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0" r:id="rId4"/>
    <p:sldId id="301" r:id="rId5"/>
    <p:sldId id="302" r:id="rId6"/>
    <p:sldId id="303" r:id="rId7"/>
    <p:sldId id="299" r:id="rId8"/>
    <p:sldId id="284" r:id="rId9"/>
    <p:sldId id="304" r:id="rId10"/>
    <p:sldId id="305" r:id="rId11"/>
    <p:sldId id="306" r:id="rId12"/>
    <p:sldId id="30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09/10/2018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pendulum-lab/latest/pendulum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3.gif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163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</a:t>
            </a:r>
            <a:r>
              <a:rPr lang="pt-BR" sz="3200" b="1" dirty="0" smtClean="0">
                <a:latin typeface="Berlin Sans FB Demi" panose="020E0802020502020306" pitchFamily="34" charset="0"/>
              </a:rPr>
              <a:t>Energia no MHS (Pêndulos)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</a:t>
            </a:r>
            <a:r>
              <a:rPr lang="pt-BR" sz="3200" b="1" dirty="0" smtClean="0">
                <a:latin typeface="Berlin Sans FB Demi" panose="020E0802020502020306" pitchFamily="34" charset="0"/>
              </a:rPr>
              <a:t>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Pendulum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Lab</a:t>
            </a:r>
            <a:r>
              <a:rPr lang="pt-BR" sz="3200" b="1" dirty="0" smtClean="0">
                <a:latin typeface="Berlin Sans FB Demi" panose="020E0802020502020306" pitchFamily="34" charset="0"/>
              </a:rPr>
              <a:t>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phet.colorado.edu/sims/html/pendulum-lab/latest/pendulum-lab_en.html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970955"/>
            <a:ext cx="6356350" cy="344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gráfico abaixo mostra a energia cinética (gráfico verde) e potencial (gráfico azul)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de um pêndulo que está oscilando. Qual das imagens (A, B, C ou D) representa melhor os valores do gráfico?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0" y="2123031"/>
            <a:ext cx="11786372" cy="41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um pêndulo que oscila no OA 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Pendulum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(HTML5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)”. O que acontecerá com a energia térmica (gráfico laranja) quando o pêndulo parar?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00" y="1865176"/>
            <a:ext cx="6282011" cy="45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 gráfico abaixo mostra a energia cinética (gráfico verde) e potencial (gráfico azul) de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qual dos pêndulos (1 ou 2) que estão oscilando?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6" y="1750425"/>
            <a:ext cx="46577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3.amazonaws.com/magoo/ABAAAfFlYAB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88" y="2899955"/>
            <a:ext cx="2534346" cy="161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place.us.es/wiki/images/3/33/Pendulo-va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0" y="2899955"/>
            <a:ext cx="3741149" cy="37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51" y="2281093"/>
            <a:ext cx="3094016" cy="10404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060" y="194807"/>
            <a:ext cx="1457325" cy="495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865" y="1817203"/>
            <a:ext cx="13716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00446"/>
            <a:ext cx="10515600" cy="5876517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Princípio da Conservação de Energia</a:t>
            </a:r>
          </a:p>
          <a:p>
            <a:pPr marL="0" indent="0">
              <a:buNone/>
            </a:pPr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b="1" dirty="0" smtClean="0"/>
              <a:t>conservação</a:t>
            </a:r>
            <a:r>
              <a:rPr lang="pt-BR" dirty="0" smtClean="0"/>
              <a:t> é a característica mais relevante da energia. [...] existe uma certa quantidade, que chamamos de energia, que não muda nas várias transformações pelas quais passa a natureza.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86" y="2333946"/>
            <a:ext cx="4527913" cy="33868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8200" y="3011722"/>
            <a:ext cx="5737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“</a:t>
            </a:r>
            <a:r>
              <a:rPr lang="pt-BR" sz="3000" b="1" dirty="0" smtClean="0"/>
              <a:t>Na </a:t>
            </a:r>
            <a:r>
              <a:rPr lang="pt-BR" sz="3000" b="1" dirty="0"/>
              <a:t>natureza, nada se cria, nada se perde, tudo se </a:t>
            </a:r>
            <a:r>
              <a:rPr lang="pt-BR" sz="3000" b="1" dirty="0" smtClean="0"/>
              <a:t>transforma</a:t>
            </a:r>
            <a:r>
              <a:rPr lang="pt-BR" sz="3000" dirty="0" smtClean="0"/>
              <a:t>“</a:t>
            </a:r>
            <a:endParaRPr lang="pt-BR" sz="3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81" y="4323806"/>
            <a:ext cx="5046752" cy="25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A </a:t>
            </a:r>
            <a:r>
              <a:rPr lang="pt-BR" b="1" dirty="0" smtClean="0"/>
              <a:t>energia</a:t>
            </a:r>
            <a:r>
              <a:rPr lang="pt-BR" dirty="0" smtClean="0"/>
              <a:t> de um </a:t>
            </a:r>
            <a:r>
              <a:rPr lang="pt-BR" b="1" dirty="0" smtClean="0"/>
              <a:t>sistema</a:t>
            </a:r>
            <a:r>
              <a:rPr lang="pt-BR" dirty="0" smtClean="0"/>
              <a:t> permanece </a:t>
            </a:r>
            <a:r>
              <a:rPr lang="pt-BR" b="1" dirty="0" smtClean="0"/>
              <a:t>constante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91" y="1214846"/>
            <a:ext cx="6421210" cy="66171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214381" y="1656267"/>
            <a:ext cx="33571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Sem atrito (vácuo):</a:t>
            </a:r>
          </a:p>
          <a:p>
            <a:pPr algn="ctr"/>
            <a:r>
              <a:rPr lang="pt-BR" sz="3000" b="1" dirty="0" smtClean="0">
                <a:latin typeface="+mj-lt"/>
              </a:rPr>
              <a:t>Mecânica</a:t>
            </a:r>
          </a:p>
          <a:p>
            <a:endParaRPr lang="pt-BR" sz="3000" b="1" dirty="0" smtClean="0">
              <a:latin typeface="+mj-lt"/>
            </a:endParaRPr>
          </a:p>
          <a:p>
            <a:endParaRPr lang="pt-BR" sz="3000" b="1" dirty="0" smtClean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94832" y="3097798"/>
            <a:ext cx="3357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+mj-lt"/>
              </a:rPr>
              <a:t>Com atrito:</a:t>
            </a:r>
          </a:p>
          <a:p>
            <a:pPr algn="ctr"/>
            <a:r>
              <a:rPr lang="pt-BR" sz="3000" b="1" dirty="0" smtClean="0">
                <a:latin typeface="+mj-lt"/>
              </a:rPr>
              <a:t>Mecânica</a:t>
            </a:r>
            <a:br>
              <a:rPr lang="pt-BR" sz="3000" b="1" dirty="0" smtClean="0">
                <a:latin typeface="+mj-lt"/>
              </a:rPr>
            </a:br>
            <a:r>
              <a:rPr lang="pt-BR" sz="3000" b="1" dirty="0" smtClean="0">
                <a:latin typeface="+mj-lt"/>
              </a:rPr>
              <a:t>Térmica</a:t>
            </a:r>
          </a:p>
          <a:p>
            <a:endParaRPr lang="pt-BR" sz="3000" b="1" dirty="0" smtClean="0">
              <a:latin typeface="+mj-lt"/>
            </a:endParaRPr>
          </a:p>
          <a:p>
            <a:endParaRPr lang="pt-BR" sz="3000" b="1" dirty="0" smtClean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2263" y="2378850"/>
            <a:ext cx="335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rial Black" panose="020B0A04020102020204" pitchFamily="34" charset="0"/>
              </a:rPr>
              <a:t>Pêndulo</a:t>
            </a:r>
          </a:p>
          <a:p>
            <a:endParaRPr lang="pt-BR" sz="3000" b="1" dirty="0" smtClean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18411" y="1750423"/>
            <a:ext cx="6871063" cy="500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7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46471"/>
            <a:ext cx="10515600" cy="1973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/>
              <a:t>Energia Potencial</a:t>
            </a:r>
            <a:r>
              <a:rPr lang="pt-BR" sz="3200" dirty="0"/>
              <a:t> </a:t>
            </a:r>
            <a:r>
              <a:rPr lang="pt-BR" sz="3200" dirty="0" smtClean="0"/>
              <a:t>pode </a:t>
            </a:r>
            <a:r>
              <a:rPr lang="pt-BR" sz="3200" dirty="0"/>
              <a:t>ser armazenada em um sistema </a:t>
            </a:r>
            <a:r>
              <a:rPr lang="pt-BR" sz="3200" dirty="0" smtClean="0"/>
              <a:t>físico e ser </a:t>
            </a:r>
            <a:r>
              <a:rPr lang="pt-BR" sz="3200" dirty="0"/>
              <a:t>transformada em </a:t>
            </a:r>
            <a:r>
              <a:rPr lang="pt-BR" sz="3200" b="1" dirty="0"/>
              <a:t>energia </a:t>
            </a:r>
            <a:r>
              <a:rPr lang="pt-BR" sz="3200" b="1" dirty="0" smtClean="0"/>
              <a:t>cinética </a:t>
            </a:r>
            <a:r>
              <a:rPr lang="pt-BR" sz="3200" dirty="0" smtClean="0"/>
              <a:t>(movimento) e vice-versa.</a:t>
            </a:r>
          </a:p>
          <a:p>
            <a:pPr marL="0" indent="0" algn="ctr">
              <a:buNone/>
            </a:pPr>
            <a:r>
              <a:rPr lang="pt-BR" sz="3200" dirty="0" smtClean="0"/>
              <a:t>Energia Potencial pode ser dividida em: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01522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Energia Potencial</a:t>
            </a:r>
            <a:endParaRPr lang="pt-BR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8" y="3691012"/>
            <a:ext cx="4371431" cy="30076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04" y="3325200"/>
            <a:ext cx="1343025" cy="923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5057" y="2930484"/>
                <a:ext cx="6267994" cy="152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 smtClean="0">
                    <a:latin typeface="+mj-lt"/>
                  </a:rPr>
                  <a:t>Energia Potencial Gravitacional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𝒑𝒈</m:t>
                        </m:r>
                      </m:sub>
                    </m:sSub>
                  </m:oMath>
                </a14:m>
                <a:r>
                  <a:rPr lang="pt-BR" sz="3000" b="1" dirty="0" smtClean="0">
                    <a:latin typeface="+mj-lt"/>
                  </a:rPr>
                  <a:t>)</a:t>
                </a:r>
              </a:p>
              <a:p>
                <a:endParaRPr lang="pt-BR" sz="3000" b="1" dirty="0" smtClean="0">
                  <a:latin typeface="+mj-lt"/>
                </a:endParaRPr>
              </a:p>
              <a:p>
                <a:endParaRPr lang="pt-BR" sz="30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7" y="2930484"/>
                <a:ext cx="6267994" cy="1521057"/>
              </a:xfrm>
              <a:prstGeom prst="rect">
                <a:avLst/>
              </a:prstGeom>
              <a:blipFill>
                <a:blip r:embed="rId4"/>
                <a:stretch>
                  <a:fillRect t="-48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upload.wikimedia.org/wikipedia/commons/9/9d/Simple_harmonic_oscillato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71150" y="3474722"/>
            <a:ext cx="1403836" cy="32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102803" y="2944305"/>
                <a:ext cx="6267994" cy="152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 smtClean="0">
                    <a:latin typeface="+mj-lt"/>
                  </a:rPr>
                  <a:t>Energia Potencial Elástica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𝒆𝒍</m:t>
                        </m:r>
                      </m:sub>
                    </m:sSub>
                  </m:oMath>
                </a14:m>
                <a:r>
                  <a:rPr lang="pt-BR" sz="3000" b="1" dirty="0" smtClean="0">
                    <a:latin typeface="+mj-lt"/>
                  </a:rPr>
                  <a:t>)</a:t>
                </a:r>
              </a:p>
              <a:p>
                <a:endParaRPr lang="pt-BR" sz="3000" b="1" dirty="0" smtClean="0">
                  <a:latin typeface="+mj-lt"/>
                </a:endParaRPr>
              </a:p>
              <a:p>
                <a:endParaRPr lang="pt-BR" sz="30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803" y="2944305"/>
                <a:ext cx="6267994" cy="1521057"/>
              </a:xfrm>
              <a:prstGeom prst="rect">
                <a:avLst/>
              </a:prstGeom>
              <a:blipFill>
                <a:blip r:embed="rId6"/>
                <a:stretch>
                  <a:fillRect t="-48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91531" y="3704833"/>
                <a:ext cx="3174274" cy="513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pt-BR" sz="2500" b="1" i="0">
                            <a:latin typeface="Cambria Math" panose="02040503050406030204" pitchFamily="18" charset="0"/>
                          </a:rPr>
                          <m:t>𝐩𝐠</m:t>
                        </m:r>
                      </m:sub>
                    </m:sSub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𝐠</m:t>
                    </m:r>
                    <m:r>
                      <a:rPr lang="pt-BR" sz="2500" b="1" i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BR" sz="2500" b="1" i="0" smtClean="0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31" y="3704833"/>
                <a:ext cx="3174274" cy="513667"/>
              </a:xfrm>
              <a:prstGeom prst="rect">
                <a:avLst/>
              </a:prstGeom>
              <a:blipFill>
                <a:blip r:embed="rId7"/>
                <a:stretch>
                  <a:fillRect l="-577"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8909277" y="3632290"/>
                <a:ext cx="3174274" cy="85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𝐞𝐥</m:t>
                          </m:r>
                        </m:sub>
                      </m:sSub>
                      <m:r>
                        <a:rPr lang="pt-BR" sz="25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pt-BR" sz="2500" b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pt-BR" sz="25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277" y="3632290"/>
                <a:ext cx="3174274" cy="8588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3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46471"/>
            <a:ext cx="10515600" cy="1973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/>
              <a:t>Energia Cinética </a:t>
            </a:r>
            <a:r>
              <a:rPr lang="pt-BR" sz="3200" dirty="0" smtClean="0"/>
              <a:t>ou energia de movimento. Depende da massa e da velocidade de um corpo.</a:t>
            </a:r>
            <a:endParaRPr lang="pt-BR" sz="3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01522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Energia Cinética</a:t>
            </a:r>
            <a:endParaRPr lang="pt-BR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04" y="3325200"/>
            <a:ext cx="1343025" cy="923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760888" y="2259195"/>
                <a:ext cx="6267994" cy="1521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000" b="1" dirty="0" smtClean="0">
                    <a:latin typeface="+mj-lt"/>
                  </a:rPr>
                  <a:t>Energia Cinética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pt-BR" sz="3000" b="1" dirty="0" smtClean="0">
                    <a:latin typeface="+mj-lt"/>
                  </a:rPr>
                  <a:t>)</a:t>
                </a:r>
              </a:p>
              <a:p>
                <a:endParaRPr lang="pt-BR" sz="3000" b="1" dirty="0" smtClean="0">
                  <a:latin typeface="+mj-lt"/>
                </a:endParaRPr>
              </a:p>
              <a:p>
                <a:endParaRPr lang="pt-BR" sz="3000" b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888" y="2259195"/>
                <a:ext cx="6267994" cy="1521057"/>
              </a:xfrm>
              <a:prstGeom prst="rect">
                <a:avLst/>
              </a:prstGeom>
              <a:blipFill>
                <a:blip r:embed="rId3"/>
                <a:stretch>
                  <a:fillRect t="-48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2" y="4129388"/>
            <a:ext cx="8556171" cy="2850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307748" y="3073004"/>
                <a:ext cx="3174274" cy="85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1" i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pt-BR" sz="25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  <m:r>
                            <a:rPr lang="pt-BR" sz="2500" b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pt-BR" sz="2500" b="1" i="0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748" y="3073004"/>
                <a:ext cx="3174274" cy="858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3183" y="399245"/>
                <a:ext cx="11861441" cy="62333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4000" dirty="0" smtClean="0">
                    <a:latin typeface="Arial Black" panose="020B0A04020102020204" pitchFamily="34" charset="0"/>
                  </a:rPr>
                  <a:t>Energia Mecânica = </a:t>
                </a:r>
                <a:r>
                  <a:rPr lang="pt-BR" sz="4000" dirty="0" err="1" smtClean="0">
                    <a:solidFill>
                      <a:schemeClr val="accent5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pt-BR" sz="2500" dirty="0" err="1" smtClean="0">
                    <a:solidFill>
                      <a:schemeClr val="accent5"/>
                    </a:solidFill>
                    <a:latin typeface="Arial Black" panose="020B0A04020102020204" pitchFamily="34" charset="0"/>
                  </a:rPr>
                  <a:t>c</a:t>
                </a:r>
                <a:r>
                  <a:rPr lang="pt-BR" sz="4000" dirty="0" smtClean="0">
                    <a:latin typeface="Arial Black" panose="020B0A04020102020204" pitchFamily="34" charset="0"/>
                  </a:rPr>
                  <a:t> + </a:t>
                </a:r>
                <a:r>
                  <a:rPr lang="pt-BR" sz="4000" dirty="0" err="1" smtClean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pt-BR" sz="2500" dirty="0" err="1" smtClean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el</a:t>
                </a:r>
                <a:r>
                  <a:rPr lang="pt-BR" sz="4000" dirty="0" smtClean="0">
                    <a:latin typeface="Arial Black" panose="020B0A04020102020204" pitchFamily="34" charset="0"/>
                  </a:rPr>
                  <a:t> + </a:t>
                </a:r>
                <a:r>
                  <a:rPr lang="pt-BR" sz="4000" dirty="0" err="1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pt-BR" sz="2500" dirty="0" err="1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pg</a:t>
                </a:r>
                <a:endParaRPr lang="pt-BR" sz="4000" dirty="0" smtClean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  <a:p>
                <a:pPr marL="0" indent="0">
                  <a:buNone/>
                </a:pPr>
                <a:endParaRPr lang="pt-BR" sz="4000" dirty="0" smtClean="0"/>
              </a:p>
              <a:p>
                <a:r>
                  <a:rPr lang="pt-BR" sz="4000" dirty="0" smtClean="0">
                    <a:solidFill>
                      <a:schemeClr val="accent5"/>
                    </a:solidFill>
                    <a:latin typeface="Book Antiqua" panose="02040602050305030304" pitchFamily="18" charset="0"/>
                  </a:rPr>
                  <a:t>Energia cinética</a:t>
                </a:r>
                <a:r>
                  <a:rPr lang="pt-BR" sz="4000" dirty="0" smtClean="0"/>
                  <a:t> 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sz="4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4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b="0" dirty="0" smtClean="0">
                    <a:solidFill>
                      <a:schemeClr val="accent5"/>
                    </a:solidFill>
                  </a:rPr>
                  <a:t> </a:t>
                </a:r>
                <a:endParaRPr lang="pt-BR" sz="4000" b="0" dirty="0" smtClean="0"/>
              </a:p>
              <a:p>
                <a:pPr marL="0" indent="0">
                  <a:buNone/>
                </a:pPr>
                <a:endParaRPr lang="pt-BR" sz="4000" b="0" dirty="0" smtClean="0"/>
              </a:p>
              <a:p>
                <a:r>
                  <a:rPr lang="pt-BR" sz="4000" dirty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Energia </a:t>
                </a:r>
                <a:r>
                  <a:rPr lang="pt-BR" sz="4000" dirty="0" smtClean="0">
                    <a:solidFill>
                      <a:srgbClr val="00B050"/>
                    </a:solidFill>
                    <a:latin typeface="Book Antiqua" panose="02040602050305030304" pitchFamily="18" charset="0"/>
                  </a:rPr>
                  <a:t>Potencial Elástica</a:t>
                </a:r>
                <a:r>
                  <a:rPr lang="pt-BR" sz="4000" dirty="0" smtClean="0"/>
                  <a:t> </a:t>
                </a:r>
                <a:r>
                  <a:rPr lang="pt-BR" sz="4000" dirty="0"/>
                  <a:t>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pt-BR" sz="4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pt-BR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4000" dirty="0" smtClean="0"/>
              </a:p>
              <a:p>
                <a:pPr marL="0" indent="0">
                  <a:buNone/>
                </a:pPr>
                <a:endParaRPr lang="pt-BR" sz="4000" dirty="0" smtClean="0"/>
              </a:p>
              <a:p>
                <a:r>
                  <a:rPr lang="pt-BR" sz="4000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Energia </a:t>
                </a:r>
                <a:r>
                  <a:rPr lang="pt-BR" sz="4000" dirty="0" smtClean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Potencial Gravitacional</a:t>
                </a:r>
                <a:r>
                  <a:rPr lang="pt-BR" sz="4000" dirty="0" smtClean="0"/>
                  <a:t> </a:t>
                </a:r>
                <a:r>
                  <a:rPr lang="pt-BR" sz="4000" dirty="0"/>
                  <a:t>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𝑝𝑔</m:t>
                        </m:r>
                      </m:sub>
                    </m:sSub>
                    <m:r>
                      <a:rPr lang="pt-BR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pt-BR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pt-BR" sz="4000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183" y="399245"/>
                <a:ext cx="11861441" cy="6233375"/>
              </a:xfrm>
              <a:blipFill rotWithShape="0">
                <a:blip r:embed="rId2"/>
                <a:stretch>
                  <a:fillRect l="-1645" t="-27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9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um pêndulo que oscila 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Pendulum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(HTML5)”. Por que a energia cinética é zero e a energia potencial gravitacional é máxima?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11" y="1750425"/>
            <a:ext cx="5469392" cy="47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um pêndulo que oscila 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Pendulum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(HTML5)”. Por que a energia cinética é máxima e a energia potencial gravitacional é zero?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29" y="1750425"/>
            <a:ext cx="48291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342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Arial Narrow</vt:lpstr>
      <vt:lpstr>Berlin Sans FB Demi</vt:lpstr>
      <vt:lpstr>Book Antiqua</vt:lpstr>
      <vt:lpstr>Britannic Bold</vt:lpstr>
      <vt:lpstr>Calibri</vt:lpstr>
      <vt:lpstr>Calibri Light</vt:lpstr>
      <vt:lpstr>Cambria Math</vt:lpstr>
      <vt:lpstr>Times New Roman</vt:lpstr>
      <vt:lpstr>Tema do Office</vt:lpstr>
      <vt:lpstr>Atividade PHet sobre Energia no MHS (Pêndulos) utilizando o OA “Pendulum Lab (HTML5)”</vt:lpstr>
      <vt:lpstr>Apresentação do PowerPoint</vt:lpstr>
      <vt:lpstr>Apresentação do PowerPoint</vt:lpstr>
      <vt:lpstr>A energia de um sistema permanece constante</vt:lpstr>
      <vt:lpstr>Energia Potencial</vt:lpstr>
      <vt:lpstr>Energia Cinética</vt:lpstr>
      <vt:lpstr>Apresentação do PowerPoint</vt:lpstr>
      <vt:lpstr>Questão 1</vt:lpstr>
      <vt:lpstr>Questão 2</vt:lpstr>
      <vt:lpstr>Questão 3</vt:lpstr>
      <vt:lpstr>Questão 4</vt:lpstr>
      <vt:lpstr>Questão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50</cp:revision>
  <dcterms:created xsi:type="dcterms:W3CDTF">2018-08-26T02:32:38Z</dcterms:created>
  <dcterms:modified xsi:type="dcterms:W3CDTF">2018-10-09T17:23:59Z</dcterms:modified>
</cp:coreProperties>
</file>