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9" r:id="rId3"/>
    <p:sldId id="320" r:id="rId4"/>
    <p:sldId id="321" r:id="rId5"/>
    <p:sldId id="284" r:id="rId6"/>
    <p:sldId id="322" r:id="rId7"/>
    <p:sldId id="316" r:id="rId8"/>
    <p:sldId id="317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25/09/2018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projectile-motion/latest/projectile-motion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4758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r>
              <a:rPr lang="pt-BR" sz="3200" b="1" dirty="0" smtClean="0">
                <a:latin typeface="Berlin Sans FB Demi" panose="020E0802020502020306" pitchFamily="34" charset="0"/>
              </a:rPr>
              <a:t>Lançamento Vertical</a:t>
            </a:r>
            <a:r>
              <a:rPr lang="pt-BR" sz="3200" b="1" dirty="0" smtClean="0">
                <a:latin typeface="Berlin Sans FB Demi" panose="020E0802020502020306" pitchFamily="34" charset="0"/>
              </a:rPr>
              <a:t> utilizando o 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OA “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Projectile</a:t>
            </a:r>
            <a:r>
              <a:rPr lang="pt-BR" sz="3200" b="1" dirty="0" smtClean="0">
                <a:latin typeface="Berlin Sans FB Demi" panose="020E0802020502020306" pitchFamily="34" charset="0"/>
              </a:rPr>
              <a:t> Motion</a:t>
            </a:r>
            <a:r>
              <a:rPr lang="pt-BR" sz="3200" b="1" dirty="0" smtClean="0">
                <a:latin typeface="Berlin Sans FB Demi" panose="020E0802020502020306" pitchFamily="34" charset="0"/>
              </a:rPr>
              <a:t> (HTML5)</a:t>
            </a:r>
            <a:r>
              <a:rPr lang="pt-BR" sz="3200" b="1" dirty="0" smtClean="0">
                <a:latin typeface="Berlin Sans FB Demi" panose="020E0802020502020306" pitchFamily="34" charset="0"/>
              </a:rPr>
              <a:t>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55243"/>
            <a:ext cx="9432501" cy="1655762"/>
          </a:xfrm>
        </p:spPr>
        <p:txBody>
          <a:bodyPr/>
          <a:lstStyle/>
          <a:p>
            <a:r>
              <a:rPr lang="pt-BR" b="1" dirty="0"/>
              <a:t>Disponível </a:t>
            </a:r>
            <a:r>
              <a:rPr lang="pt-BR" b="1" dirty="0" smtClean="0"/>
              <a:t>em</a:t>
            </a:r>
            <a:r>
              <a:rPr lang="pt-BR" b="1" dirty="0"/>
              <a:t>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phet.colorado.edu/sims/html/projectile-motion/latest/projectile-motion_en.html</a:t>
            </a:r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5610" y="1947324"/>
            <a:ext cx="7201716" cy="352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600501"/>
            <a:ext cx="10515600" cy="2291190"/>
          </a:xfrm>
        </p:spPr>
        <p:txBody>
          <a:bodyPr/>
          <a:lstStyle/>
          <a:p>
            <a:pPr algn="ctr"/>
            <a:r>
              <a:rPr lang="pt-BR" dirty="0" smtClean="0">
                <a:latin typeface="Adobe Caslon Pro Bold" panose="0205070206050A020403" pitchFamily="18" charset="0"/>
              </a:rPr>
              <a:t>Lançamento vertical para cima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641446"/>
            <a:ext cx="10515600" cy="5535518"/>
          </a:xfrm>
        </p:spPr>
        <p:txBody>
          <a:bodyPr/>
          <a:lstStyle/>
          <a:p>
            <a:pPr marL="0" indent="0">
              <a:buNone/>
            </a:pPr>
            <a:r>
              <a:rPr lang="pt-BR" b="1" dirty="0" smtClean="0">
                <a:latin typeface="Adobe Caslon Pro Bold" panose="0205070206050A020403" pitchFamily="18" charset="0"/>
              </a:rPr>
              <a:t> </a:t>
            </a:r>
          </a:p>
          <a:p>
            <a:r>
              <a:rPr lang="pt-BR" dirty="0" smtClean="0">
                <a:latin typeface="Adobe Caslon Pro Bold" panose="0205070206050A020403" pitchFamily="18" charset="0"/>
              </a:rPr>
              <a:t>Tempo de subida é igual ao tempo de descida.</a:t>
            </a:r>
          </a:p>
          <a:p>
            <a:r>
              <a:rPr lang="pt-BR" dirty="0" smtClean="0">
                <a:latin typeface="Adobe Caslon Pro Bold" panose="0205070206050A020403" pitchFamily="18" charset="0"/>
              </a:rPr>
              <a:t>Ao atingir a altura máxima a velocidade é nula, logo após muda de sentido.</a:t>
            </a:r>
          </a:p>
          <a:p>
            <a:r>
              <a:rPr lang="pt-BR" dirty="0" smtClean="0">
                <a:latin typeface="Adobe Caslon Pro Bold" panose="0205070206050A020403" pitchFamily="18" charset="0"/>
              </a:rPr>
              <a:t>Em um mesmo ponto da trajetória, as velocidades do corpo na subida e na descida têm módulos iguais.</a:t>
            </a:r>
          </a:p>
          <a:p>
            <a:endParaRPr lang="pt-BR" dirty="0"/>
          </a:p>
        </p:txBody>
      </p:sp>
      <p:pic>
        <p:nvPicPr>
          <p:cNvPr id="1026" name="Picture 2" descr="http://www.robsonpiresxerife.com/wp-content/uploads/2012/08/Bolinha-pulando-GIF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0" y="4571999"/>
            <a:ext cx="285750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5309" y="3409205"/>
            <a:ext cx="65151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50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dobe Caslon Pro Bold" panose="0205070206050A020403" pitchFamily="18" charset="0"/>
              </a:rPr>
              <a:t>Lançamento Vertical</a:t>
            </a:r>
            <a:br>
              <a:rPr lang="pt-BR" dirty="0" smtClean="0">
                <a:latin typeface="Adobe Caslon Pro Bold" panose="0205070206050A020403" pitchFamily="18" charset="0"/>
              </a:rPr>
            </a:br>
            <a:r>
              <a:rPr lang="pt-BR" dirty="0" smtClean="0">
                <a:latin typeface="Adobe Caslon Pro Bold" panose="0205070206050A020403" pitchFamily="18" charset="0"/>
              </a:rPr>
              <a:t>(Fórmulas)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967785" y="1825625"/>
            <a:ext cx="6386015" cy="4351338"/>
          </a:xfrm>
        </p:spPr>
        <p:txBody>
          <a:bodyPr/>
          <a:lstStyle/>
          <a:p>
            <a:r>
              <a:rPr lang="pt-BR" dirty="0" smtClean="0">
                <a:latin typeface="Adobe Caslon Pro Bold" panose="0205070206050A020403" pitchFamily="18" charset="0"/>
              </a:rPr>
              <a:t>Trajetória orientada pra cima:</a:t>
            </a:r>
            <a:br>
              <a:rPr lang="pt-BR" dirty="0" smtClean="0">
                <a:latin typeface="Adobe Caslon Pro Bold" panose="0205070206050A020403" pitchFamily="18" charset="0"/>
              </a:rPr>
            </a:br>
            <a:r>
              <a:rPr lang="pt-BR" dirty="0" smtClean="0">
                <a:latin typeface="Adobe Caslon Pro Bold" panose="0205070206050A020403" pitchFamily="18" charset="0"/>
              </a:rPr>
              <a:t>Adota-se gravidade sempre negativa.</a:t>
            </a:r>
          </a:p>
          <a:p>
            <a:endParaRPr lang="pt-BR" dirty="0">
              <a:latin typeface="Adobe Caslon Pro Bold" panose="0205070206050A020403" pitchFamily="18" charset="0"/>
            </a:endParaRPr>
          </a:p>
          <a:p>
            <a:r>
              <a:rPr lang="pt-BR" dirty="0" smtClean="0">
                <a:latin typeface="Adobe Caslon Pro Bold" panose="0205070206050A020403" pitchFamily="18" charset="0"/>
              </a:rPr>
              <a:t>Trajetória orientada pra baixo:</a:t>
            </a:r>
            <a:br>
              <a:rPr lang="pt-BR" dirty="0" smtClean="0">
                <a:latin typeface="Adobe Caslon Pro Bold" panose="0205070206050A020403" pitchFamily="18" charset="0"/>
              </a:rPr>
            </a:br>
            <a:r>
              <a:rPr lang="pt-BR" dirty="0" smtClean="0">
                <a:latin typeface="Adobe Caslon Pro Bold" panose="0205070206050A020403" pitchFamily="18" charset="0"/>
              </a:rPr>
              <a:t>Adota-se gravidade sempre positiva.</a:t>
            </a:r>
            <a:br>
              <a:rPr lang="pt-BR" dirty="0" smtClean="0">
                <a:latin typeface="Adobe Caslon Pro Bold" panose="0205070206050A020403" pitchFamily="18" charset="0"/>
              </a:rPr>
            </a:br>
            <a:endParaRPr lang="pt-BR" dirty="0" smtClean="0">
              <a:latin typeface="Adobe Caslon Pro Bold" panose="0205070206050A020403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465" y="1690688"/>
            <a:ext cx="4632468" cy="39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12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098" name="Picture 2" descr="http://www.sintonizacaoreiki.org/Artigos/Tolerancia/ball1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9661"/>
            <a:ext cx="12192001" cy="6867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673993" y="230188"/>
            <a:ext cx="108440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dirty="0">
                <a:solidFill>
                  <a:schemeClr val="bg1"/>
                </a:solidFill>
                <a:latin typeface="Adobe Caslon Pro Bold" panose="0205070206050A020403" pitchFamily="18" charset="0"/>
              </a:rPr>
              <a:t>Lançamento </a:t>
            </a:r>
            <a:r>
              <a:rPr lang="pt-BR" sz="4000" dirty="0" smtClean="0">
                <a:solidFill>
                  <a:schemeClr val="bg1"/>
                </a:solidFill>
                <a:latin typeface="Adobe Caslon Pro Bold" panose="0205070206050A020403" pitchFamily="18" charset="0"/>
              </a:rPr>
              <a:t>Vertical</a:t>
            </a:r>
            <a:r>
              <a:rPr lang="pt-BR" sz="4000" dirty="0">
                <a:solidFill>
                  <a:schemeClr val="bg1"/>
                </a:solidFill>
                <a:latin typeface="Adobe Caslon Pro Bold" panose="0205070206050A020403" pitchFamily="18" charset="0"/>
              </a:rPr>
              <a:t/>
            </a:r>
            <a:br>
              <a:rPr lang="pt-BR" sz="4000" dirty="0">
                <a:solidFill>
                  <a:schemeClr val="bg1"/>
                </a:solidFill>
                <a:latin typeface="Adobe Caslon Pro Bold" panose="0205070206050A020403" pitchFamily="18" charset="0"/>
              </a:rPr>
            </a:br>
            <a:r>
              <a:rPr lang="pt-BR" sz="4000" dirty="0">
                <a:solidFill>
                  <a:schemeClr val="bg1"/>
                </a:solidFill>
                <a:latin typeface="Adobe Caslon Pro Bold" panose="0205070206050A020403" pitchFamily="18" charset="0"/>
              </a:rPr>
              <a:t>Fórmula do tempo de </a:t>
            </a:r>
            <a:r>
              <a:rPr lang="pt-BR" sz="4000" dirty="0" smtClean="0">
                <a:solidFill>
                  <a:schemeClr val="bg1"/>
                </a:solidFill>
                <a:latin typeface="Adobe Caslon Pro Bold" panose="0205070206050A020403" pitchFamily="18" charset="0"/>
              </a:rPr>
              <a:t>subida (</a:t>
            </a:r>
            <a:r>
              <a:rPr lang="pt-BR" sz="4000" dirty="0" err="1" smtClean="0">
                <a:solidFill>
                  <a:schemeClr val="bg1"/>
                </a:solidFill>
                <a:latin typeface="Adobe Caslon Pro Bold" panose="0205070206050A020403" pitchFamily="18" charset="0"/>
              </a:rPr>
              <a:t>t</a:t>
            </a:r>
            <a:r>
              <a:rPr lang="pt-BR" sz="2000" dirty="0" err="1" smtClean="0">
                <a:solidFill>
                  <a:schemeClr val="bg1"/>
                </a:solidFill>
                <a:latin typeface="Adobe Caslon Pro Bold" panose="0205070206050A020403" pitchFamily="18" charset="0"/>
              </a:rPr>
              <a:t>s</a:t>
            </a:r>
            <a:r>
              <a:rPr lang="pt-BR" sz="4000" dirty="0" smtClean="0">
                <a:solidFill>
                  <a:schemeClr val="bg1"/>
                </a:solidFill>
                <a:latin typeface="Adobe Caslon Pro Bold" panose="0205070206050A020403" pitchFamily="18" charset="0"/>
              </a:rPr>
              <a:t>) </a:t>
            </a:r>
            <a:r>
              <a:rPr lang="pt-BR" sz="4000" dirty="0">
                <a:solidFill>
                  <a:schemeClr val="bg1"/>
                </a:solidFill>
                <a:latin typeface="Adobe Caslon Pro Bold" panose="0205070206050A020403" pitchFamily="18" charset="0"/>
              </a:rPr>
              <a:t>e permanência no </a:t>
            </a:r>
            <a:r>
              <a:rPr lang="pt-BR" sz="4000" dirty="0">
                <a:solidFill>
                  <a:schemeClr val="bg1"/>
                </a:solidFill>
                <a:latin typeface="Adobe Caslon Pro Bold" panose="0205070206050A020403" pitchFamily="18" charset="0"/>
              </a:rPr>
              <a:t>ar </a:t>
            </a:r>
            <a:r>
              <a:rPr lang="pt-BR" sz="4000" dirty="0" smtClean="0">
                <a:solidFill>
                  <a:schemeClr val="bg1"/>
                </a:solidFill>
                <a:latin typeface="Adobe Caslon Pro Bold" panose="0205070206050A020403" pitchFamily="18" charset="0"/>
              </a:rPr>
              <a:t>(</a:t>
            </a:r>
            <a:r>
              <a:rPr lang="pt-BR" sz="4000" dirty="0" err="1" smtClean="0">
                <a:solidFill>
                  <a:schemeClr val="bg1"/>
                </a:solidFill>
                <a:latin typeface="Adobe Caslon Pro Bold" panose="0205070206050A020403" pitchFamily="18" charset="0"/>
              </a:rPr>
              <a:t>t</a:t>
            </a:r>
            <a:r>
              <a:rPr lang="pt-BR" sz="2000" dirty="0" err="1" smtClean="0">
                <a:solidFill>
                  <a:schemeClr val="bg1"/>
                </a:solidFill>
                <a:latin typeface="Adobe Caslon Pro Bold" panose="0205070206050A020403" pitchFamily="18" charset="0"/>
              </a:rPr>
              <a:t>t</a:t>
            </a:r>
            <a:r>
              <a:rPr lang="pt-BR" sz="4000" dirty="0" smtClean="0">
                <a:solidFill>
                  <a:schemeClr val="bg1"/>
                </a:solidFill>
                <a:latin typeface="Adobe Caslon Pro Bold" panose="0205070206050A020403" pitchFamily="18" charset="0"/>
              </a:rPr>
              <a:t>)</a:t>
            </a:r>
            <a:endParaRPr lang="pt-BR" sz="40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ângulo 4"/>
              <p:cNvSpPr/>
              <p:nvPr/>
            </p:nvSpPr>
            <p:spPr>
              <a:xfrm>
                <a:off x="6654085" y="1598820"/>
                <a:ext cx="6096000" cy="3551100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4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pt-BR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pt-BR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t-BR" sz="4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4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pt-BR" sz="4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pt-BR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pt-BR" sz="4400" dirty="0">
                  <a:solidFill>
                    <a:schemeClr val="bg1"/>
                  </a:solidFill>
                </a:endParaRPr>
              </a:p>
              <a:p>
                <a:endParaRPr lang="pt-BR" sz="4400" dirty="0">
                  <a:solidFill>
                    <a:schemeClr val="bg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pt-BR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pt-BR" sz="4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t-BR" sz="4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sz="4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2·</m:t>
                              </m:r>
                              <m:r>
                                <a:rPr lang="pt-BR" sz="4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pt-BR" sz="4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pt-BR" sz="4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pt-BR" sz="4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Retâ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4085" y="1598820"/>
                <a:ext cx="6096000" cy="355110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636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1045031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Projectile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M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otion (HTML5)”, foi lançado, do solo, um projétil a 30m/s. Supondo que a gravidade local é 10m/s², quanto tempo o projétil permanece no ar até tocar o solo? Demonstre com cálculos.</a:t>
            </a:r>
          </a:p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5508" y="2394268"/>
            <a:ext cx="5731738" cy="3876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1045031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OA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Projectile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M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otion (HTML5)”, foi lançado, a 15m do solo, um projétil a 20m/s. Supondo que a gravidade local é 10m/s², quanto tempo o projétil permanece no ar até tocar o solo? Demonstre com cálculos.</a:t>
            </a:r>
          </a:p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8195" y="2204765"/>
            <a:ext cx="3800475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6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1045031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Se lançarmos um projétil, a 15m de altura, para baixo a 5m/s (como é mostrado na imagem abaixo), ele irá demorar pouco tempo para tocar o solo. Demonstre com cálculos o valor desse tempo.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7052" y="2106521"/>
            <a:ext cx="3875313" cy="449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36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1045031"/>
            <a:ext cx="10813869" cy="15152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/>
              <a:t>Um </a:t>
            </a:r>
            <a:r>
              <a:rPr lang="pt-BR" sz="2400" dirty="0"/>
              <a:t>boi de 300kg e um veado de 90kg são soltos dentro de uma câmara de vácuo em funcionamento. Qual dos dois toca o solo primeiro?</a:t>
            </a:r>
          </a:p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ítulo 1"/>
          <p:cNvSpPr txBox="1">
            <a:spLocks/>
          </p:cNvSpPr>
          <p:nvPr/>
        </p:nvSpPr>
        <p:spPr>
          <a:xfrm>
            <a:off x="838200" y="2046516"/>
            <a:ext cx="10515600" cy="1045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5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689065" y="3091546"/>
            <a:ext cx="10813869" cy="15152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400" dirty="0"/>
              <a:t>Qual a altura máxima que atinge um projétil lançado a 180km/h na vertical e no vácuo? Considere g = 10m/s².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987335" y="4093031"/>
            <a:ext cx="10515600" cy="1045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6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838200" y="5090164"/>
            <a:ext cx="10813869" cy="15152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400" dirty="0"/>
              <a:t>É possível atingir um alvo a 43 metros de altura com um projétil lançado a 30m/s do solo na vertical? Considere g = 10m/s² e despreze a resistência do ar.</a:t>
            </a:r>
          </a:p>
        </p:txBody>
      </p:sp>
    </p:spTree>
    <p:extLst>
      <p:ext uri="{BB962C8B-B14F-4D97-AF65-F5344CB8AC3E}">
        <p14:creationId xmlns:p14="http://schemas.microsoft.com/office/powerpoint/2010/main" val="111547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290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8" baseType="lpstr">
      <vt:lpstr>Adobe Caslon Pro Bold</vt:lpstr>
      <vt:lpstr>Arial</vt:lpstr>
      <vt:lpstr>Arial Narrow</vt:lpstr>
      <vt:lpstr>Berlin Sans FB Demi</vt:lpstr>
      <vt:lpstr>Britannic Bold</vt:lpstr>
      <vt:lpstr>Calibri</vt:lpstr>
      <vt:lpstr>Calibri Light</vt:lpstr>
      <vt:lpstr>Cambria Math</vt:lpstr>
      <vt:lpstr>Times New Roman</vt:lpstr>
      <vt:lpstr>Tema do Office</vt:lpstr>
      <vt:lpstr>Atividade PHet sobre Lançamento Vertical utilizando o  OA “Projectile Motion (HTML5)”</vt:lpstr>
      <vt:lpstr>Lançamento vertical para cima </vt:lpstr>
      <vt:lpstr>Lançamento Vertical (Fórmulas)</vt:lpstr>
      <vt:lpstr>Apresentação do PowerPoint</vt:lpstr>
      <vt:lpstr>Questão 1</vt:lpstr>
      <vt:lpstr>Questão 2</vt:lpstr>
      <vt:lpstr>Questão 3</vt:lpstr>
      <vt:lpstr>Questão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67</cp:revision>
  <dcterms:created xsi:type="dcterms:W3CDTF">2018-08-26T02:32:38Z</dcterms:created>
  <dcterms:modified xsi:type="dcterms:W3CDTF">2018-09-25T22:14:49Z</dcterms:modified>
</cp:coreProperties>
</file>