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317" r:id="rId3"/>
    <p:sldId id="319" r:id="rId4"/>
    <p:sldId id="321" r:id="rId5"/>
    <p:sldId id="322" r:id="rId6"/>
    <p:sldId id="264" r:id="rId7"/>
    <p:sldId id="288" r:id="rId8"/>
    <p:sldId id="315" r:id="rId9"/>
    <p:sldId id="323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833D42-CDBF-41CC-BE8D-E99324C0C202}" type="datetimeFigureOut">
              <a:rPr lang="pt-BR" smtClean="0"/>
              <a:t>19/09/2018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57C1F1-0812-453C-88D7-0BE9F66F13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7064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altLang="pt-BR" smtClean="0"/>
          </a:p>
        </p:txBody>
      </p:sp>
      <p:sp>
        <p:nvSpPr>
          <p:cNvPr id="1536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78D16A0-A054-4B07-BE80-DBF86C91E06B}" type="slidenum">
              <a:rPr lang="pt-BR" altLang="pt-BR"/>
              <a:pPr/>
              <a:t>3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51549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18/09/2018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43220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18/09/2018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8519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18/09/2018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86573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idx="5"/>
          </p:nvPr>
        </p:nvSpPr>
        <p:spPr>
          <a:xfrm>
            <a:off x="239349" y="1173015"/>
            <a:ext cx="1152128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6" name="Espaço Reservado para Texto 2"/>
          <p:cNvSpPr>
            <a:spLocks noGrp="1"/>
          </p:cNvSpPr>
          <p:nvPr>
            <p:ph idx="10"/>
          </p:nvPr>
        </p:nvSpPr>
        <p:spPr>
          <a:xfrm>
            <a:off x="239349" y="692697"/>
            <a:ext cx="11521280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2600" b="1"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Espaço Reservado para Texto 2"/>
          <p:cNvSpPr>
            <a:spLocks noGrp="1"/>
          </p:cNvSpPr>
          <p:nvPr>
            <p:ph idx="11"/>
          </p:nvPr>
        </p:nvSpPr>
        <p:spPr>
          <a:xfrm>
            <a:off x="239350" y="116632"/>
            <a:ext cx="9409045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>
              <a:buNone/>
              <a:defRPr sz="14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828670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18/09/2018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599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18/09/2018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73247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18/09/2018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9231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18/09/2018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9120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18/09/2018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2973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18/09/2018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3973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18/09/2018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26507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18/09/2018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84158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B61AA-7357-45F5-98C0-8BDB984A8EF6}" type="datetimeFigureOut">
              <a:rPr lang="pt-BR" smtClean="0"/>
              <a:t>18/09/2018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392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phet.colorado.edu/sims/html/states-of-matter-basics/latest/states-of-matter-basics_en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11679" y="0"/>
            <a:ext cx="9496697" cy="1763486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latin typeface="Berlin Sans FB Demi" panose="020E0802020502020306" pitchFamily="34" charset="0"/>
              </a:rPr>
              <a:t>Atividade 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PHet</a:t>
            </a:r>
            <a:r>
              <a:rPr lang="pt-BR" sz="3200" b="1" dirty="0" smtClean="0">
                <a:latin typeface="Berlin Sans FB Demi" panose="020E0802020502020306" pitchFamily="34" charset="0"/>
              </a:rPr>
              <a:t/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sobre os </a:t>
            </a:r>
            <a:r>
              <a:rPr lang="pt-BR" sz="3200" b="1" dirty="0" smtClean="0">
                <a:latin typeface="Berlin Sans FB Demi" panose="020E0802020502020306" pitchFamily="34" charset="0"/>
              </a:rPr>
              <a:t>Centro de Massa</a:t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utilizando o </a:t>
            </a:r>
            <a:r>
              <a:rPr lang="pt-BR" sz="3200" b="1" dirty="0">
                <a:latin typeface="Berlin Sans FB Demi" panose="020E0802020502020306" pitchFamily="34" charset="0"/>
              </a:rPr>
              <a:t>OA </a:t>
            </a:r>
            <a:r>
              <a:rPr lang="pt-BR" sz="3200" b="1" dirty="0" smtClean="0">
                <a:latin typeface="Berlin Sans FB Demi" panose="020E0802020502020306" pitchFamily="34" charset="0"/>
              </a:rPr>
              <a:t>“</a:t>
            </a:r>
            <a:r>
              <a:rPr lang="pt-BR" sz="3200" b="1" dirty="0" err="1">
                <a:latin typeface="Berlin Sans FB Demi" panose="020E0802020502020306" pitchFamily="34" charset="0"/>
              </a:rPr>
              <a:t>S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tates</a:t>
            </a:r>
            <a:r>
              <a:rPr lang="pt-BR" sz="3200" b="1" dirty="0" smtClean="0">
                <a:latin typeface="Berlin Sans FB Demi" panose="020E0802020502020306" pitchFamily="34" charset="0"/>
              </a:rPr>
              <a:t> 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of</a:t>
            </a:r>
            <a:r>
              <a:rPr lang="pt-BR" sz="3200" b="1" dirty="0" smtClean="0">
                <a:latin typeface="Berlin Sans FB Demi" panose="020E0802020502020306" pitchFamily="34" charset="0"/>
              </a:rPr>
              <a:t> 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Matter</a:t>
            </a:r>
            <a:r>
              <a:rPr lang="pt-BR" sz="3200" b="1" dirty="0" smtClean="0">
                <a:latin typeface="Berlin Sans FB Demi" panose="020E0802020502020306" pitchFamily="34" charset="0"/>
              </a:rPr>
              <a:t>: 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Basics</a:t>
            </a:r>
            <a:r>
              <a:rPr lang="pt-BR" sz="3200" b="1" dirty="0" smtClean="0">
                <a:latin typeface="Berlin Sans FB Demi" panose="020E0802020502020306" pitchFamily="34" charset="0"/>
              </a:rPr>
              <a:t> </a:t>
            </a:r>
            <a:r>
              <a:rPr lang="pt-BR" sz="3200" b="1" dirty="0">
                <a:latin typeface="Berlin Sans FB Demi" panose="020E0802020502020306" pitchFamily="34" charset="0"/>
              </a:rPr>
              <a:t>(</a:t>
            </a:r>
            <a:r>
              <a:rPr lang="pt-BR" sz="3200" b="1" dirty="0" smtClean="0">
                <a:latin typeface="Berlin Sans FB Demi" panose="020E0802020502020306" pitchFamily="34" charset="0"/>
              </a:rPr>
              <a:t>HTML5)”</a:t>
            </a:r>
            <a:endParaRPr lang="pt-BR" sz="3200" b="1" dirty="0">
              <a:latin typeface="Berlin Sans FB Demi" panose="020E0802020502020306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70410" y="5655243"/>
            <a:ext cx="9432501" cy="1655762"/>
          </a:xfrm>
        </p:spPr>
        <p:txBody>
          <a:bodyPr/>
          <a:lstStyle/>
          <a:p>
            <a:r>
              <a:rPr lang="pt-BR" b="1" dirty="0"/>
              <a:t>Disponível </a:t>
            </a:r>
            <a:r>
              <a:rPr lang="pt-BR" b="1" dirty="0" smtClean="0"/>
              <a:t>em</a:t>
            </a:r>
            <a:r>
              <a:rPr lang="pt-BR" b="1" dirty="0"/>
              <a:t>: </a:t>
            </a:r>
            <a:r>
              <a:rPr lang="pt-BR" b="1" dirty="0">
                <a:hlinkClick r:id="rId2"/>
              </a:rPr>
              <a:t>https://</a:t>
            </a:r>
            <a:r>
              <a:rPr lang="pt-BR" b="1" dirty="0" smtClean="0">
                <a:hlinkClick r:id="rId2"/>
              </a:rPr>
              <a:t>phet.colorado.edu/sims/html/states-of-matter-basics/latest/states-of-matter-basics_en.html</a:t>
            </a:r>
            <a:endParaRPr lang="pt-BR" b="1" dirty="0" smtClean="0"/>
          </a:p>
          <a:p>
            <a:endParaRPr lang="pt-BR" b="1" dirty="0" smtClean="0"/>
          </a:p>
          <a:p>
            <a:endParaRPr lang="pt-BR" b="1" dirty="0" smtClean="0"/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99990"/>
            <a:ext cx="1840122" cy="1558993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02911" y="5623073"/>
            <a:ext cx="2037642" cy="1095380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58593" y="1854199"/>
            <a:ext cx="6602867" cy="3678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50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apítulo"/>
          <p:cNvSpPr>
            <a:spLocks noGrp="1"/>
          </p:cNvSpPr>
          <p:nvPr>
            <p:ph idx="11"/>
          </p:nvPr>
        </p:nvSpPr>
        <p:spPr bwMode="auto">
          <a:xfrm>
            <a:off x="1703389" y="115889"/>
            <a:ext cx="7056437" cy="288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altLang="pt-BR" smtClean="0">
                <a:latin typeface="Trebuchet MS" panose="020B0603020202020204" pitchFamily="34" charset="0"/>
              </a:rPr>
              <a:t>FÍSICA » CADERNO 6 » CAPÍTULO 2</a:t>
            </a:r>
          </a:p>
        </p:txBody>
      </p:sp>
      <p:sp>
        <p:nvSpPr>
          <p:cNvPr id="7" name="Título Principal"/>
          <p:cNvSpPr>
            <a:spLocks noGrp="1"/>
          </p:cNvSpPr>
          <p:nvPr>
            <p:ph idx="10"/>
          </p:nvPr>
        </p:nvSpPr>
        <p:spPr>
          <a:xfrm>
            <a:off x="1703388" y="692150"/>
            <a:ext cx="8640762" cy="433388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pt-B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Mudanças de fase de uma substância</a:t>
            </a:r>
            <a:endParaRPr lang="pt-B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0244" name="Picture 2" descr="G:\Midias_Digitais\Recursos_Didaticos\Lote_04\Fisica\EMFIS06002\_vinculos\PNG\EMFIS06002_0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550" y="1155700"/>
            <a:ext cx="7200900" cy="501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631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G:\Midias_Digitais\Recursos_Didaticos\Lote_04\Fisica\EMFIS06002\_vinculos\PNG\EMFIS06002_004-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8925" y="836613"/>
            <a:ext cx="5761038" cy="3827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G:\Midias_Digitais\Recursos_Didaticos\Lote_04\Fisica\EMFIS06002\_vinculos\PNG\EMFIS06002_004-0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8925" y="836613"/>
            <a:ext cx="5761038" cy="3827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G:\Midias_Digitais\Recursos_Didaticos\Lote_04\Fisica\EMFIS06002\_vinculos\PNG\EMFIS06002_004-03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8925" y="836613"/>
            <a:ext cx="5761038" cy="3827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Capítulo"/>
          <p:cNvSpPr>
            <a:spLocks noGrp="1"/>
          </p:cNvSpPr>
          <p:nvPr>
            <p:ph idx="11"/>
          </p:nvPr>
        </p:nvSpPr>
        <p:spPr bwMode="auto">
          <a:xfrm>
            <a:off x="1703389" y="115889"/>
            <a:ext cx="7056437" cy="288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altLang="pt-BR" smtClean="0">
                <a:latin typeface="Trebuchet MS" panose="020B0603020202020204" pitchFamily="34" charset="0"/>
              </a:rPr>
              <a:t>FÍSICA » CADERNO 6 » CAPÍTULO 2</a:t>
            </a:r>
          </a:p>
        </p:txBody>
      </p:sp>
      <p:sp>
        <p:nvSpPr>
          <p:cNvPr id="7" name="Título Principal"/>
          <p:cNvSpPr>
            <a:spLocks noGrp="1"/>
          </p:cNvSpPr>
          <p:nvPr>
            <p:ph idx="10"/>
          </p:nvPr>
        </p:nvSpPr>
        <p:spPr>
          <a:xfrm>
            <a:off x="1703388" y="692150"/>
            <a:ext cx="8640762" cy="433388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pt-B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Ponto tríplice e temperatura crítica</a:t>
            </a:r>
            <a:endParaRPr lang="pt-B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Text Box 21"/>
          <p:cNvSpPr txBox="1">
            <a:spLocks noChangeArrowheads="1"/>
          </p:cNvSpPr>
          <p:nvPr/>
        </p:nvSpPr>
        <p:spPr bwMode="auto">
          <a:xfrm>
            <a:off x="7319964" y="2311401"/>
            <a:ext cx="3024187" cy="14779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rPr>
              <a:t>No ponto tríplice a substância pode ser encontrada, simultaneamente, nas três fases da matéria.</a:t>
            </a:r>
          </a:p>
        </p:txBody>
      </p:sp>
      <p:sp>
        <p:nvSpPr>
          <p:cNvPr id="10" name="Text Box 22"/>
          <p:cNvSpPr txBox="1">
            <a:spLocks noChangeArrowheads="1"/>
          </p:cNvSpPr>
          <p:nvPr/>
        </p:nvSpPr>
        <p:spPr bwMode="auto">
          <a:xfrm>
            <a:off x="7319964" y="3970338"/>
            <a:ext cx="3024187" cy="2032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rPr>
              <a:t>Acima da temperatura crítica, para qualquer que seja a pressão a que estiver submetida, a substância não pode mais ser encontrada nas fases sólida ou líquida.</a:t>
            </a:r>
          </a:p>
        </p:txBody>
      </p:sp>
    </p:spTree>
    <p:extLst>
      <p:ext uri="{BB962C8B-B14F-4D97-AF65-F5344CB8AC3E}">
        <p14:creationId xmlns:p14="http://schemas.microsoft.com/office/powerpoint/2010/main" val="4007488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5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0"/>
          </p:nvPr>
        </p:nvSpPr>
        <p:spPr/>
        <p:txBody>
          <a:bodyPr>
            <a:normAutofit lnSpcReduction="10000"/>
          </a:bodyPr>
          <a:lstStyle/>
          <a:p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9501" y="260648"/>
            <a:ext cx="7800975" cy="6315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11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5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0"/>
          </p:nvPr>
        </p:nvSpPr>
        <p:spPr/>
        <p:txBody>
          <a:bodyPr>
            <a:normAutofit lnSpcReduction="10000"/>
          </a:bodyPr>
          <a:lstStyle/>
          <a:p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538" y="116632"/>
            <a:ext cx="11639922" cy="6425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92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1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No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OA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“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States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of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Matter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: 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Basics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(HTML5)” altere a quantidade de moléculas de Neon movimentando a “bomba” (indicada na seta vermelha). Observe o que acontece com a pressão interna ao cilindro (indicada na seta verde) quando a quantidade de moléculas de Neon forem aumentando. Explique.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8319" y="2545191"/>
            <a:ext cx="7467463" cy="3973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84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2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689065" y="901340"/>
                <a:ext cx="10813869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pt-BR" sz="2500" dirty="0" smtClean="0">
                    <a:latin typeface="Arial Narrow" panose="020B0606020202030204" pitchFamily="34" charset="0"/>
                    <a:cs typeface="Times New Roman" panose="02020603050405020304" pitchFamily="18" charset="0"/>
                  </a:rPr>
                  <a:t>Quando diminuímos o volume do recipiente (cilindro) observamos que a pressão interna aumenta, como é mostrado na imagem abaixo. Explique, utilizando a equação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25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t-BR" sz="25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𝑃𝑉</m:t>
                        </m:r>
                      </m:num>
                      <m:den>
                        <m:r>
                          <a:rPr lang="pt-BR" sz="25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den>
                    </m:f>
                    <m:r>
                      <a:rPr lang="pt-BR" sz="25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pt-BR" sz="25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𝑐𝑜𝑛𝑠𝑡𝑎𝑛𝑡𝑒</m:t>
                    </m:r>
                  </m:oMath>
                </a14:m>
                <a:r>
                  <a:rPr lang="pt-BR" sz="2500" dirty="0" smtClean="0">
                    <a:latin typeface="Arial Narrow" panose="020B0606020202030204" pitchFamily="34" charset="0"/>
                    <a:cs typeface="Times New Roman" panose="02020603050405020304" pitchFamily="18" charset="0"/>
                  </a:rPr>
                  <a:t>, por que isso acontece.</a:t>
                </a:r>
                <a:endParaRPr lang="pt-BR" sz="2500" dirty="0" smtClean="0">
                  <a:latin typeface="Arial Narrow" panose="020B0606020202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9065" y="901340"/>
                <a:ext cx="10813869" cy="4351338"/>
              </a:xfrm>
              <a:blipFill>
                <a:blip r:embed="rId2"/>
                <a:stretch>
                  <a:fillRect l="-902" t="-1961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4607" y="2390503"/>
            <a:ext cx="7478505" cy="4075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87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 smtClean="0">
                <a:latin typeface="Britannic Bold" panose="020B0903060703020204" pitchFamily="34" charset="0"/>
              </a:rPr>
              <a:t>3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689065" y="901340"/>
                <a:ext cx="10813869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pt-BR" sz="2500" dirty="0" smtClean="0">
                    <a:latin typeface="Arial Narrow" panose="020B0606020202030204" pitchFamily="34" charset="0"/>
                    <a:cs typeface="Times New Roman" panose="02020603050405020304" pitchFamily="18" charset="0"/>
                  </a:rPr>
                  <a:t>Quando aumentamos </a:t>
                </a:r>
                <a:r>
                  <a:rPr lang="pt-BR" sz="2500" dirty="0">
                    <a:latin typeface="Arial Narrow" panose="020B0606020202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pt-BR" sz="2500" dirty="0" smtClean="0">
                    <a:latin typeface="Arial Narrow" panose="020B0606020202030204" pitchFamily="34" charset="0"/>
                    <a:cs typeface="Times New Roman" panose="02020603050405020304" pitchFamily="18" charset="0"/>
                  </a:rPr>
                  <a:t> temperatura interna ao recipiente e, consequentemente, a do gás, observamos que a pressão interna aumenta, como é mostrado na imagem abaixo. Explique, utilizando a equação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25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t-BR" sz="25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𝑃𝑉</m:t>
                        </m:r>
                      </m:num>
                      <m:den>
                        <m:r>
                          <a:rPr lang="pt-BR" sz="25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den>
                    </m:f>
                    <m:r>
                      <a:rPr lang="pt-BR" sz="25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pt-BR" sz="25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𝑐𝑜𝑛𝑠𝑡𝑎𝑛𝑡𝑒</m:t>
                    </m:r>
                  </m:oMath>
                </a14:m>
                <a:r>
                  <a:rPr lang="pt-BR" sz="2500" dirty="0" smtClean="0">
                    <a:latin typeface="Arial Narrow" panose="020B0606020202030204" pitchFamily="34" charset="0"/>
                    <a:cs typeface="Times New Roman" panose="02020603050405020304" pitchFamily="18" charset="0"/>
                  </a:rPr>
                  <a:t>, por que isso acontece.</a:t>
                </a:r>
                <a:endParaRPr lang="pt-BR" sz="2500" dirty="0" smtClean="0">
                  <a:latin typeface="Arial Narrow" panose="020B0606020202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9065" y="901340"/>
                <a:ext cx="10813869" cy="4351338"/>
              </a:xfrm>
              <a:blipFill>
                <a:blip r:embed="rId2"/>
                <a:stretch>
                  <a:fillRect l="-902" t="-1961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8044" y="2382393"/>
            <a:ext cx="7097214" cy="409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36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4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901340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As imagens abaixo mostram o antes (esquerda) e o depois (direita) de uma transformação gasosa com as moléculas de H2O. Assim, podemos dizer que essa transformação recebe o nome de:</a:t>
            </a:r>
            <a:b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a) isotérmica.</a:t>
            </a:r>
          </a:p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b) isobárica.</a:t>
            </a:r>
          </a:p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c) 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isocórica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sz="2500" dirty="0" smtClean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9381" y="2446343"/>
            <a:ext cx="3984942" cy="3502113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0459" y="2446343"/>
            <a:ext cx="3974755" cy="3495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4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2948</TotalTime>
  <Words>244</Words>
  <Application>Microsoft Office PowerPoint</Application>
  <PresentationFormat>Widescreen</PresentationFormat>
  <Paragraphs>20</Paragraphs>
  <Slides>9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9" baseType="lpstr">
      <vt:lpstr>Arial</vt:lpstr>
      <vt:lpstr>Arial Narrow</vt:lpstr>
      <vt:lpstr>Berlin Sans FB Demi</vt:lpstr>
      <vt:lpstr>Britannic Bold</vt:lpstr>
      <vt:lpstr>Calibri</vt:lpstr>
      <vt:lpstr>Calibri Light</vt:lpstr>
      <vt:lpstr>Cambria Math</vt:lpstr>
      <vt:lpstr>Times New Roman</vt:lpstr>
      <vt:lpstr>Trebuchet MS</vt:lpstr>
      <vt:lpstr>Tema do Office</vt:lpstr>
      <vt:lpstr>Atividade PHet sobre os Centro de Massa utilizando o OA “States of Matter: Basics (HTML5)”</vt:lpstr>
      <vt:lpstr>Apresentação do PowerPoint</vt:lpstr>
      <vt:lpstr>Apresentação do PowerPoint</vt:lpstr>
      <vt:lpstr>Apresentação do PowerPoint</vt:lpstr>
      <vt:lpstr>Apresentação do PowerPoint</vt:lpstr>
      <vt:lpstr>Questão 1</vt:lpstr>
      <vt:lpstr>Questão 2</vt:lpstr>
      <vt:lpstr>Questão 3</vt:lpstr>
      <vt:lpstr>Questão 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Osmar Cavalcante</dc:creator>
  <cp:lastModifiedBy>Osmar Cavalcante</cp:lastModifiedBy>
  <cp:revision>69</cp:revision>
  <dcterms:created xsi:type="dcterms:W3CDTF">2018-08-26T02:32:38Z</dcterms:created>
  <dcterms:modified xsi:type="dcterms:W3CDTF">2018-09-19T22:09:17Z</dcterms:modified>
</cp:coreProperties>
</file>