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82" r:id="rId4"/>
    <p:sldId id="283" r:id="rId5"/>
    <p:sldId id="268" r:id="rId6"/>
    <p:sldId id="264" r:id="rId7"/>
    <p:sldId id="267" r:id="rId8"/>
    <p:sldId id="269" r:id="rId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432201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8519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8657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5992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7324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99231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99120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32973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39734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50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415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Editar estilos de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8B61AA-7357-45F5-98C0-8BDB984A8EF6}" type="datetimeFigureOut">
              <a:rPr lang="pt-BR" smtClean="0"/>
              <a:t>18/09/2018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9C0A2B-D43E-48B9-B55B-FE5B9125CDA6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392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het.colorado.edu/sims/html/forces-and-motion-basics/latest/forces-and-motion-basics_en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11679" y="0"/>
            <a:ext cx="9496697" cy="1763486"/>
          </a:xfrm>
        </p:spPr>
        <p:txBody>
          <a:bodyPr>
            <a:normAutofit/>
          </a:bodyPr>
          <a:lstStyle/>
          <a:p>
            <a:r>
              <a:rPr lang="pt-BR" sz="3200" b="1" dirty="0" smtClean="0">
                <a:latin typeface="Berlin Sans FB Demi" panose="020E0802020502020306" pitchFamily="34" charset="0"/>
              </a:rPr>
              <a:t>Atividade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PHet</a:t>
            </a:r>
            <a:r>
              <a:rPr lang="pt-BR" sz="3200" b="1" dirty="0" smtClean="0">
                <a:latin typeface="Berlin Sans FB Demi" panose="020E0802020502020306" pitchFamily="34" charset="0"/>
              </a:rPr>
              <a:t/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sobre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Impuso</a:t>
            </a:r>
            <a:r>
              <a:rPr lang="pt-BR" sz="3200" b="1" dirty="0">
                <a:latin typeface="Berlin Sans FB Demi" panose="020E0802020502020306" pitchFamily="34" charset="0"/>
              </a:rPr>
              <a:t> </a:t>
            </a:r>
            <a:r>
              <a:rPr lang="pt-BR" sz="3200" b="1" dirty="0" smtClean="0">
                <a:latin typeface="Berlin Sans FB Demi" panose="020E0802020502020306" pitchFamily="34" charset="0"/>
              </a:rPr>
              <a:t>utilizando </a:t>
            </a:r>
            <a:br>
              <a:rPr lang="pt-BR" sz="3200" b="1" dirty="0" smtClean="0">
                <a:latin typeface="Berlin Sans FB Demi" panose="020E0802020502020306" pitchFamily="34" charset="0"/>
              </a:rPr>
            </a:br>
            <a:r>
              <a:rPr lang="pt-BR" sz="3200" b="1" dirty="0" smtClean="0">
                <a:latin typeface="Berlin Sans FB Demi" panose="020E0802020502020306" pitchFamily="34" charset="0"/>
              </a:rPr>
              <a:t>o </a:t>
            </a:r>
            <a:r>
              <a:rPr lang="pt-BR" sz="3200" b="1" dirty="0" smtClean="0">
                <a:latin typeface="Berlin Sans FB Demi" panose="020E0802020502020306" pitchFamily="34" charset="0"/>
              </a:rPr>
              <a:t>OA “Force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and</a:t>
            </a:r>
            <a:r>
              <a:rPr lang="pt-BR" sz="3200" b="1" dirty="0" smtClean="0">
                <a:latin typeface="Berlin Sans FB Demi" panose="020E0802020502020306" pitchFamily="34" charset="0"/>
              </a:rPr>
              <a:t> Motion: </a:t>
            </a:r>
            <a:r>
              <a:rPr lang="pt-BR" sz="3200" b="1" dirty="0" err="1" smtClean="0">
                <a:latin typeface="Berlin Sans FB Demi" panose="020E0802020502020306" pitchFamily="34" charset="0"/>
              </a:rPr>
              <a:t>Basics</a:t>
            </a:r>
            <a:r>
              <a:rPr lang="pt-BR" sz="3200" b="1" dirty="0" smtClean="0">
                <a:latin typeface="Berlin Sans FB Demi" panose="020E0802020502020306" pitchFamily="34" charset="0"/>
              </a:rPr>
              <a:t>”</a:t>
            </a:r>
            <a:endParaRPr lang="pt-BR" sz="3200" b="1" dirty="0">
              <a:latin typeface="Berlin Sans FB Demi" panose="020E0802020502020306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70410" y="5620526"/>
            <a:ext cx="9432501" cy="1655762"/>
          </a:xfrm>
        </p:spPr>
        <p:txBody>
          <a:bodyPr/>
          <a:lstStyle/>
          <a:p>
            <a:r>
              <a:rPr lang="pt-BR" b="1" dirty="0"/>
              <a:t>Disponível em: </a:t>
            </a:r>
            <a:r>
              <a:rPr lang="pt-BR" dirty="0">
                <a:hlinkClick r:id="rId2"/>
              </a:rPr>
              <a:t>https://</a:t>
            </a:r>
            <a:r>
              <a:rPr lang="pt-BR" dirty="0" smtClean="0">
                <a:hlinkClick r:id="rId2"/>
              </a:rPr>
              <a:t>phet.colorado.edu/sims/html/forces-and-motion-basics/latest/forces-and-motion-basics_en.html</a:t>
            </a:r>
            <a:endParaRPr lang="pt-BR" dirty="0" smtClean="0"/>
          </a:p>
          <a:p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99990"/>
            <a:ext cx="1840122" cy="1558993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02911" y="5623073"/>
            <a:ext cx="2037642" cy="1095380"/>
          </a:xfrm>
          <a:prstGeom prst="rect">
            <a:avLst/>
          </a:prstGeom>
        </p:spPr>
      </p:pic>
      <p:pic>
        <p:nvPicPr>
          <p:cNvPr id="7" name="Imagem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73882" y="2032139"/>
            <a:ext cx="5979569" cy="32152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6502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Espaço Reservado para Conteúdo 2"/>
              <p:cNvSpPr>
                <a:spLocks noGrp="1"/>
              </p:cNvSpPr>
              <p:nvPr>
                <p:ph idx="1"/>
              </p:nvPr>
            </p:nvSpPr>
            <p:spPr>
              <a:xfrm>
                <a:off x="825321" y="537739"/>
                <a:ext cx="10515600" cy="5079290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pt-BR" dirty="0" smtClean="0">
                    <a:latin typeface="Arial Black" panose="020B0A04020102020204" pitchFamily="34" charset="0"/>
                  </a:rPr>
                  <a:t>O que é impulso?</a:t>
                </a:r>
                <a:r>
                  <a:rPr lang="pt-BR" dirty="0" smtClean="0"/>
                  <a:t/>
                </a:r>
                <a:br>
                  <a:rPr lang="pt-BR" dirty="0" smtClean="0"/>
                </a:br>
                <a:r>
                  <a:rPr lang="pt-BR" dirty="0" smtClean="0"/>
                  <a:t/>
                </a:r>
                <a:br>
                  <a:rPr lang="pt-BR" dirty="0" smtClean="0"/>
                </a:br>
                <a:r>
                  <a:rPr lang="pt-PT" dirty="0">
                    <a:solidFill>
                      <a:schemeClr val="accent5">
                        <a:lumMod val="75000"/>
                      </a:schemeClr>
                    </a:solidFill>
                  </a:rPr>
                  <a:t>Impulso é a grandeza física que mede a variação da </a:t>
                </a:r>
                <a:r>
                  <a:rPr lang="pt-PT" dirty="0">
                    <a:solidFill>
                      <a:schemeClr val="accent6">
                        <a:lumMod val="50000"/>
                      </a:schemeClr>
                    </a:solidFill>
                    <a:latin typeface="Arial Black" panose="020B0A04020102020204" pitchFamily="34" charset="0"/>
                  </a:rPr>
                  <a:t>quantidade de movimento</a:t>
                </a:r>
                <a:r>
                  <a:rPr lang="pt-PT" dirty="0">
                    <a:solidFill>
                      <a:schemeClr val="accent5">
                        <a:lumMod val="75000"/>
                      </a:schemeClr>
                    </a:solidFill>
                  </a:rPr>
                  <a:t> de um objeto.</a:t>
                </a:r>
                <a:r>
                  <a:rPr lang="pt-PT" dirty="0"/>
                  <a:t> </a:t>
                </a:r>
                <a:r>
                  <a:rPr lang="pt-PT" dirty="0">
                    <a:solidFill>
                      <a:srgbClr val="FF0000"/>
                    </a:solidFill>
                  </a:rPr>
                  <a:t>É causado pela ação de uma </a:t>
                </a:r>
                <a:r>
                  <a:rPr lang="pt-PT" dirty="0" smtClean="0">
                    <a:solidFill>
                      <a:srgbClr val="FF0000"/>
                    </a:solidFill>
                  </a:rPr>
                  <a:t>força </a:t>
                </a:r>
                <a:r>
                  <a:rPr lang="pt-PT" dirty="0">
                    <a:solidFill>
                      <a:srgbClr val="FF0000"/>
                    </a:solidFill>
                  </a:rPr>
                  <a:t>atuando durante um intervalo de </a:t>
                </a:r>
                <a:r>
                  <a:rPr lang="pt-PT" dirty="0" smtClean="0">
                    <a:solidFill>
                      <a:srgbClr val="FF0000"/>
                    </a:solidFill>
                  </a:rPr>
                  <a:t>tempo. </a:t>
                </a:r>
              </a:p>
              <a:p>
                <a:endParaRPr lang="pt-PT" dirty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pt-B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𝐼</m:t>
                      </m:r>
                      <m:r>
                        <a:rPr lang="pt-B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pt-B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𝐹</m:t>
                      </m:r>
                      <m:r>
                        <a:rPr lang="pt-B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·</m:t>
                      </m:r>
                      <m:r>
                        <m:rPr>
                          <m:sty m:val="p"/>
                        </m:rPr>
                        <a:rPr lang="el-G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pt-BR" sz="4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pt-BR" sz="4000" dirty="0" smtClean="0">
                  <a:solidFill>
                    <a:srgbClr val="FF0000"/>
                  </a:solidFill>
                </a:endParaRPr>
              </a:p>
              <a:p>
                <a:pPr marL="0" indent="0">
                  <a:buNone/>
                </a:pPr>
                <a:endParaRPr lang="pt-BR" sz="3000" dirty="0" smtClean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pt-BR" sz="3000" dirty="0" smtClean="0">
                    <a:solidFill>
                      <a:schemeClr val="tx1"/>
                    </a:solidFill>
                  </a:rPr>
                  <a:t>Unidades: Força é dada em Newton, tempo é dado em Segundo e Impulso é dado em N</a:t>
                </a:r>
                <a:r>
                  <a:rPr lang="pt-BR" sz="3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pt-BR" sz="32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· </m:t>
                    </m:r>
                  </m:oMath>
                </a14:m>
                <a:r>
                  <a:rPr lang="pt-BR" sz="3000" dirty="0" smtClean="0">
                    <a:solidFill>
                      <a:schemeClr val="tx1"/>
                    </a:solidFill>
                  </a:rPr>
                  <a:t>s.</a:t>
                </a:r>
                <a:endParaRPr lang="pt-BR" sz="30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endParaRPr lang="pt-BR" sz="4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" name="Espaço Reservado para Conteú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25321" y="537739"/>
                <a:ext cx="10515600" cy="5079290"/>
              </a:xfrm>
              <a:blipFill>
                <a:blip r:embed="rId2"/>
                <a:stretch>
                  <a:fillRect l="-1333" t="-2041" r="-1159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362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838200" y="425003"/>
            <a:ext cx="10515600" cy="5751960"/>
          </a:xfrm>
        </p:spPr>
        <p:txBody>
          <a:bodyPr/>
          <a:lstStyle/>
          <a:p>
            <a:pPr marL="0" indent="0">
              <a:buNone/>
            </a:pPr>
            <a:r>
              <a:rPr lang="pt-PT" dirty="0">
                <a:solidFill>
                  <a:schemeClr val="accent6">
                    <a:lumMod val="50000"/>
                  </a:schemeClr>
                </a:solidFill>
              </a:rPr>
              <a:t>Uma pequena força aplicada durante muito tempo pode provocar a mesma variação de quantidade de movimento que uma força grande aplicada durante pouco tempo. Ambas as forças provocaram o mesmo impulso.</a:t>
            </a: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867" y="2641975"/>
            <a:ext cx="7282802" cy="3534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28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4535" y="3150523"/>
            <a:ext cx="7541551" cy="3707477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4535" y="21868"/>
            <a:ext cx="6445673" cy="3128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4206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>
                <a:latin typeface="Britannic Bold" panose="020B0903060703020204" pitchFamily="34" charset="0"/>
              </a:rPr>
              <a:t>1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1249971" y="142385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983685"/>
            <a:ext cx="4664891" cy="345771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22756" y="2983685"/>
            <a:ext cx="4116321" cy="3457710"/>
          </a:xfrm>
          <a:prstGeom prst="rect">
            <a:avLst/>
          </a:prstGeom>
        </p:spPr>
      </p:pic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>
          <a:xfrm>
            <a:off x="681446" y="1045029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As imagens abaixo mostram diferentes objetos em movimento e suas respectivas massas. Supondo que ambos partiram do repouso, em qual situação (a da lixeira ou a da geladeira) foi utilizado o maior impulso? Explique.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8181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2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0901" y="705397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.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710901" y="875213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Na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opção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“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Motion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”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foi aplicada uma força de 500N durante um intervalo de tempo </a:t>
            </a:r>
            <a:r>
              <a:rPr lang="el-G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Δ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t. Sabendo que a velocidade do bloco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 de 50kg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, inicialmente em repouso, passou a ser 7m/s, qual o valor do impulso aplicado no bloco? Demonstre com cálculos.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8636" y="2388620"/>
            <a:ext cx="6403114" cy="4158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48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</a:t>
            </a:r>
            <a:r>
              <a:rPr lang="pt-BR" sz="3000" dirty="0" smtClean="0">
                <a:latin typeface="Britannic Bold" panose="020B0903060703020204" pitchFamily="34" charset="0"/>
              </a:rPr>
              <a:t>3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0901" y="705397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.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875213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Observe os valores de velocidade, massa e força nas imagens abaixo do antes (esquerda) e depois (direita) de um bloco que desliza sem atrito. 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Sabendo que a força aplicada pelo “robô” foi constante, calcule: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A aceleração do bloco.</a:t>
            </a:r>
          </a:p>
          <a:p>
            <a:pPr marL="457200" indent="-457200">
              <a:buFont typeface="Arial" panose="020B0604020202020204" pitchFamily="34" charset="0"/>
              <a:buAutoNum type="alphaLcParenR"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O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impuso</a:t>
            </a: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 em </a:t>
            </a:r>
            <a:r>
              <a:rPr lang="pt-BR" sz="2500" dirty="0" err="1" smtClean="0">
                <a:latin typeface="Arial Narrow" panose="020B0606020202030204" pitchFamily="34" charset="0"/>
                <a:cs typeface="Times New Roman" panose="02020603050405020304" pitchFamily="18" charset="0"/>
              </a:rPr>
              <a:t>N·s</a:t>
            </a:r>
            <a:r>
              <a:rPr lang="pt-BR" sz="2500" dirty="0">
                <a:latin typeface="Arial Narrow" panose="020B0606020202030204" pitchFamily="34" charset="0"/>
                <a:cs typeface="Times New Roman" panose="02020603050405020304" pitchFamily="18" charset="0"/>
              </a:rPr>
              <a:t>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6444" y="1953273"/>
            <a:ext cx="3653967" cy="3904149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07714" y="1953273"/>
            <a:ext cx="3324863" cy="3904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175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"/>
            <a:ext cx="10515600" cy="1045028"/>
          </a:xfrm>
        </p:spPr>
        <p:txBody>
          <a:bodyPr>
            <a:normAutofit/>
          </a:bodyPr>
          <a:lstStyle/>
          <a:p>
            <a:pPr algn="ctr"/>
            <a:r>
              <a:rPr lang="pt-BR" sz="3000" dirty="0" smtClean="0">
                <a:latin typeface="Britannic Bold" panose="020B0903060703020204" pitchFamily="34" charset="0"/>
              </a:rPr>
              <a:t>Questão 4</a:t>
            </a:r>
            <a:endParaRPr lang="pt-BR" sz="3000" dirty="0">
              <a:latin typeface="Britannic Bold" panose="020B0903060703020204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710901" y="705397"/>
            <a:ext cx="10813869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. 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Espaço Reservado para Conteúdo 2"/>
          <p:cNvSpPr txBox="1">
            <a:spLocks/>
          </p:cNvSpPr>
          <p:nvPr/>
        </p:nvSpPr>
        <p:spPr>
          <a:xfrm>
            <a:off x="689065" y="744587"/>
            <a:ext cx="1081386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pt-BR" sz="2500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Na situação abaixo, foi aplicada uma força de 400N, durante 0,5s, em um objeto de massa X. Determine o valor da massa do objeto e do impulso.</a:t>
            </a:r>
            <a:endParaRPr lang="pt-BR" sz="250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81608" y="1962990"/>
            <a:ext cx="5474564" cy="42414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562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233</Words>
  <Application>Microsoft Office PowerPoint</Application>
  <PresentationFormat>Widescreen</PresentationFormat>
  <Paragraphs>21</Paragraphs>
  <Slides>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9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</vt:i4>
      </vt:variant>
    </vt:vector>
  </HeadingPairs>
  <TitlesOfParts>
    <vt:vector size="18" baseType="lpstr">
      <vt:lpstr>Arial</vt:lpstr>
      <vt:lpstr>Arial Black</vt:lpstr>
      <vt:lpstr>Arial Narrow</vt:lpstr>
      <vt:lpstr>Berlin Sans FB Demi</vt:lpstr>
      <vt:lpstr>Britannic Bold</vt:lpstr>
      <vt:lpstr>Calibri</vt:lpstr>
      <vt:lpstr>Calibri Light</vt:lpstr>
      <vt:lpstr>Cambria Math</vt:lpstr>
      <vt:lpstr>Times New Roman</vt:lpstr>
      <vt:lpstr>Tema do Office</vt:lpstr>
      <vt:lpstr>Atividade PHet sobre Impuso utilizando  o OA “Force and Motion: Basics”</vt:lpstr>
      <vt:lpstr>Apresentação do PowerPoint</vt:lpstr>
      <vt:lpstr>Apresentação do PowerPoint</vt:lpstr>
      <vt:lpstr>Apresentação do PowerPoint</vt:lpstr>
      <vt:lpstr>Questão 1</vt:lpstr>
      <vt:lpstr>Questão 2</vt:lpstr>
      <vt:lpstr>Questão 3</vt:lpstr>
      <vt:lpstr>Questão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Osmar Cavalcante</dc:creator>
  <cp:lastModifiedBy>Osmar Cavalcante</cp:lastModifiedBy>
  <cp:revision>31</cp:revision>
  <dcterms:created xsi:type="dcterms:W3CDTF">2018-08-26T02:32:38Z</dcterms:created>
  <dcterms:modified xsi:type="dcterms:W3CDTF">2018-09-18T17:24:59Z</dcterms:modified>
</cp:coreProperties>
</file>