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99" r:id="rId4"/>
    <p:sldId id="300" r:id="rId5"/>
    <p:sldId id="301" r:id="rId6"/>
    <p:sldId id="296" r:id="rId7"/>
    <p:sldId id="284" r:id="rId8"/>
    <p:sldId id="264" r:id="rId9"/>
    <p:sldId id="283" r:id="rId10"/>
    <p:sldId id="288" r:id="rId11"/>
    <p:sldId id="297" r:id="rId12"/>
    <p:sldId id="298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collision-lab/collision-lab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9163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r>
              <a:rPr lang="pt-BR" sz="3200" b="1" dirty="0" smtClean="0">
                <a:latin typeface="Berlin Sans FB Demi" panose="020E0802020502020306" pitchFamily="34" charset="0"/>
              </a:rPr>
              <a:t>Colisões Inelásticas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utilizando o OA “</a:t>
            </a:r>
            <a:r>
              <a:rPr lang="pt-BR" sz="3200" b="1" dirty="0" err="1">
                <a:latin typeface="Berlin Sans FB Demi" panose="020E0802020502020306" pitchFamily="34" charset="0"/>
              </a:rPr>
              <a:t>C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ollision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err="1">
                <a:latin typeface="Berlin Sans FB Demi" panose="020E0802020502020306" pitchFamily="34" charset="0"/>
              </a:rPr>
              <a:t>L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ab</a:t>
            </a:r>
            <a:r>
              <a:rPr lang="pt-BR" sz="3200" b="1" dirty="0">
                <a:latin typeface="Berlin Sans FB Demi" panose="020E0802020502020306" pitchFamily="34" charset="0"/>
              </a:rPr>
              <a:t>”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phet.colorado.edu/sims/collision-lab/collision-lab_en.html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2466" y="1862591"/>
            <a:ext cx="5630093" cy="366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mostra, no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modo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Advanced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”, três bolas (1, 2 e 3) que irão se chocar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inelasticamente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. Observe os valores de massa e de velocidade das bolas e calcule a velocidade final do sistema (formado pelas três bolas) ao final das duas colisões.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4696" y="2089639"/>
            <a:ext cx="6373177" cy="4397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7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3723" y="877923"/>
            <a:ext cx="10515600" cy="22956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600" dirty="0" smtClean="0">
                <a:latin typeface="Bookman Old Style" panose="02050604050505020204" pitchFamily="18" charset="0"/>
              </a:rPr>
              <a:t>A figura abaixo mostra momentos antes da colisão inelástica entre o Homem de Ferro e o Super-Homem. Sabendo que as massas do Homem de Ferro e do Super-Homem são, respectivamente, 150kg e 120kg, em qual sentido (direita ou esquerda) os Super-Heróis irão se deslocar e a velocidade de deslocamento após a colisão?   </a:t>
            </a:r>
            <a:endParaRPr lang="pt-BR" sz="2600" dirty="0">
              <a:latin typeface="Bookman Old Style" panose="02050604050505020204" pitchFamily="18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208397">
            <a:off x="2659227" y="3133361"/>
            <a:ext cx="2216758" cy="3247991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 flipV="1">
            <a:off x="8604105" y="2359495"/>
            <a:ext cx="1896674" cy="3524758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35" y="5259834"/>
            <a:ext cx="1201510" cy="1697372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18170" y="3318644"/>
            <a:ext cx="1228725" cy="56197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13391" y="3361506"/>
            <a:ext cx="1333500" cy="476250"/>
          </a:xfrm>
          <a:prstGeom prst="rect">
            <a:avLst/>
          </a:prstGeom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031383" y="1"/>
            <a:ext cx="10515600" cy="1056068"/>
          </a:xfrm>
        </p:spPr>
        <p:txBody>
          <a:bodyPr>
            <a:normAutofit/>
          </a:bodyPr>
          <a:lstStyle/>
          <a:p>
            <a:r>
              <a:rPr lang="pt-BR" sz="3600" dirty="0" smtClean="0">
                <a:latin typeface="Arial Black" panose="020B0A04020102020204" pitchFamily="34" charset="0"/>
              </a:rPr>
              <a:t>Agora é com </a:t>
            </a:r>
            <a:r>
              <a:rPr lang="pt-BR" sz="3600" dirty="0" smtClean="0">
                <a:latin typeface="Arial Black" panose="020B0A04020102020204" pitchFamily="34" charset="0"/>
              </a:rPr>
              <a:t>você...</a:t>
            </a:r>
            <a:endParaRPr lang="pt-BR" sz="3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34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1383" y="1"/>
            <a:ext cx="10515600" cy="1056068"/>
          </a:xfrm>
        </p:spPr>
        <p:txBody>
          <a:bodyPr>
            <a:normAutofit/>
          </a:bodyPr>
          <a:lstStyle/>
          <a:p>
            <a:r>
              <a:rPr lang="pt-BR" sz="3600" dirty="0" smtClean="0">
                <a:latin typeface="Arial Black" panose="020B0A04020102020204" pitchFamily="34" charset="0"/>
              </a:rPr>
              <a:t>Agora é com </a:t>
            </a:r>
            <a:r>
              <a:rPr lang="pt-BR" sz="3600" dirty="0" smtClean="0">
                <a:latin typeface="Arial Black" panose="020B0A04020102020204" pitchFamily="34" charset="0"/>
              </a:rPr>
              <a:t>você...</a:t>
            </a:r>
            <a:endParaRPr lang="pt-BR" sz="3600" dirty="0"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76836" y="152905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Um projétil de 100g é lançado em direção a um tronco de madeira de 20kg que está suspenso por um fio inextensível e de massa desprezível.</a:t>
            </a:r>
            <a:br>
              <a:rPr lang="pt-BR" dirty="0" smtClean="0"/>
            </a:br>
            <a:r>
              <a:rPr lang="pt-BR" dirty="0" smtClean="0"/>
              <a:t>Sabendo que o projétil atinge o tronco a uma velocidade de 360km/h e perfura a madeira, sem atravessá-la, qual a velocidade final do sistema?</a:t>
            </a:r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9874" y="1017653"/>
            <a:ext cx="1772312" cy="312761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5995" y="3295046"/>
            <a:ext cx="5678309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4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722290" y="408950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pt-BR" dirty="0" smtClean="0">
                    <a:latin typeface="Arial Black" panose="020B0A04020102020204" pitchFamily="34" charset="0"/>
                  </a:rPr>
                  <a:t>O que é Quantidade de Movimento ou Momento Linear?</a:t>
                </a:r>
                <a:r>
                  <a:rPr lang="pt-BR" dirty="0" smtClean="0"/>
                  <a:t/>
                </a:r>
                <a:br>
                  <a:rPr lang="pt-BR" dirty="0" smtClean="0"/>
                </a:br>
                <a:r>
                  <a:rPr lang="pt-BR" dirty="0" smtClean="0"/>
                  <a:t/>
                </a:r>
                <a:br>
                  <a:rPr lang="pt-BR" dirty="0" smtClean="0"/>
                </a:br>
                <a:r>
                  <a:rPr lang="pt-BR" dirty="0">
                    <a:solidFill>
                      <a:schemeClr val="accent6">
                        <a:lumMod val="50000"/>
                      </a:schemeClr>
                    </a:solidFill>
                  </a:rPr>
                  <a:t>Na física, definimos a </a:t>
                </a:r>
                <a:r>
                  <a:rPr lang="pt-BR" b="1" i="1" dirty="0">
                    <a:solidFill>
                      <a:srgbClr val="FF0000"/>
                    </a:solidFill>
                  </a:rPr>
                  <a:t>Q</a:t>
                </a:r>
                <a:r>
                  <a:rPr lang="pt-BR" b="1" i="1" dirty="0" smtClean="0">
                    <a:solidFill>
                      <a:srgbClr val="FF0000"/>
                    </a:solidFill>
                  </a:rPr>
                  <a:t>uantidade </a:t>
                </a:r>
                <a:r>
                  <a:rPr lang="pt-BR" b="1" i="1" dirty="0">
                    <a:solidFill>
                      <a:srgbClr val="FF0000"/>
                    </a:solidFill>
                  </a:rPr>
                  <a:t>de </a:t>
                </a:r>
                <a:r>
                  <a:rPr lang="pt-BR" b="1" i="1" dirty="0" smtClean="0">
                    <a:solidFill>
                      <a:srgbClr val="FF0000"/>
                    </a:solidFill>
                  </a:rPr>
                  <a:t>Movimento</a:t>
                </a:r>
                <a:r>
                  <a:rPr lang="pt-BR" dirty="0">
                    <a:solidFill>
                      <a:schemeClr val="accent6">
                        <a:lumMod val="50000"/>
                      </a:schemeClr>
                    </a:solidFill>
                  </a:rPr>
                  <a:t>, representada por </a:t>
                </a:r>
                <a:r>
                  <a:rPr lang="pt-BR" b="1" i="1" dirty="0" smtClean="0">
                    <a:solidFill>
                      <a:srgbClr val="FF0000"/>
                    </a:solidFill>
                  </a:rPr>
                  <a:t>Q</a:t>
                </a:r>
                <a:r>
                  <a:rPr lang="pt-BR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, </a:t>
                </a:r>
                <a:r>
                  <a:rPr lang="pt-BR" dirty="0">
                    <a:solidFill>
                      <a:schemeClr val="accent6">
                        <a:lumMod val="50000"/>
                      </a:schemeClr>
                    </a:solidFill>
                  </a:rPr>
                  <a:t>de um corpo que possui massa </a:t>
                </a:r>
                <a:r>
                  <a:rPr lang="pt-BR" b="1" i="1" dirty="0">
                    <a:solidFill>
                      <a:srgbClr val="FF0000"/>
                    </a:solidFill>
                  </a:rPr>
                  <a:t>m</a:t>
                </a:r>
                <a:r>
                  <a:rPr lang="pt-BR" dirty="0">
                    <a:solidFill>
                      <a:srgbClr val="FF0000"/>
                    </a:solidFill>
                  </a:rPr>
                  <a:t> </a:t>
                </a:r>
                <a:r>
                  <a:rPr lang="pt-BR" dirty="0">
                    <a:solidFill>
                      <a:schemeClr val="accent6">
                        <a:lumMod val="50000"/>
                      </a:schemeClr>
                    </a:solidFill>
                  </a:rPr>
                  <a:t>e velocidade </a:t>
                </a:r>
                <a:r>
                  <a:rPr lang="pt-BR" b="1" i="1" dirty="0">
                    <a:solidFill>
                      <a:srgbClr val="FF0000"/>
                    </a:solidFill>
                  </a:rPr>
                  <a:t>v</a:t>
                </a:r>
                <a:r>
                  <a:rPr lang="pt-BR" b="1" dirty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pt-BR" dirty="0">
                    <a:solidFill>
                      <a:schemeClr val="accent6">
                        <a:lumMod val="50000"/>
                      </a:schemeClr>
                    </a:solidFill>
                  </a:rPr>
                  <a:t>como sendo o produto da massa pela </a:t>
                </a:r>
                <a:r>
                  <a:rPr lang="pt-BR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velocidade. </a:t>
                </a:r>
                <a:endParaRPr lang="pt-BR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pt-PT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pt-B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pt-B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·</m:t>
                      </m:r>
                      <m:r>
                        <a:rPr lang="pt-B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pt-BR" sz="40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pt-BR" sz="22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𝑜𝑛𝑑𝑒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𝑎𝑠𝑠𝑎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é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𝑑𝑎𝑑𝑎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𝑒𝑚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𝑣𝑒𝑙𝑜𝑐𝑖𝑑𝑎𝑑𝑒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é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𝑑𝑎𝑑𝑎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𝑒𝑚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pt-BR" sz="22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pt-BR" sz="40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pt-BR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2290" y="408950"/>
                <a:ext cx="10515600" cy="4351338"/>
              </a:xfrm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59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5843" y="249215"/>
            <a:ext cx="10980313" cy="1325563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latin typeface="Arial Black" panose="020B0A04020102020204" pitchFamily="34" charset="0"/>
              </a:rPr>
              <a:t>Colisões</a:t>
            </a:r>
            <a:endParaRPr lang="pt-BR" sz="4000" dirty="0"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88847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000" dirty="0" smtClean="0"/>
              <a:t>Podem ser:</a:t>
            </a:r>
          </a:p>
          <a:p>
            <a:pPr marL="0" indent="0">
              <a:buNone/>
            </a:pPr>
            <a:r>
              <a:rPr lang="pt-BR" sz="4500" b="1" dirty="0" smtClean="0">
                <a:solidFill>
                  <a:schemeClr val="accent6">
                    <a:lumMod val="50000"/>
                  </a:schemeClr>
                </a:solidFill>
              </a:rPr>
              <a:t>Inelásticas</a:t>
            </a:r>
            <a:r>
              <a:rPr lang="pt-BR" sz="4500" b="1" dirty="0" smtClean="0"/>
              <a:t/>
            </a:r>
            <a:br>
              <a:rPr lang="pt-BR" sz="4500" b="1" dirty="0" smtClean="0"/>
            </a:br>
            <a:r>
              <a:rPr lang="pt-BR" sz="4500" b="1" dirty="0" smtClean="0">
                <a:solidFill>
                  <a:schemeClr val="accent6">
                    <a:lumMod val="75000"/>
                  </a:schemeClr>
                </a:solidFill>
              </a:rPr>
              <a:t>Parcialmente Inelásticas</a:t>
            </a:r>
            <a:r>
              <a:rPr lang="pt-BR" sz="4500" b="1" dirty="0" smtClean="0"/>
              <a:t/>
            </a:r>
            <a:br>
              <a:rPr lang="pt-BR" sz="4500" b="1" dirty="0" smtClean="0"/>
            </a:br>
            <a:r>
              <a:rPr lang="pt-BR" sz="45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Elásticas</a:t>
            </a:r>
            <a:endParaRPr lang="pt-BR" sz="4500" b="1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7778" y="249215"/>
            <a:ext cx="3884053" cy="291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85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902226" y="-154547"/>
            <a:ext cx="17901283" cy="1325563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latin typeface="Arial Black" panose="020B0A04020102020204" pitchFamily="34" charset="0"/>
              </a:rPr>
              <a:t>Colisão</a:t>
            </a:r>
            <a:endParaRPr lang="pt-BR" sz="4000" dirty="0"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0615" y="1567177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4500" b="1" dirty="0" smtClean="0">
                <a:solidFill>
                  <a:schemeClr val="accent6">
                    <a:lumMod val="50000"/>
                  </a:schemeClr>
                </a:solidFill>
              </a:rPr>
              <a:t>Inelástica: </a:t>
            </a:r>
          </a:p>
          <a:p>
            <a:pPr marL="0" indent="0">
              <a:buNone/>
            </a:pPr>
            <a:r>
              <a:rPr lang="pt-BR" sz="3200" dirty="0" smtClean="0"/>
              <a:t>*Não há </a:t>
            </a:r>
            <a:r>
              <a:rPr lang="pt-BR" sz="3200" dirty="0"/>
              <a:t>conservação da energia </a:t>
            </a:r>
            <a:r>
              <a:rPr lang="pt-BR" sz="3200" dirty="0" smtClean="0"/>
              <a:t>cinética.</a:t>
            </a:r>
            <a:r>
              <a:rPr lang="pt-BR" sz="3200" dirty="0"/>
              <a:t/>
            </a:r>
            <a:br>
              <a:rPr lang="pt-BR" sz="3200" dirty="0"/>
            </a:br>
            <a:r>
              <a:rPr lang="pt-BR" sz="3200" dirty="0" smtClean="0"/>
              <a:t>*A </a:t>
            </a:r>
            <a:r>
              <a:rPr lang="pt-BR" sz="3200" dirty="0"/>
              <a:t>energia pode ser transformada em outra </a:t>
            </a:r>
            <a:r>
              <a:rPr lang="pt-BR" sz="3200" dirty="0" smtClean="0"/>
              <a:t>forma </a:t>
            </a:r>
            <a:br>
              <a:rPr lang="pt-BR" sz="3200" dirty="0" smtClean="0"/>
            </a:br>
            <a:r>
              <a:rPr lang="pt-BR" sz="3200" dirty="0" smtClean="0"/>
              <a:t>*Apenas a </a:t>
            </a:r>
            <a:r>
              <a:rPr lang="pt-BR" sz="3200" dirty="0" smtClean="0">
                <a:solidFill>
                  <a:srgbClr val="FF0000"/>
                </a:solidFill>
              </a:rPr>
              <a:t>Quantidade de Movimento (Momento Linear)</a:t>
            </a:r>
            <a:r>
              <a:rPr lang="pt-BR" sz="3200" dirty="0" smtClean="0"/>
              <a:t> </a:t>
            </a:r>
            <a:r>
              <a:rPr lang="pt-BR" sz="3200" dirty="0"/>
              <a:t>é </a:t>
            </a:r>
            <a:r>
              <a:rPr lang="pt-BR" sz="3200" dirty="0" smtClean="0"/>
              <a:t>conservada.</a:t>
            </a:r>
            <a:br>
              <a:rPr lang="pt-BR" sz="3200" dirty="0" smtClean="0"/>
            </a:br>
            <a:r>
              <a:rPr lang="pt-BR" sz="3200" dirty="0" smtClean="0"/>
              <a:t>* Após a colisão, as nenéns formam um único sistema (unidas).</a:t>
            </a:r>
          </a:p>
          <a:p>
            <a:pPr marL="0" indent="0">
              <a:buNone/>
            </a:pPr>
            <a:r>
              <a:rPr lang="pt-BR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endParaRPr lang="pt-B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07494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902226" y="-154547"/>
            <a:ext cx="17901283" cy="1325563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latin typeface="Arial Black" panose="020B0A04020102020204" pitchFamily="34" charset="0"/>
              </a:rPr>
              <a:t>Colisão</a:t>
            </a:r>
            <a:endParaRPr lang="pt-BR" sz="4000" dirty="0"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0615" y="175543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500" b="1" dirty="0">
                <a:solidFill>
                  <a:schemeClr val="accent6">
                    <a:lumMod val="50000"/>
                  </a:schemeClr>
                </a:solidFill>
              </a:rPr>
              <a:t>E</a:t>
            </a:r>
            <a:r>
              <a:rPr lang="pt-BR" sz="4500" b="1" dirty="0" smtClean="0">
                <a:solidFill>
                  <a:schemeClr val="accent6">
                    <a:lumMod val="50000"/>
                  </a:schemeClr>
                </a:solidFill>
              </a:rPr>
              <a:t>lástica: </a:t>
            </a:r>
          </a:p>
          <a:p>
            <a:pPr marL="0" indent="0">
              <a:buNone/>
            </a:pPr>
            <a:r>
              <a:rPr lang="pt-BR" sz="3200" dirty="0"/>
              <a:t>*</a:t>
            </a:r>
            <a:r>
              <a:rPr lang="pt-BR" sz="3200" dirty="0" smtClean="0"/>
              <a:t>Há </a:t>
            </a:r>
            <a:r>
              <a:rPr lang="pt-BR" sz="3200" dirty="0"/>
              <a:t>conservação da </a:t>
            </a:r>
            <a:r>
              <a:rPr lang="pt-BR" sz="3200" dirty="0" smtClean="0"/>
              <a:t>energia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dirty="0" smtClean="0"/>
              <a:t>*Há conservação da</a:t>
            </a:r>
            <a:r>
              <a:rPr lang="pt-BR" sz="3200" b="1" dirty="0" smtClean="0"/>
              <a:t> </a:t>
            </a:r>
            <a:r>
              <a:rPr lang="pt-BR" sz="3200" dirty="0">
                <a:solidFill>
                  <a:srgbClr val="FF0000"/>
                </a:solidFill>
              </a:rPr>
              <a:t>Quantidade de Movimento (Momento Linear</a:t>
            </a:r>
            <a:r>
              <a:rPr lang="pt-BR" sz="3200" dirty="0" smtClean="0">
                <a:solidFill>
                  <a:srgbClr val="FF0000"/>
                </a:solidFill>
              </a:rPr>
              <a:t>) </a:t>
            </a:r>
            <a:r>
              <a:rPr lang="pt-BR" sz="3200" dirty="0" smtClean="0"/>
              <a:t>dos corpos. </a:t>
            </a:r>
            <a:br>
              <a:rPr lang="pt-BR" sz="3200" dirty="0" smtClean="0"/>
            </a:br>
            <a:r>
              <a:rPr lang="pt-BR" sz="3200" dirty="0" smtClean="0"/>
              <a:t>*A velocidade relativa entre os corpos continua a mesma após a colisão.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004" y="0"/>
            <a:ext cx="2471439" cy="185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7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5842" y="837044"/>
            <a:ext cx="10980313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>
                <a:latin typeface="Arial Black" panose="020B0A04020102020204" pitchFamily="34" charset="0"/>
              </a:rPr>
              <a:t>Conservação da quantidade de movimento</a:t>
            </a:r>
            <a:br>
              <a:rPr lang="pt-BR" sz="3600" dirty="0" smtClean="0">
                <a:latin typeface="Arial Black" panose="020B0A04020102020204" pitchFamily="34" charset="0"/>
              </a:rPr>
            </a:br>
            <a:r>
              <a:rPr lang="pt-BR" sz="3600" dirty="0" smtClean="0">
                <a:latin typeface="Arial Black" panose="020B0A04020102020204" pitchFamily="34" charset="0"/>
              </a:rPr>
              <a:t>para um sistema isolado</a:t>
            </a:r>
            <a:endParaRPr lang="pt-BR" sz="3600" dirty="0">
              <a:latin typeface="Arial Black" panose="020B0A040201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838198" y="2885484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600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60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pt-BR" sz="60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𝑖𝑛𝑖𝑐𝑖𝑎𝑙</m:t>
                          </m:r>
                        </m:sub>
                      </m:sSub>
                      <m:r>
                        <a:rPr lang="pt-BR" sz="6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sz="6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6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pt-BR" sz="6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𝑓𝑖𝑛𝑎𝑙</m:t>
                          </m:r>
                        </m:sub>
                      </m:sSub>
                    </m:oMath>
                  </m:oMathPara>
                </a14:m>
                <a:endParaRPr lang="pt-BR" sz="6000" dirty="0" smtClean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8" y="2885484"/>
                <a:ext cx="10515600" cy="43513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8407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a velocidade, a posição e a massa de duas bolas (1 e 2) no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Collision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Lab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”. Qual será a velocidade do sistema após a colisão? Demonstre com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cálculos. Observe que a colisão entre elas é inelástica (indicado na seta preta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).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1236" y="2035356"/>
            <a:ext cx="7629525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Observe a imagem abaixo, onde temos duas bolas (1 e 2) com massas e velocidades distintas, e responda qual será: 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a) o sentido de deslocamento do sistema (formado pelas duas bolas) após a colisão inelástica?</a:t>
            </a:r>
          </a:p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b) a velocidade final do sistema após a colisão inelástica?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924" y="3050882"/>
            <a:ext cx="8058150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1045029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Observe, nas imagens abaixo, o antes e o depois de uma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colisão inelástica entre duas bolas (1 e 2). Qual a velocidade inicial da bola 2? Demonstre com cálculos.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24" y="2520722"/>
            <a:ext cx="5743575" cy="351472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1443" y="2513760"/>
            <a:ext cx="4851491" cy="3521687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8768" y="2698429"/>
            <a:ext cx="990600" cy="323850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6636" y="2660329"/>
            <a:ext cx="1209675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29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319</Words>
  <Application>Microsoft Office PowerPoint</Application>
  <PresentationFormat>Widescreen</PresentationFormat>
  <Paragraphs>33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23" baseType="lpstr">
      <vt:lpstr>Arial</vt:lpstr>
      <vt:lpstr>Arial Black</vt:lpstr>
      <vt:lpstr>Arial Narrow</vt:lpstr>
      <vt:lpstr>Berlin Sans FB Demi</vt:lpstr>
      <vt:lpstr>Bookman Old Style</vt:lpstr>
      <vt:lpstr>Britannic Bold</vt:lpstr>
      <vt:lpstr>Calibri</vt:lpstr>
      <vt:lpstr>Calibri Light</vt:lpstr>
      <vt:lpstr>Cambria Math</vt:lpstr>
      <vt:lpstr>Times New Roman</vt:lpstr>
      <vt:lpstr>Tema do Office</vt:lpstr>
      <vt:lpstr>Atividade PHet sobre Colisões Inelásticas utilizando o OA “Collision Lab”</vt:lpstr>
      <vt:lpstr>Apresentação do PowerPoint</vt:lpstr>
      <vt:lpstr>Colisões</vt:lpstr>
      <vt:lpstr>Colisão</vt:lpstr>
      <vt:lpstr>Colisão</vt:lpstr>
      <vt:lpstr>Conservação da quantidade de movimento para um sistema isolado</vt:lpstr>
      <vt:lpstr>Questão 1</vt:lpstr>
      <vt:lpstr>Questão 2</vt:lpstr>
      <vt:lpstr>Questão 3</vt:lpstr>
      <vt:lpstr>Questão 4</vt:lpstr>
      <vt:lpstr>Agora é com você...</vt:lpstr>
      <vt:lpstr>Agora é com você...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50</cp:revision>
  <dcterms:created xsi:type="dcterms:W3CDTF">2018-08-26T02:32:38Z</dcterms:created>
  <dcterms:modified xsi:type="dcterms:W3CDTF">2018-09-17T18:48:59Z</dcterms:modified>
</cp:coreProperties>
</file>