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6000" spc="-1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b="0" lang="pt-B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A803F44-0EE3-4786-BD8C-EE39EC37DDA9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11/09/18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1788283-13C1-42F4-BC0B-4DB46FEEAE97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b="0" lang="pt-B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</a:rPr>
              <a:t>Editar estilos de texto Mestre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pt-B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pt-B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29DCB04-3A79-40F3-BE00-AD2B2694E643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11/09/18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3B311B4-88DD-40CB-BF21-9764DBCE0F99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phet.colorado.edu/sims/html/color-vision/latest/color-vision_en.html" TargetMode="External"/><Relationship Id="rId2" Type="http://schemas.openxmlformats.org/officeDocument/2006/relationships/hyperlink" Target="https://phet.colorado.edu/sims/html/color-vision/latest/color-vision_en.html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011680" y="0"/>
            <a:ext cx="9496440" cy="1763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1" lang="pt-BR" sz="3200" spc="-1" strike="noStrike">
                <a:solidFill>
                  <a:srgbClr val="000000"/>
                </a:solidFill>
                <a:latin typeface="Berlin Sans FB Demi"/>
              </a:rPr>
              <a:t>Atividade PHet</a:t>
            </a:r>
            <a:br/>
            <a:r>
              <a:rPr b="1" lang="pt-BR" sz="3200" spc="-1" strike="noStrike">
                <a:solidFill>
                  <a:srgbClr val="000000"/>
                </a:solidFill>
                <a:latin typeface="Berlin Sans FB Demi"/>
              </a:rPr>
              <a:t>sobre a luz e as cores dos objetos utilizando o </a:t>
            </a:r>
            <a:br/>
            <a:r>
              <a:rPr b="1" lang="pt-BR" sz="3200" spc="-1" strike="noStrike">
                <a:solidFill>
                  <a:srgbClr val="000000"/>
                </a:solidFill>
                <a:latin typeface="Berlin Sans FB Demi"/>
              </a:rPr>
              <a:t>OA “Color Vision (HTML5)”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70240" y="5655240"/>
            <a:ext cx="943200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1" lang="pt-BR" sz="2400" spc="-1" strike="noStrike">
                <a:solidFill>
                  <a:srgbClr val="000000"/>
                </a:solidFill>
                <a:latin typeface="Calibri"/>
              </a:rPr>
              <a:t>Disponível em: </a:t>
            </a:r>
            <a:r>
              <a:rPr b="1" lang="pt-BR" sz="24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</a:t>
            </a:r>
            <a:r>
              <a:rPr b="1" lang="pt-BR" sz="24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phet.colorado.edu/sims/html/color-vision/latest/color-vision_en.html</a:t>
            </a: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t-BR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pt-BR" sz="2400" spc="-1" strike="noStrike">
              <a:latin typeface="Arial"/>
            </a:endParaRPr>
          </a:p>
        </p:txBody>
      </p:sp>
      <p:pic>
        <p:nvPicPr>
          <p:cNvPr id="84" name="Imagem 4" descr=""/>
          <p:cNvPicPr/>
          <p:nvPr/>
        </p:nvPicPr>
        <p:blipFill>
          <a:blip r:embed="rId3"/>
          <a:stretch/>
        </p:blipFill>
        <p:spPr>
          <a:xfrm>
            <a:off x="0" y="100080"/>
            <a:ext cx="1839600" cy="1558800"/>
          </a:xfrm>
          <a:prstGeom prst="rect">
            <a:avLst/>
          </a:prstGeom>
          <a:ln>
            <a:noFill/>
          </a:ln>
        </p:spPr>
      </p:pic>
      <p:pic>
        <p:nvPicPr>
          <p:cNvPr id="85" name="Imagem 5" descr=""/>
          <p:cNvPicPr/>
          <p:nvPr/>
        </p:nvPicPr>
        <p:blipFill>
          <a:blip r:embed="rId4"/>
          <a:stretch/>
        </p:blipFill>
        <p:spPr>
          <a:xfrm>
            <a:off x="10002960" y="5623200"/>
            <a:ext cx="2037240" cy="1095120"/>
          </a:xfrm>
          <a:prstGeom prst="rect">
            <a:avLst/>
          </a:prstGeom>
          <a:ln>
            <a:noFill/>
          </a:ln>
        </p:spPr>
      </p:pic>
      <p:pic>
        <p:nvPicPr>
          <p:cNvPr id="86" name="Imagem 3" descr=""/>
          <p:cNvPicPr/>
          <p:nvPr/>
        </p:nvPicPr>
        <p:blipFill>
          <a:blip r:embed="rId5"/>
          <a:stretch/>
        </p:blipFill>
        <p:spPr>
          <a:xfrm>
            <a:off x="3971160" y="1834920"/>
            <a:ext cx="5577480" cy="364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838080" y="0"/>
            <a:ext cx="10515240" cy="1044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Britannic Bold"/>
              </a:rPr>
              <a:t>Questão 4</a:t>
            </a:r>
            <a:endParaRPr b="0" lang="pt-B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689040" y="875160"/>
            <a:ext cx="108136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Qual a cor que a pessoa está enxergando?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Azul.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Ciano.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Marrom.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Amarelo.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Branco.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689040" y="875160"/>
            <a:ext cx="1081368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2" name="Imagem 5" descr=""/>
          <p:cNvPicPr/>
          <p:nvPr/>
        </p:nvPicPr>
        <p:blipFill>
          <a:blip r:embed="rId1"/>
          <a:stretch/>
        </p:blipFill>
        <p:spPr>
          <a:xfrm>
            <a:off x="3120480" y="1595160"/>
            <a:ext cx="7068240" cy="4506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8080" y="0"/>
            <a:ext cx="10515240" cy="1044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Britannic Bold"/>
              </a:rPr>
              <a:t>Questão 5</a:t>
            </a:r>
            <a:endParaRPr b="0" lang="pt-B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689040" y="875160"/>
            <a:ext cx="108136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Qual a cor que a pessoa está enxergando?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Magenta.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Ciano.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Verde.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Branco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Violeta.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689040" y="875160"/>
            <a:ext cx="1081368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Imagem 3" descr=""/>
          <p:cNvPicPr/>
          <p:nvPr/>
        </p:nvPicPr>
        <p:blipFill>
          <a:blip r:embed="rId1"/>
          <a:stretch/>
        </p:blipFill>
        <p:spPr>
          <a:xfrm>
            <a:off x="3375720" y="1637640"/>
            <a:ext cx="6499440" cy="429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38080" y="0"/>
            <a:ext cx="10515240" cy="1044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Britannic Bold"/>
              </a:rPr>
              <a:t>Questão 6</a:t>
            </a:r>
            <a:endParaRPr b="0" lang="pt-B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689040" y="875160"/>
            <a:ext cx="108136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Qual a cor que a pessoa está enxergando?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Ciano.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Amarelo.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Branco.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Cinza.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  <a:p>
            <a:pPr marL="457200" indent="-456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lphaLcParenR"/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Preto.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689040" y="875160"/>
            <a:ext cx="1081368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Imagem 4" descr=""/>
          <p:cNvPicPr/>
          <p:nvPr/>
        </p:nvPicPr>
        <p:blipFill>
          <a:blip r:embed="rId1"/>
          <a:stretch/>
        </p:blipFill>
        <p:spPr>
          <a:xfrm>
            <a:off x="3144240" y="1649520"/>
            <a:ext cx="7096680" cy="466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5562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000000"/>
                </a:solidFill>
                <a:latin typeface="Bookman Old Style"/>
              </a:rPr>
              <a:t>As ondas eletromagnéticas são formadas por um campo elétrico e outro magnético, ou seja, dois campos variáveis.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479160" y="3326400"/>
            <a:ext cx="5838480" cy="2790360"/>
          </a:xfrm>
          <a:prstGeom prst="rect">
            <a:avLst/>
          </a:prstGeom>
          <a:ln>
            <a:noFill/>
          </a:ln>
        </p:spPr>
      </p:pic>
      <p:pic>
        <p:nvPicPr>
          <p:cNvPr id="89" name="Imagem 3" descr=""/>
          <p:cNvPicPr/>
          <p:nvPr/>
        </p:nvPicPr>
        <p:blipFill>
          <a:blip r:embed="rId2"/>
          <a:stretch/>
        </p:blipFill>
        <p:spPr>
          <a:xfrm>
            <a:off x="479160" y="5879160"/>
            <a:ext cx="3342960" cy="742680"/>
          </a:xfrm>
          <a:prstGeom prst="rect">
            <a:avLst/>
          </a:prstGeom>
          <a:ln>
            <a:noFill/>
          </a:ln>
        </p:spPr>
      </p:pic>
      <p:pic>
        <p:nvPicPr>
          <p:cNvPr id="90" name="Picture 6" descr=""/>
          <p:cNvPicPr/>
          <p:nvPr/>
        </p:nvPicPr>
        <p:blipFill>
          <a:blip r:embed="rId3"/>
          <a:stretch/>
        </p:blipFill>
        <p:spPr>
          <a:xfrm>
            <a:off x="7650000" y="4281480"/>
            <a:ext cx="3579840" cy="2082960"/>
          </a:xfrm>
          <a:prstGeom prst="rect">
            <a:avLst/>
          </a:prstGeom>
          <a:ln>
            <a:noFill/>
          </a:ln>
        </p:spPr>
      </p:pic>
      <p:pic>
        <p:nvPicPr>
          <p:cNvPr id="91" name="Picture 10" descr=""/>
          <p:cNvPicPr/>
          <p:nvPr/>
        </p:nvPicPr>
        <p:blipFill>
          <a:blip r:embed="rId4"/>
          <a:stretch/>
        </p:blipFill>
        <p:spPr>
          <a:xfrm>
            <a:off x="7650000" y="1600920"/>
            <a:ext cx="3579840" cy="2165040"/>
          </a:xfrm>
          <a:prstGeom prst="rect">
            <a:avLst/>
          </a:prstGeom>
          <a:ln>
            <a:noFill/>
          </a:ln>
        </p:spPr>
      </p:pic>
      <p:pic>
        <p:nvPicPr>
          <p:cNvPr id="92" name="Picture 4" descr=""/>
          <p:cNvPicPr/>
          <p:nvPr/>
        </p:nvPicPr>
        <p:blipFill>
          <a:blip r:embed="rId5"/>
          <a:stretch/>
        </p:blipFill>
        <p:spPr>
          <a:xfrm>
            <a:off x="3442680" y="1820880"/>
            <a:ext cx="2874960" cy="1724760"/>
          </a:xfrm>
          <a:prstGeom prst="rect">
            <a:avLst/>
          </a:prstGeom>
          <a:ln>
            <a:noFill/>
          </a:ln>
        </p:spPr>
      </p:pic>
      <p:pic>
        <p:nvPicPr>
          <p:cNvPr id="93" name="Imagem 4" descr=""/>
          <p:cNvPicPr/>
          <p:nvPr/>
        </p:nvPicPr>
        <p:blipFill>
          <a:blip r:embed="rId6"/>
          <a:stretch/>
        </p:blipFill>
        <p:spPr>
          <a:xfrm>
            <a:off x="1557000" y="2116440"/>
            <a:ext cx="1761840" cy="237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345600" y="846720"/>
            <a:ext cx="11500560" cy="4788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tretch/>
        </p:blipFill>
        <p:spPr>
          <a:xfrm>
            <a:off x="1344240" y="163440"/>
            <a:ext cx="9503280" cy="2684160"/>
          </a:xfrm>
          <a:prstGeom prst="rect">
            <a:avLst/>
          </a:prstGeom>
          <a:ln>
            <a:noFill/>
          </a:ln>
        </p:spPr>
      </p:pic>
      <p:pic>
        <p:nvPicPr>
          <p:cNvPr id="100" name="Imagem 3" descr=""/>
          <p:cNvPicPr/>
          <p:nvPr/>
        </p:nvPicPr>
        <p:blipFill>
          <a:blip r:embed="rId2"/>
          <a:stretch/>
        </p:blipFill>
        <p:spPr>
          <a:xfrm>
            <a:off x="2241360" y="2982960"/>
            <a:ext cx="7709400" cy="298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0"/>
            <a:ext cx="10515240" cy="6134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3200" spc="-1" strike="noStrike">
                <a:solidFill>
                  <a:srgbClr val="000000"/>
                </a:solidFill>
                <a:latin typeface="Arial Black"/>
              </a:rPr>
              <a:t>Cor de um objeto</a:t>
            </a:r>
            <a:endParaRPr b="0" lang="pt-B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005480" y="6138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Book Antiqua"/>
              </a:rPr>
              <a:t>A cor de um objeto resulta da cor da luz que este consegue refletir. A luz que o objeto é capaz de refletir depende: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Book Antiqua"/>
              </a:rPr>
              <a:t>do material de que é feito o objeto;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Book Antiqua"/>
              </a:rPr>
              <a:t>da cor da luz que ilumina o objeto.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000000"/>
                </a:solidFill>
                <a:latin typeface="Book Antiqua"/>
              </a:rPr>
              <a:t>Por exemplo, uma rosa vermelha consegue absorver todas as cores exceto o vermelho, que reflete. Quando olhamos para a rosa a luz captada pelos nossos olhos é vermelha pois é a única que a rosa está a refletir.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8552520" y="4014000"/>
            <a:ext cx="2800800" cy="284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838080" y="0"/>
            <a:ext cx="10515240" cy="1044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Britannic Bold"/>
              </a:rPr>
              <a:t>Questão 1</a:t>
            </a:r>
            <a:endParaRPr b="0" lang="pt-B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689040" y="875160"/>
            <a:ext cx="108136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No OA “Color Vision (HTML5)” incidimos feixes de luz monocromática azul no filtro de cor (que funciona como se fosse o objeto iluminado). Porque a pessoa está enxergando preto? Explique.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689040" y="705240"/>
            <a:ext cx="1081368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" name="Imagem 3" descr=""/>
          <p:cNvPicPr/>
          <p:nvPr/>
        </p:nvPicPr>
        <p:blipFill>
          <a:blip r:embed="rId1"/>
          <a:stretch/>
        </p:blipFill>
        <p:spPr>
          <a:xfrm>
            <a:off x="2326320" y="2130480"/>
            <a:ext cx="7183080" cy="4431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38080" y="0"/>
            <a:ext cx="10515240" cy="1044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Britannic Bold"/>
              </a:rPr>
              <a:t>Questão 2</a:t>
            </a:r>
            <a:endParaRPr b="0" lang="pt-B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689040" y="744480"/>
            <a:ext cx="10949760" cy="4886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t-BR" sz="2800" spc="-1" strike="noStrike">
                <a:solidFill>
                  <a:srgbClr val="000000"/>
                </a:solidFill>
                <a:latin typeface="Arial Narrow"/>
              </a:rPr>
              <a:t>Utilizando a situação da questão anterior, quando alteramos a cor do filtro (ou do objeto iluminado) para azul, ainda sendo iluminado por uma luz monocromática azul, podemos perceber que a pessoa passa a enxergar azul. Porque isso acontece? Explique.</a:t>
            </a: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689040" y="875160"/>
            <a:ext cx="1081368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1" name="Imagem 3" descr=""/>
          <p:cNvPicPr/>
          <p:nvPr/>
        </p:nvPicPr>
        <p:blipFill>
          <a:blip r:embed="rId1"/>
          <a:stretch/>
        </p:blipFill>
        <p:spPr>
          <a:xfrm>
            <a:off x="2901960" y="2502720"/>
            <a:ext cx="6685920" cy="4015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838080" y="0"/>
            <a:ext cx="10515240" cy="10447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t-BR" sz="3000" spc="-1" strike="noStrike">
                <a:solidFill>
                  <a:srgbClr val="000000"/>
                </a:solidFill>
                <a:latin typeface="Britannic Bold"/>
              </a:rPr>
              <a:t>Questão 3</a:t>
            </a:r>
            <a:endParaRPr b="0" lang="pt-BR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689040" y="901440"/>
            <a:ext cx="1081368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pt-BR" sz="2500" spc="-1" strike="noStrike">
                <a:solidFill>
                  <a:srgbClr val="000000"/>
                </a:solidFill>
                <a:latin typeface="Arial Narrow"/>
              </a:rPr>
              <a:t>Agora temos um filtro de luz vermelho recebendo luz branca. Explique porque a pessoa está enxergando vermelho. </a:t>
            </a:r>
            <a:endParaRPr b="0" lang="pt-BR" sz="2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689040" y="705240"/>
            <a:ext cx="1081368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5" name="Imagem 3" descr=""/>
          <p:cNvPicPr/>
          <p:nvPr/>
        </p:nvPicPr>
        <p:blipFill>
          <a:blip r:embed="rId1"/>
          <a:stretch/>
        </p:blipFill>
        <p:spPr>
          <a:xfrm>
            <a:off x="2593440" y="1920240"/>
            <a:ext cx="7004880" cy="4343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pt-B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2007720" y="0"/>
            <a:ext cx="7084440" cy="685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Application>LibreOffice/5.4.4.2$Windows_X86_64 LibreOffice_project/2524958677847fb3bb44820e40380acbe820f960</Application>
  <Words>289</Words>
  <Paragraphs>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2018-08-26T02:32:38Z</dcterms:created>
  <dc:creator>Osmar Cavalcante</dc:creator>
  <dc:description/>
  <dc:language>pt-BR</dc:language>
  <cp:lastModifiedBy/>
  <dcterms:modified xsi:type="dcterms:W3CDTF">2018-09-11T14:45:46Z</dcterms:modified>
  <cp:revision>61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