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David Webb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F37DE8D-996E-4DD6-9A8E-260E1C68761B}">
  <a:tblStyle styleId="{CF37DE8D-996E-4DD6-9A8E-260E1C6876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8-04T02:56:06.377">
    <p:pos x="196" y="725"/>
    <p:text>Good idea... weight, value, volume, etc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e65c307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de65c307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01ec7f8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01ec7f8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01ec7f81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01ec7f81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1ec7f81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1ec7f81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01ec7f81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01ec7f81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01ec7f81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01ec7f81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01ec7f81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01ec7f81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01ec7f81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01ec7f81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01ec7f8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01ec7f8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01ec7f81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01ec7f81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de65c30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de65c30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01ec7f81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01ec7f81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01ec7f81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01ec7f81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e65c307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e65c307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e65c307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e65c307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e65c307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de65c307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e65c307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e65c307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e65c307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e65c307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01ec7f81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01ec7f81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01ec7f81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01ec7f81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het.colorado.edu/sims/html/equality-explorer/latest/equality-explorer_en.html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het.colorado.edu/sims/html/equality-explorer/latest/equality-explorer_en.html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het.colorado.edu/sims/html/equality-explorer/latest/equality-explorer_en.html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1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Equality?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787" y="1880675"/>
            <a:ext cx="6572424" cy="26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PHET Simulation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364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Open the Equality PHET Simulation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the Numbers simulation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Explore the simulation for 5 minutes, then move on to the next slide.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7817" y="1242500"/>
            <a:ext cx="4346181" cy="32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Simulation: Numbers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Compare and contrast the two scales on the right</a:t>
            </a:r>
            <a:r>
              <a:rPr lang="en"/>
              <a:t>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response here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Think of another example where two scales have the same number of particles, but only one is equal</a:t>
            </a:r>
            <a:r>
              <a:rPr lang="en"/>
              <a:t>.</a:t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Insert a screenshot to the right. ---&gt;</a:t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800" y="263023"/>
            <a:ext cx="3203002" cy="125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800" y="1620425"/>
            <a:ext cx="3203000" cy="110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Simulation: Numbers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Think of three different ways you could add or remove particles to/from the scale on the right to make it equal</a:t>
            </a:r>
            <a:r>
              <a:rPr lang="en"/>
              <a:t>. Use negative particles in at least one example.</a:t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Insert screenshots to the right. ---&gt;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800" y="263023"/>
            <a:ext cx="3203002" cy="125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Simulation: Numbers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0" y="1252075"/>
            <a:ext cx="9144000" cy="3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scale above has a different number of particles on each side, yet the scale says each side is equal</a:t>
            </a:r>
            <a:r>
              <a:rPr lang="en"/>
              <a:t>.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this scale using to determine equality?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response here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Revisit the following question: what does it mean for two things to be equal?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response here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500" y="-12"/>
            <a:ext cx="3721451" cy="125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idx="1" type="subTitle"/>
          </p:nvPr>
        </p:nvSpPr>
        <p:spPr>
          <a:xfrm>
            <a:off x="228300" y="368950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With your group, choose one best response for each question on the previous slide.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>
                <a:solidFill>
                  <a:srgbClr val="FF0000"/>
                </a:solidFill>
              </a:rPr>
              <a:t>Draw and </a:t>
            </a:r>
            <a:r>
              <a:rPr lang="en" u="sng">
                <a:solidFill>
                  <a:srgbClr val="FF0000"/>
                </a:solidFill>
              </a:rPr>
              <a:t>explain</a:t>
            </a:r>
            <a:r>
              <a:rPr lang="en">
                <a:solidFill>
                  <a:srgbClr val="FF0000"/>
                </a:solidFill>
              </a:rPr>
              <a:t> your idea on a whiteboard</a:t>
            </a:r>
            <a:r>
              <a:rPr lang="en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Be prepared to  present your ideas.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100" y="2333975"/>
            <a:ext cx="4518776" cy="25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-1157550" y="2486200"/>
            <a:ext cx="57978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PHET Simulation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364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Open the Equality PHET Simulation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the Variables simulation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Explore the simulation for 5 minutes, then move on to the next slide.</a:t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7817" y="1242500"/>
            <a:ext cx="4346181" cy="32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76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Simulation: Variables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0" y="598850"/>
            <a:ext cx="4572000" cy="45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simulator, the boxes labeled </a:t>
            </a:r>
            <a:r>
              <a:rPr i="1" lang="en"/>
              <a:t>x</a:t>
            </a:r>
            <a:r>
              <a:rPr lang="en"/>
              <a:t> can have different values. Think of them like the parcels in the initial ideas section of this lesson. In the example on the right, the </a:t>
            </a:r>
            <a:r>
              <a:rPr i="1" lang="en"/>
              <a:t>x</a:t>
            </a:r>
            <a:r>
              <a:rPr lang="en"/>
              <a:t> box has a value of 1, and is therefore equal to the 1 object. These </a:t>
            </a:r>
            <a:r>
              <a:rPr i="1" lang="en"/>
              <a:t>x</a:t>
            </a:r>
            <a:r>
              <a:rPr lang="en"/>
              <a:t> boxes are also called </a:t>
            </a:r>
            <a:r>
              <a:rPr b="1" lang="en"/>
              <a:t>variables</a:t>
            </a:r>
            <a:r>
              <a:rPr lang="en"/>
              <a:t>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Figure out two more examples of equalities</a:t>
            </a:r>
            <a:r>
              <a:rPr lang="en"/>
              <a:t>. In each example you must use at least one </a:t>
            </a:r>
            <a:r>
              <a:rPr lang="en"/>
              <a:t>variable</a:t>
            </a:r>
            <a:r>
              <a:rPr lang="en"/>
              <a:t>. x must have a different value in each example.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Insert screenshots of your examples to the right--&gt;</a:t>
            </a:r>
            <a:endParaRPr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650" y="0"/>
            <a:ext cx="2864072" cy="18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76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Simulation: Variables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0" y="649150"/>
            <a:ext cx="5337000" cy="44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</a:t>
            </a:r>
            <a:r>
              <a:rPr b="1" lang="en"/>
              <a:t>equation</a:t>
            </a:r>
            <a:r>
              <a:rPr lang="en"/>
              <a:t> can be used to describe the equality between two things</a:t>
            </a:r>
            <a:r>
              <a:rPr lang="en"/>
              <a:t>. In the example on the right, the two </a:t>
            </a:r>
            <a:r>
              <a:rPr i="1" lang="en"/>
              <a:t>x</a:t>
            </a:r>
            <a:r>
              <a:rPr lang="en"/>
              <a:t> boxes are equal to the two 1 objects. We can describe this situation with an equation.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x</a:t>
            </a:r>
            <a:r>
              <a:rPr lang="en"/>
              <a:t> + </a:t>
            </a:r>
            <a:r>
              <a:rPr i="1" lang="en"/>
              <a:t>x</a:t>
            </a:r>
            <a:r>
              <a:rPr lang="en"/>
              <a:t> = 1 + 1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shorter way of writing this equation is shown at the top of the picture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i="1" lang="en"/>
              <a:t>x</a:t>
            </a:r>
            <a:r>
              <a:rPr lang="en"/>
              <a:t> = 2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Write the equation below for the second picture.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equation here</a:t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000" y="1"/>
            <a:ext cx="3806901" cy="244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000" y="3186625"/>
            <a:ext cx="3806902" cy="154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348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Simulation: Variables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860000"/>
            <a:ext cx="8744400" cy="7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the simulator to figure out the value of x in each of the below examples</a:t>
            </a:r>
            <a:r>
              <a:rPr lang="en"/>
              <a:t>. Then, describe the scales with an equation.</a:t>
            </a:r>
            <a:endParaRPr/>
          </a:p>
        </p:txBody>
      </p:sp>
      <p:graphicFrame>
        <p:nvGraphicFramePr>
          <p:cNvPr id="177" name="Google Shape;177;p30"/>
          <p:cNvGraphicFramePr/>
          <p:nvPr/>
        </p:nvGraphicFramePr>
        <p:xfrm>
          <a:off x="0" y="1623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{CF37DE8D-996E-4DD6-9A8E-260E1C68761B}</a:tableStyleId>
              </a:tblPr>
              <a:tblGrid>
                <a:gridCol w="442800"/>
                <a:gridCol w="2900500"/>
                <a:gridCol w="982950"/>
                <a:gridCol w="4817775"/>
              </a:tblGrid>
              <a:tr h="8800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 =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equation</a:t>
                      </a:r>
                      <a:r>
                        <a:rPr lang="en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8800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x =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equation?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8800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x =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equation?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8800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x =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equation?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8" name="Google Shape;178;p30"/>
          <p:cNvPicPr preferRelativeResize="0"/>
          <p:nvPr/>
        </p:nvPicPr>
        <p:blipFill rotWithShape="1">
          <a:blip r:embed="rId3">
            <a:alphaModFix/>
          </a:blip>
          <a:srcRect b="845" l="0" r="0" t="845"/>
          <a:stretch/>
        </p:blipFill>
        <p:spPr>
          <a:xfrm>
            <a:off x="643525" y="1623473"/>
            <a:ext cx="2630980" cy="8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 rotWithShape="1">
          <a:blip r:embed="rId4">
            <a:alphaModFix/>
          </a:blip>
          <a:srcRect b="0" l="826" r="835" t="0"/>
          <a:stretch/>
        </p:blipFill>
        <p:spPr>
          <a:xfrm>
            <a:off x="674325" y="3383525"/>
            <a:ext cx="2569370" cy="8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 rotWithShape="1">
          <a:blip r:embed="rId5">
            <a:alphaModFix/>
          </a:blip>
          <a:srcRect b="0" l="1821" r="1821" t="0"/>
          <a:stretch/>
        </p:blipFill>
        <p:spPr>
          <a:xfrm>
            <a:off x="643525" y="4263525"/>
            <a:ext cx="2561591" cy="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 rotWithShape="1">
          <a:blip r:embed="rId6">
            <a:alphaModFix/>
          </a:blip>
          <a:srcRect b="0" l="179" r="169" t="0"/>
          <a:stretch/>
        </p:blipFill>
        <p:spPr>
          <a:xfrm>
            <a:off x="643525" y="2504999"/>
            <a:ext cx="2630975" cy="87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Simulation: Variables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0" y="1152475"/>
            <a:ext cx="59385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turn off/close your simulator</a:t>
            </a:r>
            <a:r>
              <a:rPr lang="en"/>
              <a:t>.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the value of x in the scale to the right? Explain how you know this is the value of x.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response here</a:t>
            </a:r>
            <a:endParaRPr>
              <a:solidFill>
                <a:srgbClr val="FF0000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Explain how the equation at the top of the picture describes the scales.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response here</a:t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475" y="1472201"/>
            <a:ext cx="3053124" cy="23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Ideas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Q1. What does it mean for two things to be equal?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Q2. If I say “The contents of these two boxes is equal,” what could t</a:t>
            </a:r>
            <a:r>
              <a:rPr lang="en"/>
              <a:t>hat mea</a:t>
            </a:r>
            <a:r>
              <a:rPr lang="en"/>
              <a:t>n?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1426" y="2770901"/>
            <a:ext cx="2818524" cy="187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idx="1" type="subTitle"/>
          </p:nvPr>
        </p:nvSpPr>
        <p:spPr>
          <a:xfrm>
            <a:off x="228300" y="368950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With your group, choose one best response for each question on the previous slide.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>
                <a:solidFill>
                  <a:srgbClr val="FF0000"/>
                </a:solidFill>
              </a:rPr>
              <a:t>Draw and </a:t>
            </a:r>
            <a:r>
              <a:rPr lang="en" u="sng">
                <a:solidFill>
                  <a:srgbClr val="FF0000"/>
                </a:solidFill>
              </a:rPr>
              <a:t>explain</a:t>
            </a:r>
            <a:r>
              <a:rPr lang="en">
                <a:solidFill>
                  <a:srgbClr val="FF0000"/>
                </a:solidFill>
              </a:rPr>
              <a:t> your idea on a whiteboard</a:t>
            </a:r>
            <a:r>
              <a:rPr lang="en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Be prepared to  present your ideas.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100" y="2333975"/>
            <a:ext cx="4518776" cy="25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/>
        </p:nvSpPr>
        <p:spPr>
          <a:xfrm>
            <a:off x="-1157550" y="2486200"/>
            <a:ext cx="57978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Equality: Summary</a:t>
            </a:r>
            <a:endParaRPr/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life, we sometimes encounter things that appear to be equal in some ways, but are not equal in other ways.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math, we use the term “equal” to refer to two things that are the same in some determined, measurable way. A scale is one way of determining if two things are equal. Things can also be equal in number, in length of time, in monetary value, in location, etc.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Often in math, we discuss equality with numbers alone. For example, we can say 4 = 4, or 1 + 3 = 4, or 1 + 3 = 2 + 2 without discussing what these numbers really represent.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can use symbols to represent a statement of equality. An </a:t>
            </a:r>
            <a:r>
              <a:rPr b="1" lang="en"/>
              <a:t>equation</a:t>
            </a:r>
            <a:r>
              <a:rPr lang="en"/>
              <a:t> uses the </a:t>
            </a:r>
            <a:r>
              <a:rPr b="1" lang="en"/>
              <a:t>equals symbol</a:t>
            </a:r>
            <a:r>
              <a:rPr lang="en"/>
              <a:t> = to show that two things are equal in some way. You can think of an equation as saying “Everything together on the left side of the = has the same value as everything together on the right side of the =”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28300" y="368950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With your group, choose one best response for each question.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>
                <a:solidFill>
                  <a:srgbClr val="FF0000"/>
                </a:solidFill>
              </a:rPr>
              <a:t>Draw and </a:t>
            </a:r>
            <a:r>
              <a:rPr lang="en" u="sng">
                <a:solidFill>
                  <a:srgbClr val="FF0000"/>
                </a:solidFill>
              </a:rPr>
              <a:t>explain</a:t>
            </a:r>
            <a:r>
              <a:rPr lang="en">
                <a:solidFill>
                  <a:srgbClr val="FF0000"/>
                </a:solidFill>
              </a:rPr>
              <a:t> your idea on a whiteboard</a:t>
            </a:r>
            <a:r>
              <a:rPr lang="en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Be prepared to  present your ideas.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100" y="2333975"/>
            <a:ext cx="4518776" cy="25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-1157550" y="2486200"/>
            <a:ext cx="57978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PHET Simulation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364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Open the Equality PHET Simulation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the Basics simulation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Explore the simulation for 5 minutes, then move on to the next slide.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475" y="0"/>
            <a:ext cx="4628588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Simulation: Basics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the green plus sign next to “snapshots.” Then click the number simulation.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Determine the equality between the red ball and the blue box. Use the snapshot function to record your evidence.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Insert a screenshot of your records to the right. ---&gt;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875" y="120650"/>
            <a:ext cx="2320627" cy="16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Simulation: Basics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the fruit simulation.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Determine the equality between the apple and the orange. Use the snapshot function to record your evidence.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Insert a screenshot of your records to the right. ---&gt;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575" y="162200"/>
            <a:ext cx="2258300" cy="159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Simulation: Basics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the coin simulation.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Find TWO types of ANY kind of equality. Use the snapshot function to record your evidence.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Insert a screenshot of your records to the right. ---&gt;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550" y="99850"/>
            <a:ext cx="2486900" cy="16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Simulation: Basics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0" y="1623600"/>
            <a:ext cx="9144000" cy="35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Think of two ways the two sets of animals are not equal.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response here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Think of two ways the two sets of animals are equal.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response here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Based on what you’ve learned so far, what does “equal” mean?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response here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374" y="0"/>
            <a:ext cx="3922625" cy="16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8275" y="572700"/>
            <a:ext cx="5183100" cy="1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scale is one way to determine equality between two different things. There are other ways to determine equality, as well.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228300" y="368950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With your group, choose one best response for each question on the previous slide.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>
                <a:solidFill>
                  <a:srgbClr val="FF0000"/>
                </a:solidFill>
              </a:rPr>
              <a:t>Draw and </a:t>
            </a:r>
            <a:r>
              <a:rPr lang="en" u="sng">
                <a:solidFill>
                  <a:srgbClr val="FF0000"/>
                </a:solidFill>
              </a:rPr>
              <a:t>explain</a:t>
            </a:r>
            <a:r>
              <a:rPr lang="en">
                <a:solidFill>
                  <a:srgbClr val="FF0000"/>
                </a:solidFill>
              </a:rPr>
              <a:t> your idea on a whiteboard</a:t>
            </a:r>
            <a:r>
              <a:rPr lang="en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Be prepared to  present your ideas.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100" y="2333975"/>
            <a:ext cx="4518776" cy="25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-1157550" y="2486200"/>
            <a:ext cx="57978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