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Gloria Hallelujah"/>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816916A-2B8F-464A-BF47-970858437BD4}">
  <a:tblStyle styleId="{F816916A-2B8F-464A-BF47-970858437BD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font" Target="fonts/GloriaHallelujah-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Make a note that # repeats is the GCF, </a:t>
            </a:r>
            <a:endParaRPr/>
          </a:p>
          <a:p>
            <a:pPr indent="0" lvl="0" marL="0">
              <a:spcBef>
                <a:spcPts val="0"/>
              </a:spcBef>
              <a:spcAft>
                <a:spcPts val="0"/>
              </a:spcAft>
              <a:buNone/>
            </a:pPr>
            <a:r>
              <a:rPr lang="en"/>
              <a:t># blue in pattern = total # blue / GCF, </a:t>
            </a:r>
            <a:endParaRPr/>
          </a:p>
          <a:p>
            <a:pPr indent="0" lvl="0" marL="0">
              <a:spcBef>
                <a:spcPts val="0"/>
              </a:spcBef>
              <a:spcAft>
                <a:spcPts val="0"/>
              </a:spcAft>
              <a:buNone/>
            </a:pPr>
            <a:r>
              <a:rPr lang="en"/>
              <a:t># red in pattern = tota #red / GCF</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a:solidFill>
                  <a:schemeClr val="dk2"/>
                </a:solidFill>
              </a:rPr>
              <a:t>(# red in pattern)(# blue in pattern)(# repeats) = LCM of total reds and total blues</a:t>
            </a:r>
            <a:endParaRPr>
              <a:solidFill>
                <a:schemeClr val="dk2"/>
              </a:solidFill>
            </a:endParaRPr>
          </a:p>
          <a:p>
            <a:pPr indent="0" lvl="0" marL="0" rtl="0">
              <a:lnSpc>
                <a:spcPct val="115000"/>
              </a:lnSpc>
              <a:spcBef>
                <a:spcPts val="1600"/>
              </a:spcBef>
              <a:spcAft>
                <a:spcPts val="0"/>
              </a:spcAft>
              <a:buNone/>
            </a:pPr>
            <a:r>
              <a:t/>
            </a:r>
            <a:endParaRPr sz="1800">
              <a:solidFill>
                <a:schemeClr val="dk2"/>
              </a:solidFill>
            </a:endParaRPr>
          </a:p>
          <a:p>
            <a:pPr indent="0" lvl="0" marL="0" rtl="0">
              <a:lnSpc>
                <a:spcPct val="115000"/>
              </a:lnSpc>
              <a:spcBef>
                <a:spcPts val="1600"/>
              </a:spcBef>
              <a:spcAft>
                <a:spcPts val="0"/>
              </a:spcAft>
              <a:buClr>
                <a:schemeClr val="dk1"/>
              </a:buClr>
              <a:buSzPts val="1100"/>
              <a:buFont typeface="Arial"/>
              <a:buNone/>
            </a:pPr>
            <a:r>
              <a:t/>
            </a:r>
            <a:endParaRPr sz="1800">
              <a:solidFill>
                <a:schemeClr val="dk2"/>
              </a:solidFill>
            </a:endParaRPr>
          </a:p>
          <a:p>
            <a:pPr indent="0" lvl="0" marL="0" rtl="0">
              <a:spcBef>
                <a:spcPts val="160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hyperlink" Target="https://phet.colorado.edu/sims/html/proportion-playground/latest/proportion-playground_e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1635400" y="-43250"/>
            <a:ext cx="5992494" cy="5186750"/>
          </a:xfrm>
          <a:prstGeom prst="rect">
            <a:avLst/>
          </a:prstGeom>
          <a:noFill/>
          <a:ln>
            <a:noFill/>
          </a:ln>
        </p:spPr>
      </p:pic>
      <p:sp>
        <p:nvSpPr>
          <p:cNvPr id="55" name="Shape 55"/>
          <p:cNvSpPr txBox="1"/>
          <p:nvPr>
            <p:ph type="ctrTitle"/>
          </p:nvPr>
        </p:nvSpPr>
        <p:spPr>
          <a:xfrm>
            <a:off x="311700" y="744575"/>
            <a:ext cx="8520600" cy="1627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4800"/>
              <a:t>Beaded Factors</a:t>
            </a:r>
            <a:endParaRPr sz="4800"/>
          </a:p>
        </p:txBody>
      </p:sp>
      <p:sp>
        <p:nvSpPr>
          <p:cNvPr id="56" name="Shape 56"/>
          <p:cNvSpPr txBox="1"/>
          <p:nvPr>
            <p:ph idx="1" type="subTitle"/>
          </p:nvPr>
        </p:nvSpPr>
        <p:spPr>
          <a:xfrm>
            <a:off x="2568300" y="2621900"/>
            <a:ext cx="40074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Factors and Multiples with Proportion Playground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Warm-Up</a:t>
            </a:r>
            <a:endParaRPr/>
          </a:p>
        </p:txBody>
      </p:sp>
      <p:sp>
        <p:nvSpPr>
          <p:cNvPr id="62" name="Shape 62"/>
          <p:cNvSpPr txBox="1"/>
          <p:nvPr>
            <p:ph idx="1" type="body"/>
          </p:nvPr>
        </p:nvSpPr>
        <p:spPr>
          <a:xfrm>
            <a:off x="611725" y="1152475"/>
            <a:ext cx="78150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arenR"/>
            </a:pPr>
            <a:r>
              <a:rPr lang="en"/>
              <a:t>Find the greatest common factor (GCF) and least common multiple (LCM) of each number pair.</a:t>
            </a:r>
            <a:endParaRPr/>
          </a:p>
          <a:p>
            <a:pPr indent="0" lvl="0" marL="457200" rtl="0">
              <a:spcBef>
                <a:spcPts val="1600"/>
              </a:spcBef>
              <a:spcAft>
                <a:spcPts val="0"/>
              </a:spcAft>
              <a:buNone/>
            </a:pPr>
            <a:r>
              <a:t/>
            </a:r>
            <a:endParaRPr/>
          </a:p>
          <a:p>
            <a:pPr indent="0" lvl="0" marL="457200" rtl="0">
              <a:spcBef>
                <a:spcPts val="1600"/>
              </a:spcBef>
              <a:spcAft>
                <a:spcPts val="0"/>
              </a:spcAft>
              <a:buNone/>
            </a:pPr>
            <a:r>
              <a:t/>
            </a:r>
            <a:endParaRPr/>
          </a:p>
          <a:p>
            <a:pPr indent="0" lvl="0" marL="457200" rtl="0">
              <a:spcBef>
                <a:spcPts val="1600"/>
              </a:spcBef>
              <a:spcAft>
                <a:spcPts val="0"/>
              </a:spcAft>
              <a:buNone/>
            </a:pPr>
            <a:r>
              <a:t/>
            </a:r>
            <a:endParaRPr/>
          </a:p>
          <a:p>
            <a:pPr indent="-342900" lvl="0" marL="457200">
              <a:spcBef>
                <a:spcPts val="1600"/>
              </a:spcBef>
              <a:spcAft>
                <a:spcPts val="0"/>
              </a:spcAft>
              <a:buSzPts val="1800"/>
              <a:buAutoNum type="arabicParenR"/>
            </a:pPr>
            <a:r>
              <a:rPr lang="en"/>
              <a:t>Create a pair of numbers that have 5 as their greatest common factor. Can you create more than one pair? </a:t>
            </a:r>
            <a:endParaRPr/>
          </a:p>
        </p:txBody>
      </p:sp>
      <p:graphicFrame>
        <p:nvGraphicFramePr>
          <p:cNvPr id="63" name="Shape 63"/>
          <p:cNvGraphicFramePr/>
          <p:nvPr/>
        </p:nvGraphicFramePr>
        <p:xfrm>
          <a:off x="1183425" y="2000250"/>
          <a:ext cx="3000000" cy="3000000"/>
        </p:xfrm>
        <a:graphic>
          <a:graphicData uri="http://schemas.openxmlformats.org/drawingml/2006/table">
            <a:tbl>
              <a:tblPr>
                <a:noFill/>
                <a:tableStyleId>{F816916A-2B8F-464A-BF47-970858437BD4}</a:tableStyleId>
              </a:tblPr>
              <a:tblGrid>
                <a:gridCol w="2155000"/>
                <a:gridCol w="2155000"/>
                <a:gridCol w="2155000"/>
              </a:tblGrid>
              <a:tr h="396200">
                <a:tc>
                  <a:txBody>
                    <a:bodyPr>
                      <a:noAutofit/>
                    </a:bodyPr>
                    <a:lstStyle/>
                    <a:p>
                      <a:pPr indent="0" lvl="0" marL="0">
                        <a:spcBef>
                          <a:spcPts val="0"/>
                        </a:spcBef>
                        <a:spcAft>
                          <a:spcPts val="0"/>
                        </a:spcAft>
                        <a:buNone/>
                      </a:pPr>
                      <a:r>
                        <a:t/>
                      </a:r>
                      <a:endParaRPr sz="1800"/>
                    </a:p>
                  </a:txBody>
                  <a:tcPr marT="91425" marB="91425" marR="91425" marL="91425"/>
                </a:tc>
                <a:tc>
                  <a:txBody>
                    <a:bodyPr>
                      <a:noAutofit/>
                    </a:bodyPr>
                    <a:lstStyle/>
                    <a:p>
                      <a:pPr indent="0" lvl="0" marL="0" algn="ctr">
                        <a:spcBef>
                          <a:spcPts val="0"/>
                        </a:spcBef>
                        <a:spcAft>
                          <a:spcPts val="0"/>
                        </a:spcAft>
                        <a:buNone/>
                      </a:pPr>
                      <a:r>
                        <a:rPr lang="en" sz="1800"/>
                        <a:t>GCF</a:t>
                      </a:r>
                      <a:endParaRPr sz="1800"/>
                    </a:p>
                  </a:txBody>
                  <a:tcPr marT="91425" marB="91425" marR="91425" marL="91425"/>
                </a:tc>
                <a:tc>
                  <a:txBody>
                    <a:bodyPr>
                      <a:noAutofit/>
                    </a:bodyPr>
                    <a:lstStyle/>
                    <a:p>
                      <a:pPr indent="0" lvl="0" marL="0" algn="ctr">
                        <a:spcBef>
                          <a:spcPts val="0"/>
                        </a:spcBef>
                        <a:spcAft>
                          <a:spcPts val="0"/>
                        </a:spcAft>
                        <a:buNone/>
                      </a:pPr>
                      <a:r>
                        <a:rPr lang="en" sz="1800"/>
                        <a:t>LCM</a:t>
                      </a:r>
                      <a:endParaRPr sz="1800"/>
                    </a:p>
                  </a:txBody>
                  <a:tcPr marT="91425" marB="91425" marR="91425" marL="91425"/>
                </a:tc>
              </a:tr>
              <a:tr h="381000">
                <a:tc>
                  <a:txBody>
                    <a:bodyPr>
                      <a:noAutofit/>
                    </a:bodyPr>
                    <a:lstStyle/>
                    <a:p>
                      <a:pPr indent="0" lvl="0" marL="0" algn="ctr">
                        <a:spcBef>
                          <a:spcPts val="0"/>
                        </a:spcBef>
                        <a:spcAft>
                          <a:spcPts val="0"/>
                        </a:spcAft>
                        <a:buNone/>
                      </a:pPr>
                      <a:r>
                        <a:rPr lang="en" sz="1800"/>
                        <a:t>9 and 6</a:t>
                      </a:r>
                      <a:endParaRPr sz="1800"/>
                    </a:p>
                  </a:txBody>
                  <a:tcPr marT="91425" marB="91425" marR="91425" marL="91425"/>
                </a:tc>
                <a:tc>
                  <a:txBody>
                    <a:bodyPr>
                      <a:noAutofit/>
                    </a:bodyPr>
                    <a:lstStyle/>
                    <a:p>
                      <a:pPr indent="0" lvl="0" marL="0" algn="ctr">
                        <a:spcBef>
                          <a:spcPts val="0"/>
                        </a:spcBef>
                        <a:spcAft>
                          <a:spcPts val="0"/>
                        </a:spcAft>
                        <a:buNone/>
                      </a:pPr>
                      <a:r>
                        <a:t/>
                      </a:r>
                      <a:endParaRPr sz="1800"/>
                    </a:p>
                  </a:txBody>
                  <a:tcPr marT="91425" marB="91425" marR="91425" marL="91425"/>
                </a:tc>
                <a:tc>
                  <a:txBody>
                    <a:bodyPr>
                      <a:noAutofit/>
                    </a:bodyPr>
                    <a:lstStyle/>
                    <a:p>
                      <a:pPr indent="0" lvl="0" marL="0" algn="ctr">
                        <a:spcBef>
                          <a:spcPts val="0"/>
                        </a:spcBef>
                        <a:spcAft>
                          <a:spcPts val="0"/>
                        </a:spcAft>
                        <a:buNone/>
                      </a:pPr>
                      <a:r>
                        <a:t/>
                      </a:r>
                      <a:endParaRPr sz="1800"/>
                    </a:p>
                  </a:txBody>
                  <a:tcPr marT="91425" marB="91425" marR="91425" marL="91425"/>
                </a:tc>
              </a:tr>
              <a:tr h="381000">
                <a:tc>
                  <a:txBody>
                    <a:bodyPr>
                      <a:noAutofit/>
                    </a:bodyPr>
                    <a:lstStyle/>
                    <a:p>
                      <a:pPr indent="0" lvl="0" marL="0" algn="ctr">
                        <a:spcBef>
                          <a:spcPts val="0"/>
                        </a:spcBef>
                        <a:spcAft>
                          <a:spcPts val="0"/>
                        </a:spcAft>
                        <a:buClr>
                          <a:schemeClr val="dk1"/>
                        </a:buClr>
                        <a:buSzPts val="1100"/>
                        <a:buFont typeface="Arial"/>
                        <a:buNone/>
                      </a:pPr>
                      <a:r>
                        <a:rPr lang="en" sz="1800">
                          <a:solidFill>
                            <a:schemeClr val="dk1"/>
                          </a:solidFill>
                        </a:rPr>
                        <a:t>12 and 8</a:t>
                      </a:r>
                      <a:endParaRPr sz="1800"/>
                    </a:p>
                  </a:txBody>
                  <a:tcPr marT="91425" marB="91425" marR="91425" marL="91425"/>
                </a:tc>
                <a:tc>
                  <a:txBody>
                    <a:bodyPr>
                      <a:noAutofit/>
                    </a:bodyPr>
                    <a:lstStyle/>
                    <a:p>
                      <a:pPr indent="0" lvl="0" marL="0" algn="ctr">
                        <a:spcBef>
                          <a:spcPts val="0"/>
                        </a:spcBef>
                        <a:spcAft>
                          <a:spcPts val="0"/>
                        </a:spcAft>
                        <a:buNone/>
                      </a:pPr>
                      <a:r>
                        <a:t/>
                      </a:r>
                      <a:endParaRPr sz="1800"/>
                    </a:p>
                  </a:txBody>
                  <a:tcPr marT="91425" marB="91425" marR="91425" marL="91425"/>
                </a:tc>
                <a:tc>
                  <a:txBody>
                    <a:bodyPr>
                      <a:noAutofit/>
                    </a:bodyPr>
                    <a:lstStyle/>
                    <a:p>
                      <a:pPr indent="0" lvl="0" marL="0" algn="ctr">
                        <a:spcBef>
                          <a:spcPts val="0"/>
                        </a:spcBef>
                        <a:spcAft>
                          <a:spcPts val="0"/>
                        </a:spcAft>
                        <a:buNone/>
                      </a:pPr>
                      <a:r>
                        <a:t/>
                      </a:r>
                      <a:endParaRPr sz="1800"/>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title"/>
          </p:nvPr>
        </p:nvSpPr>
        <p:spPr>
          <a:xfrm>
            <a:off x="649175" y="445025"/>
            <a:ext cx="81831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Learning Targets</a:t>
            </a:r>
            <a:endParaRPr/>
          </a:p>
        </p:txBody>
      </p:sp>
      <p:sp>
        <p:nvSpPr>
          <p:cNvPr id="69" name="Shape 69"/>
          <p:cNvSpPr txBox="1"/>
          <p:nvPr>
            <p:ph idx="1" type="body"/>
          </p:nvPr>
        </p:nvSpPr>
        <p:spPr>
          <a:xfrm>
            <a:off x="761550" y="1152475"/>
            <a:ext cx="65541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I can</a:t>
            </a:r>
            <a:r>
              <a:rPr lang="en"/>
              <a:t> use factors and multiples to predict patterns.</a:t>
            </a:r>
            <a:endParaRPr/>
          </a:p>
          <a:p>
            <a:pPr indent="0" lvl="0" marL="0" rtl="0">
              <a:spcBef>
                <a:spcPts val="1600"/>
              </a:spcBef>
              <a:spcAft>
                <a:spcPts val="0"/>
              </a:spcAft>
              <a:buNone/>
            </a:pPr>
            <a:r>
              <a:t/>
            </a:r>
            <a:endParaRPr/>
          </a:p>
          <a:p>
            <a:pPr indent="-342900" lvl="0" marL="457200" rtl="0">
              <a:spcBef>
                <a:spcPts val="1600"/>
              </a:spcBef>
              <a:spcAft>
                <a:spcPts val="0"/>
              </a:spcAft>
              <a:buSzPts val="1800"/>
              <a:buChar char="●"/>
            </a:pPr>
            <a:r>
              <a:rPr lang="en"/>
              <a:t>(Advanced) I can explain the relationship between the GCF and LCM of two numbers </a:t>
            </a:r>
            <a:endParaRPr/>
          </a:p>
          <a:p>
            <a:pPr indent="0" lvl="0" marL="0" rtl="0">
              <a:spcBef>
                <a:spcPts val="1600"/>
              </a:spcBef>
              <a:spcAft>
                <a:spcPts val="0"/>
              </a:spcAft>
              <a:buClr>
                <a:schemeClr val="dk1"/>
              </a:buClr>
              <a:buSzPts val="1100"/>
              <a:buFont typeface="Arial"/>
              <a:buNone/>
            </a:pPr>
            <a:r>
              <a:t/>
            </a:r>
            <a:endParaRPr/>
          </a:p>
          <a:p>
            <a:pPr indent="0" lvl="0" marL="0" rtl="0">
              <a:spcBef>
                <a:spcPts val="1600"/>
              </a:spcBef>
              <a:spcAft>
                <a:spcPts val="1600"/>
              </a:spcAft>
              <a:buNone/>
            </a:pPr>
            <a:r>
              <a:t/>
            </a:r>
            <a:endParaRPr/>
          </a:p>
        </p:txBody>
      </p:sp>
      <p:pic>
        <p:nvPicPr>
          <p:cNvPr id="70" name="Shape 70"/>
          <p:cNvPicPr preferRelativeResize="0"/>
          <p:nvPr/>
        </p:nvPicPr>
        <p:blipFill>
          <a:blip r:embed="rId3">
            <a:alphaModFix/>
          </a:blip>
          <a:stretch>
            <a:fillRect/>
          </a:stretch>
        </p:blipFill>
        <p:spPr>
          <a:xfrm>
            <a:off x="7131271" y="3183471"/>
            <a:ext cx="1458575" cy="1458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type="title"/>
          </p:nvPr>
        </p:nvSpPr>
        <p:spPr>
          <a:xfrm>
            <a:off x="549300" y="445025"/>
            <a:ext cx="82830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Explore</a:t>
            </a:r>
            <a:endParaRPr/>
          </a:p>
        </p:txBody>
      </p:sp>
      <p:sp>
        <p:nvSpPr>
          <p:cNvPr id="76" name="Shape 76"/>
          <p:cNvSpPr txBox="1"/>
          <p:nvPr>
            <p:ph idx="1" type="body"/>
          </p:nvPr>
        </p:nvSpPr>
        <p:spPr>
          <a:xfrm>
            <a:off x="711575" y="1285875"/>
            <a:ext cx="3969900" cy="3208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Take 5 minutes to explore the sim. </a:t>
            </a:r>
            <a:endParaRPr/>
          </a:p>
          <a:p>
            <a:pPr indent="0" lvl="0" marL="0">
              <a:spcBef>
                <a:spcPts val="1600"/>
              </a:spcBef>
              <a:spcAft>
                <a:spcPts val="0"/>
              </a:spcAft>
              <a:buNone/>
            </a:pPr>
            <a:r>
              <a:rPr lang="en"/>
              <a:t>What can you do? </a:t>
            </a:r>
            <a:endParaRPr/>
          </a:p>
          <a:p>
            <a:pPr indent="0" lvl="0" marL="0">
              <a:spcBef>
                <a:spcPts val="1600"/>
              </a:spcBef>
              <a:spcAft>
                <a:spcPts val="1600"/>
              </a:spcAft>
              <a:buNone/>
            </a:pPr>
            <a:r>
              <a:rPr lang="en"/>
              <a:t>What do you notice?</a:t>
            </a:r>
            <a:endParaRPr/>
          </a:p>
        </p:txBody>
      </p:sp>
      <p:pic>
        <p:nvPicPr>
          <p:cNvPr id="77" name="Shape 77"/>
          <p:cNvPicPr preferRelativeResize="0"/>
          <p:nvPr/>
        </p:nvPicPr>
        <p:blipFill>
          <a:blip r:embed="rId3">
            <a:alphaModFix/>
          </a:blip>
          <a:stretch>
            <a:fillRect/>
          </a:stretch>
        </p:blipFill>
        <p:spPr>
          <a:xfrm>
            <a:off x="4509300" y="1782388"/>
            <a:ext cx="4157725" cy="2215181"/>
          </a:xfrm>
          <a:prstGeom prst="rect">
            <a:avLst/>
          </a:prstGeom>
          <a:noFill/>
          <a:ln>
            <a:noFill/>
          </a:ln>
        </p:spPr>
      </p:pic>
      <p:sp>
        <p:nvSpPr>
          <p:cNvPr id="78" name="Shape 78"/>
          <p:cNvSpPr txBox="1"/>
          <p:nvPr/>
        </p:nvSpPr>
        <p:spPr>
          <a:xfrm>
            <a:off x="4868875" y="4082400"/>
            <a:ext cx="3183600" cy="1061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u="sng">
                <a:solidFill>
                  <a:schemeClr val="hlink"/>
                </a:solidFill>
                <a:hlinkClick r:id="rId4"/>
              </a:rPr>
              <a:t>https://phet.colorado.edu/sims/html/proportion-playground/latest/proportion-playground_en.html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Activity Sheet Directions</a:t>
            </a:r>
            <a:endParaRPr/>
          </a:p>
        </p:txBody>
      </p:sp>
      <p:sp>
        <p:nvSpPr>
          <p:cNvPr id="84" name="Shape 8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nSpc>
                <a:spcPct val="250000"/>
              </a:lnSpc>
              <a:spcBef>
                <a:spcPts val="0"/>
              </a:spcBef>
              <a:spcAft>
                <a:spcPts val="0"/>
              </a:spcAft>
              <a:buSzPts val="1800"/>
              <a:buChar char="●"/>
            </a:pPr>
            <a:r>
              <a:rPr lang="en"/>
              <a:t>Work with a partner</a:t>
            </a:r>
            <a:endParaRPr/>
          </a:p>
          <a:p>
            <a:pPr indent="-342900" lvl="0" marL="457200" rtl="0">
              <a:lnSpc>
                <a:spcPct val="250000"/>
              </a:lnSpc>
              <a:spcBef>
                <a:spcPts val="0"/>
              </a:spcBef>
              <a:spcAft>
                <a:spcPts val="0"/>
              </a:spcAft>
              <a:buSzPts val="1800"/>
              <a:buChar char="●"/>
            </a:pPr>
            <a:r>
              <a:rPr lang="en"/>
              <a:t>Be sure to pause and discuss with your partner when you see</a:t>
            </a:r>
            <a:endParaRPr/>
          </a:p>
          <a:p>
            <a:pPr indent="-342900" lvl="0" marL="457200" rtl="0">
              <a:lnSpc>
                <a:spcPct val="250000"/>
              </a:lnSpc>
              <a:spcBef>
                <a:spcPts val="0"/>
              </a:spcBef>
              <a:spcAft>
                <a:spcPts val="0"/>
              </a:spcAft>
              <a:buSzPts val="1800"/>
              <a:buChar char="●"/>
            </a:pPr>
            <a:r>
              <a:rPr lang="en"/>
              <a:t>Part A: Use </a:t>
            </a:r>
            <a:endParaRPr/>
          </a:p>
          <a:p>
            <a:pPr indent="-342900" lvl="0" marL="457200">
              <a:lnSpc>
                <a:spcPct val="250000"/>
              </a:lnSpc>
              <a:spcBef>
                <a:spcPts val="0"/>
              </a:spcBef>
              <a:spcAft>
                <a:spcPts val="0"/>
              </a:spcAft>
              <a:buSzPts val="1800"/>
              <a:buChar char="●"/>
            </a:pPr>
            <a:r>
              <a:rPr lang="en"/>
              <a:t>Part B: Use  </a:t>
            </a:r>
            <a:endParaRPr/>
          </a:p>
        </p:txBody>
      </p:sp>
      <p:pic>
        <p:nvPicPr>
          <p:cNvPr id="85" name="Shape 85"/>
          <p:cNvPicPr preferRelativeResize="0"/>
          <p:nvPr/>
        </p:nvPicPr>
        <p:blipFill>
          <a:blip r:embed="rId3">
            <a:alphaModFix/>
          </a:blip>
          <a:stretch>
            <a:fillRect/>
          </a:stretch>
        </p:blipFill>
        <p:spPr>
          <a:xfrm>
            <a:off x="7143050" y="1770075"/>
            <a:ext cx="572700" cy="572700"/>
          </a:xfrm>
          <a:prstGeom prst="rect">
            <a:avLst/>
          </a:prstGeom>
          <a:noFill/>
          <a:ln>
            <a:noFill/>
          </a:ln>
        </p:spPr>
      </p:pic>
      <p:pic>
        <p:nvPicPr>
          <p:cNvPr id="86" name="Shape 86"/>
          <p:cNvPicPr preferRelativeResize="0"/>
          <p:nvPr/>
        </p:nvPicPr>
        <p:blipFill>
          <a:blip r:embed="rId4">
            <a:alphaModFix/>
          </a:blip>
          <a:stretch>
            <a:fillRect/>
          </a:stretch>
        </p:blipFill>
        <p:spPr>
          <a:xfrm>
            <a:off x="2137375" y="2342775"/>
            <a:ext cx="734000" cy="734000"/>
          </a:xfrm>
          <a:prstGeom prst="rect">
            <a:avLst/>
          </a:prstGeom>
          <a:noFill/>
          <a:ln>
            <a:noFill/>
          </a:ln>
        </p:spPr>
      </p:pic>
      <p:pic>
        <p:nvPicPr>
          <p:cNvPr id="87" name="Shape 87"/>
          <p:cNvPicPr preferRelativeResize="0"/>
          <p:nvPr/>
        </p:nvPicPr>
        <p:blipFill>
          <a:blip r:embed="rId5">
            <a:alphaModFix/>
          </a:blip>
          <a:stretch>
            <a:fillRect/>
          </a:stretch>
        </p:blipFill>
        <p:spPr>
          <a:xfrm>
            <a:off x="2137375" y="3160750"/>
            <a:ext cx="734000" cy="71983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724075" y="445025"/>
            <a:ext cx="81081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Discussion</a:t>
            </a:r>
            <a:endParaRPr/>
          </a:p>
        </p:txBody>
      </p:sp>
      <p:sp>
        <p:nvSpPr>
          <p:cNvPr id="93" name="Shape 93"/>
          <p:cNvSpPr txBox="1"/>
          <p:nvPr>
            <p:ph idx="1" type="body"/>
          </p:nvPr>
        </p:nvSpPr>
        <p:spPr>
          <a:xfrm>
            <a:off x="611725" y="1152475"/>
            <a:ext cx="78150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How did you predict the patterns and the number of repeats? </a:t>
            </a:r>
            <a:endParaRPr/>
          </a:p>
          <a:p>
            <a:pPr indent="-317500" lvl="1" marL="914400" rtl="0">
              <a:spcBef>
                <a:spcPts val="0"/>
              </a:spcBef>
              <a:spcAft>
                <a:spcPts val="0"/>
              </a:spcAft>
              <a:buSzPts val="1400"/>
              <a:buChar char="○"/>
            </a:pPr>
            <a:r>
              <a:rPr i="1" lang="en" sz="1800"/>
              <a:t>For example, how would you predict the pattern and number of repeats for 18 red and 24 blue beads?</a:t>
            </a:r>
            <a:endParaRPr i="1" sz="1800"/>
          </a:p>
          <a:p>
            <a:pPr indent="0" lvl="0" marL="457200" rtl="0">
              <a:spcBef>
                <a:spcPts val="1600"/>
              </a:spcBef>
              <a:spcAft>
                <a:spcPts val="0"/>
              </a:spcAft>
              <a:buNone/>
            </a:pPr>
            <a:r>
              <a:t/>
            </a:r>
            <a:endParaRPr/>
          </a:p>
          <a:p>
            <a:pPr indent="-342900" lvl="0" marL="457200" rtl="0">
              <a:spcBef>
                <a:spcPts val="1600"/>
              </a:spcBef>
              <a:spcAft>
                <a:spcPts val="0"/>
              </a:spcAft>
              <a:buSzPts val="1800"/>
              <a:buChar char="●"/>
            </a:pPr>
            <a:r>
              <a:rPr lang="en"/>
              <a:t>If you want a pattern that does not repeat, what must be true about the number of red and blue beads?</a:t>
            </a:r>
            <a:endParaRPr/>
          </a:p>
          <a:p>
            <a:pPr indent="0" lvl="0" marL="0" rtl="0">
              <a:spcBef>
                <a:spcPts val="1600"/>
              </a:spcBef>
              <a:spcAft>
                <a:spcPts val="0"/>
              </a:spcAft>
              <a:buNone/>
            </a:pPr>
            <a:r>
              <a:t/>
            </a:r>
            <a:endParaRPr/>
          </a:p>
          <a:p>
            <a:pPr indent="0" lvl="0" marL="0">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724075" y="445025"/>
            <a:ext cx="81081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Discussion (Part 2)</a:t>
            </a:r>
            <a:endParaRPr/>
          </a:p>
        </p:txBody>
      </p:sp>
      <p:sp>
        <p:nvSpPr>
          <p:cNvPr id="99" name="Shape 99"/>
          <p:cNvSpPr txBox="1"/>
          <p:nvPr>
            <p:ph idx="1" type="body"/>
          </p:nvPr>
        </p:nvSpPr>
        <p:spPr>
          <a:xfrm>
            <a:off x="611725" y="1152475"/>
            <a:ext cx="40449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Dan is making a prediction for the number of beads shown.</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100" name="Shape 100"/>
          <p:cNvPicPr preferRelativeResize="0"/>
          <p:nvPr/>
        </p:nvPicPr>
        <p:blipFill rotWithShape="1">
          <a:blip r:embed="rId3">
            <a:alphaModFix/>
          </a:blip>
          <a:srcRect b="58085" l="2133" r="0" t="0"/>
          <a:stretch/>
        </p:blipFill>
        <p:spPr>
          <a:xfrm rot="-5400000">
            <a:off x="5793750" y="1889975"/>
            <a:ext cx="337075" cy="538975"/>
          </a:xfrm>
          <a:prstGeom prst="rect">
            <a:avLst/>
          </a:prstGeom>
          <a:noFill/>
          <a:ln>
            <a:noFill/>
          </a:ln>
        </p:spPr>
      </p:pic>
      <p:pic>
        <p:nvPicPr>
          <p:cNvPr id="101" name="Shape 101"/>
          <p:cNvPicPr preferRelativeResize="0"/>
          <p:nvPr/>
        </p:nvPicPr>
        <p:blipFill>
          <a:blip r:embed="rId4">
            <a:alphaModFix/>
          </a:blip>
          <a:stretch>
            <a:fillRect/>
          </a:stretch>
        </p:blipFill>
        <p:spPr>
          <a:xfrm>
            <a:off x="1589275" y="1841413"/>
            <a:ext cx="1409700" cy="1285875"/>
          </a:xfrm>
          <a:prstGeom prst="rect">
            <a:avLst/>
          </a:prstGeom>
          <a:noFill/>
          <a:ln>
            <a:noFill/>
          </a:ln>
        </p:spPr>
      </p:pic>
      <p:sp>
        <p:nvSpPr>
          <p:cNvPr id="102" name="Shape 102"/>
          <p:cNvSpPr txBox="1"/>
          <p:nvPr/>
        </p:nvSpPr>
        <p:spPr>
          <a:xfrm>
            <a:off x="4993700" y="984375"/>
            <a:ext cx="3308400" cy="30000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2"/>
                </a:solidFill>
              </a:rPr>
              <a:t>Dan’s prediction:</a:t>
            </a:r>
            <a:endParaRPr sz="1800">
              <a:solidFill>
                <a:schemeClr val="dk2"/>
              </a:solidFill>
            </a:endParaRPr>
          </a:p>
          <a:p>
            <a:pPr indent="0" lvl="0" marL="0" rtl="0">
              <a:lnSpc>
                <a:spcPct val="115000"/>
              </a:lnSpc>
              <a:spcBef>
                <a:spcPts val="1600"/>
              </a:spcBef>
              <a:spcAft>
                <a:spcPts val="0"/>
              </a:spcAft>
              <a:buNone/>
            </a:pPr>
            <a:r>
              <a:rPr lang="en" sz="1800">
                <a:solidFill>
                  <a:schemeClr val="dk2"/>
                </a:solidFill>
                <a:latin typeface="Gloria Hallelujah"/>
                <a:ea typeface="Gloria Hallelujah"/>
                <a:cs typeface="Gloria Hallelujah"/>
                <a:sym typeface="Gloria Hallelujah"/>
              </a:rPr>
              <a:t>The pattern will be </a:t>
            </a:r>
            <a:endParaRPr sz="1800">
              <a:solidFill>
                <a:schemeClr val="dk2"/>
              </a:solidFill>
              <a:latin typeface="Gloria Hallelujah"/>
              <a:ea typeface="Gloria Hallelujah"/>
              <a:cs typeface="Gloria Hallelujah"/>
              <a:sym typeface="Gloria Hallelujah"/>
            </a:endParaRPr>
          </a:p>
          <a:p>
            <a:pPr indent="0" lvl="0" marL="0" rtl="0">
              <a:lnSpc>
                <a:spcPct val="115000"/>
              </a:lnSpc>
              <a:spcBef>
                <a:spcPts val="1600"/>
              </a:spcBef>
              <a:spcAft>
                <a:spcPts val="0"/>
              </a:spcAft>
              <a:buNone/>
            </a:pPr>
            <a:r>
              <a:t/>
            </a:r>
            <a:endParaRPr>
              <a:solidFill>
                <a:schemeClr val="dk2"/>
              </a:solidFill>
              <a:latin typeface="Gloria Hallelujah"/>
              <a:ea typeface="Gloria Hallelujah"/>
              <a:cs typeface="Gloria Hallelujah"/>
              <a:sym typeface="Gloria Hallelujah"/>
            </a:endParaRPr>
          </a:p>
          <a:p>
            <a:pPr indent="0" lvl="0" marL="0" rtl="0">
              <a:lnSpc>
                <a:spcPct val="115000"/>
              </a:lnSpc>
              <a:spcBef>
                <a:spcPts val="1600"/>
              </a:spcBef>
              <a:spcAft>
                <a:spcPts val="0"/>
              </a:spcAft>
              <a:buNone/>
            </a:pPr>
            <a:r>
              <a:rPr lang="en" sz="1800">
                <a:solidFill>
                  <a:schemeClr val="dk2"/>
                </a:solidFill>
                <a:latin typeface="Gloria Hallelujah"/>
                <a:ea typeface="Gloria Hallelujah"/>
                <a:cs typeface="Gloria Hallelujah"/>
                <a:sym typeface="Gloria Hallelujah"/>
              </a:rPr>
              <a:t>and will repeat 2 times. </a:t>
            </a:r>
            <a:endParaRPr sz="1800">
              <a:solidFill>
                <a:schemeClr val="dk2"/>
              </a:solidFill>
              <a:latin typeface="Gloria Hallelujah"/>
              <a:ea typeface="Gloria Hallelujah"/>
              <a:cs typeface="Gloria Hallelujah"/>
              <a:sym typeface="Gloria Hallelujah"/>
            </a:endParaRPr>
          </a:p>
          <a:p>
            <a:pPr indent="0" lvl="0" marL="0" rtl="0">
              <a:lnSpc>
                <a:spcPct val="115000"/>
              </a:lnSpc>
              <a:spcBef>
                <a:spcPts val="1600"/>
              </a:spcBef>
              <a:spcAft>
                <a:spcPts val="1600"/>
              </a:spcAft>
              <a:buNone/>
            </a:pPr>
            <a:r>
              <a:t/>
            </a:r>
            <a:endParaRPr sz="1800">
              <a:solidFill>
                <a:schemeClr val="dk2"/>
              </a:solidFill>
            </a:endParaRPr>
          </a:p>
        </p:txBody>
      </p:sp>
      <p:pic>
        <p:nvPicPr>
          <p:cNvPr id="103" name="Shape 103"/>
          <p:cNvPicPr preferRelativeResize="0"/>
          <p:nvPr/>
        </p:nvPicPr>
        <p:blipFill rotWithShape="1">
          <a:blip r:embed="rId3">
            <a:alphaModFix/>
          </a:blip>
          <a:srcRect b="0" l="0" r="14908" t="41745"/>
          <a:stretch/>
        </p:blipFill>
        <p:spPr>
          <a:xfrm rot="-5400000">
            <a:off x="6501364" y="1806926"/>
            <a:ext cx="293075" cy="749075"/>
          </a:xfrm>
          <a:prstGeom prst="rect">
            <a:avLst/>
          </a:prstGeom>
          <a:noFill/>
          <a:ln>
            <a:noFill/>
          </a:ln>
        </p:spPr>
      </p:pic>
      <p:pic>
        <p:nvPicPr>
          <p:cNvPr id="104" name="Shape 104"/>
          <p:cNvPicPr preferRelativeResize="0"/>
          <p:nvPr/>
        </p:nvPicPr>
        <p:blipFill rotWithShape="1">
          <a:blip r:embed="rId3">
            <a:alphaModFix/>
          </a:blip>
          <a:srcRect b="58085" l="2133" r="0" t="0"/>
          <a:stretch/>
        </p:blipFill>
        <p:spPr>
          <a:xfrm rot="-5400000">
            <a:off x="5296462" y="1889975"/>
            <a:ext cx="337075" cy="538975"/>
          </a:xfrm>
          <a:prstGeom prst="rect">
            <a:avLst/>
          </a:prstGeom>
          <a:noFill/>
          <a:ln>
            <a:noFill/>
          </a:ln>
        </p:spPr>
      </p:pic>
      <p:pic>
        <p:nvPicPr>
          <p:cNvPr id="105" name="Shape 105"/>
          <p:cNvPicPr preferRelativeResize="0"/>
          <p:nvPr/>
        </p:nvPicPr>
        <p:blipFill rotWithShape="1">
          <a:blip r:embed="rId3">
            <a:alphaModFix/>
          </a:blip>
          <a:srcRect b="0" l="0" r="14908" t="41745"/>
          <a:stretch/>
        </p:blipFill>
        <p:spPr>
          <a:xfrm rot="-5400000">
            <a:off x="7188027" y="1806926"/>
            <a:ext cx="293075" cy="749075"/>
          </a:xfrm>
          <a:prstGeom prst="rect">
            <a:avLst/>
          </a:prstGeom>
          <a:noFill/>
          <a:ln>
            <a:noFill/>
          </a:ln>
        </p:spPr>
      </p:pic>
      <p:sp>
        <p:nvSpPr>
          <p:cNvPr id="106" name="Shape 106"/>
          <p:cNvSpPr txBox="1"/>
          <p:nvPr/>
        </p:nvSpPr>
        <p:spPr>
          <a:xfrm>
            <a:off x="2083450" y="3692425"/>
            <a:ext cx="4470900" cy="5727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1600"/>
              </a:spcAft>
              <a:buNone/>
            </a:pPr>
            <a:r>
              <a:rPr lang="en" sz="1800">
                <a:solidFill>
                  <a:schemeClr val="dk2"/>
                </a:solidFill>
              </a:rPr>
              <a:t>Do you agree with Dan? Why or why not?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711600" y="445025"/>
            <a:ext cx="7902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Discussion (Part 3)</a:t>
            </a:r>
            <a:endParaRPr/>
          </a:p>
        </p:txBody>
      </p:sp>
      <p:sp>
        <p:nvSpPr>
          <p:cNvPr id="112" name="Shape 112"/>
          <p:cNvSpPr txBox="1"/>
          <p:nvPr>
            <p:ph idx="1" type="body"/>
          </p:nvPr>
        </p:nvSpPr>
        <p:spPr>
          <a:xfrm>
            <a:off x="701850" y="1102550"/>
            <a:ext cx="77403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342900" lvl="0" marL="457200" rtl="0">
              <a:spcBef>
                <a:spcPts val="1600"/>
              </a:spcBef>
              <a:spcAft>
                <a:spcPts val="0"/>
              </a:spcAft>
              <a:buSzPts val="1800"/>
              <a:buChar char="●"/>
            </a:pPr>
            <a:r>
              <a:rPr lang="en"/>
              <a:t>What did you discover in #7 (the challenge)?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661675" y="245275"/>
            <a:ext cx="81705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Exit Ticket</a:t>
            </a:r>
            <a:endParaRPr/>
          </a:p>
        </p:txBody>
      </p:sp>
      <p:sp>
        <p:nvSpPr>
          <p:cNvPr id="118" name="Shape 118"/>
          <p:cNvSpPr txBox="1"/>
          <p:nvPr>
            <p:ph idx="1" type="body"/>
          </p:nvPr>
        </p:nvSpPr>
        <p:spPr>
          <a:xfrm>
            <a:off x="586750" y="863550"/>
            <a:ext cx="84018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600"/>
              <a:t>A teacher has a class of 12 native Spanish speakers and 16 non-Spanish speakers. She would like to break up the class into groups such that each group has an equal number of Spanish speakers, and each group has the same total size. </a:t>
            </a:r>
            <a:endParaRPr sz="1600"/>
          </a:p>
          <a:p>
            <a:pPr indent="-330200" lvl="0" marL="457200">
              <a:spcBef>
                <a:spcPts val="1600"/>
              </a:spcBef>
              <a:spcAft>
                <a:spcPts val="0"/>
              </a:spcAft>
              <a:buSzPts val="1600"/>
              <a:buAutoNum type="arabicParenR"/>
            </a:pPr>
            <a:r>
              <a:rPr lang="en" sz="1600"/>
              <a:t>List at least two different ways the teacher can make groups. </a:t>
            </a:r>
            <a:endParaRPr sz="1600"/>
          </a:p>
          <a:p>
            <a:pPr indent="0" lvl="0" marL="0">
              <a:spcBef>
                <a:spcPts val="1600"/>
              </a:spcBef>
              <a:spcAft>
                <a:spcPts val="0"/>
              </a:spcAft>
              <a:buNone/>
            </a:pPr>
            <a:r>
              <a:rPr lang="en" sz="1600"/>
              <a:t>   ___ groups with ___ Spanish speakers and ____ non-Spanish speakers in each group</a:t>
            </a:r>
            <a:endParaRPr sz="1600"/>
          </a:p>
          <a:p>
            <a:pPr indent="0" lvl="0" marL="0">
              <a:spcBef>
                <a:spcPts val="1600"/>
              </a:spcBef>
              <a:spcAft>
                <a:spcPts val="0"/>
              </a:spcAft>
              <a:buClr>
                <a:schemeClr val="dk1"/>
              </a:buClr>
              <a:buSzPts val="1100"/>
              <a:buFont typeface="Arial"/>
              <a:buNone/>
            </a:pPr>
            <a:r>
              <a:rPr lang="en" sz="1600"/>
              <a:t>   </a:t>
            </a:r>
            <a:r>
              <a:rPr lang="en" sz="1600"/>
              <a:t>___ groups with ___Spanish speakers and ____ non-Spanish speakers in each group</a:t>
            </a:r>
            <a:endParaRPr sz="1600"/>
          </a:p>
          <a:p>
            <a:pPr indent="0" lvl="0" marL="0">
              <a:spcBef>
                <a:spcPts val="1600"/>
              </a:spcBef>
              <a:spcAft>
                <a:spcPts val="0"/>
              </a:spcAft>
              <a:buNone/>
            </a:pPr>
            <a:r>
              <a:rPr lang="en" sz="1600"/>
              <a:t>2) The maximum number of groups the teacher can create is ______ groups because </a:t>
            </a:r>
            <a:endParaRPr sz="1600"/>
          </a:p>
          <a:p>
            <a:pPr indent="0" lvl="0" marL="0">
              <a:spcBef>
                <a:spcPts val="1600"/>
              </a:spcBef>
              <a:spcAft>
                <a:spcPts val="0"/>
              </a:spcAft>
              <a:buNone/>
            </a:pPr>
            <a:r>
              <a:rPr lang="en" sz="1600"/>
              <a:t>   ___________________________________________________________________</a:t>
            </a:r>
            <a:endParaRPr sz="1600"/>
          </a:p>
          <a:p>
            <a:pPr indent="0" lvl="0" marL="0">
              <a:spcBef>
                <a:spcPts val="1600"/>
              </a:spcBef>
              <a:spcAft>
                <a:spcPts val="1600"/>
              </a:spcAft>
              <a:buNone/>
            </a:pPr>
            <a:r>
              <a:rPr lang="en" sz="1600"/>
              <a:t>   ___________________________________________________________________</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