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6"/>
    <p:restoredTop sz="94729"/>
  </p:normalViewPr>
  <p:slideViewPr>
    <p:cSldViewPr snapToGrid="0" snapToObjects="1">
      <p:cViewPr varScale="1">
        <p:scale>
          <a:sx n="101" d="100"/>
          <a:sy n="101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FAFB-0B98-5E4D-9F74-1DDB937C3930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AAA2-32BB-F74D-B6B3-E3A52E19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5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0053-18E3-9E4B-8B0C-C71526CA5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7BF9-AEDB-6F43-AFFC-FB14B2BB3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600D-02A7-7C49-9A3F-9708894C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86E70-9C4A-B143-AC18-5A40F86F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0D26-DA2A-A443-9BAA-E7F5FE3D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A224-A747-E24B-BCF0-CB04D3A1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EADA-AD5D-B545-8DE9-A262C2695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ABEE-AD9B-D04E-98AA-2A417EE6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C6A2F-3416-9B43-AE11-85BAE096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AC16-3A70-6F42-B082-D141A8EB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B88E7-0265-6644-9169-F7FFF191C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409BE-627B-D549-8E4C-8306751EE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98DF-3D1D-EB4B-8DB6-7119DEDD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7D498-8FEB-6245-B33D-FF3124FC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F8B6-EF53-6A45-836B-E7B5546D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931-D65C-FF42-BEAC-8C439C0D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EFDF-B76F-7D4C-8232-1868890D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57055-3E54-9241-AF1F-A00AA86D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24127-F8FA-854D-9AE5-8CE1509D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90C-0817-7C44-9E5A-AD078967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8978-D86D-3F41-9660-2BEE34BB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9BE9-947C-4C43-AE90-438FC01F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D04E-FD88-3249-B521-153B90DB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74CB-CCBC-5744-A3F9-0E5F782E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E54E-421E-8448-9ACD-87D0E5B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968B-C3CA-5B48-BF8E-12851F22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FE44-9C9C-A349-A586-2E89B9D5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AE26B-2FF9-2C4D-AC34-84CCEF8A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B03C-8EFC-6449-B935-CEE2B151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2EBFD-255A-C544-B17F-A469DF8E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B6B4-C770-DF4E-B5E7-9C5AE36D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677-33E4-E54C-AC62-986133AD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093B-6803-C64D-AD62-DFDE4F7A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BAE16-FF95-3D47-BB34-8DED150A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A2B3E-B92B-C54A-9887-5D3008D1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F995E-CCDB-534C-922F-4839E14A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A24D1-47E2-FE46-9C51-76DB5BB6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A881D-C0D0-3341-8EA6-7E3DD7C3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00C52-0FF9-0B4B-B619-2B48A3D1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01BF-BC9F-F648-A47A-90BB929A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ADECB-152F-8E47-B703-AE5B6773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4818B-74B9-8D41-B12E-262C8B1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23274-0535-6B46-AD76-0793736D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1CDD7-EA5A-0D4F-80CA-69E6C3BA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5C2E8-4A09-5D4B-A2E9-759B73B9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0090-6B3B-7643-B552-6170139B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7A4B-520A-F94C-9F40-B78EFC3D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2F65-DC5A-6A4B-BC1D-B800415D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537E4-881C-FC42-8B6F-9F2684D24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6A260-8ABB-4144-A626-FB10DB59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70F93-A830-C940-8BAF-B981CFA5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5C531-B3AA-1142-9668-59B6A377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A082-645F-9542-9063-09063DD1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4D4D5-757B-1B4B-8400-22E0AA920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92D79-CCFA-7541-909A-580DCB567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660B5-C568-4146-B295-29B02561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64A4-4E63-9446-AEA1-35D584DC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BBF6E-3450-EA42-A4D8-4D204D68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23F66-896C-9E41-8DBB-5D0097D7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B3299-F74E-AA4E-899D-4F358938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1D1B-16F7-E44F-BF9B-7E37EA715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DAB3-4914-6648-B530-9776DA82604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270E-AD6D-2E41-9F5B-F76575847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2FAE3-D049-7D41-9752-F2C934308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et.colorado.edu/services/download-servlet?filename=%2Factivities%2F3183%2Fphet-contribution-3183-7308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9A13-0AED-444A-826C-6B4391950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2" y="1496950"/>
            <a:ext cx="9144000" cy="2387600"/>
          </a:xfrm>
        </p:spPr>
        <p:txBody>
          <a:bodyPr>
            <a:normAutofit/>
          </a:bodyPr>
          <a:lstStyle/>
          <a:p>
            <a:r>
              <a:rPr lang="es-ES_tradnl" sz="4800" b="1" dirty="0"/>
              <a:t>Preguntas </a:t>
            </a:r>
            <a:r>
              <a:rPr lang="es-ES_tradnl" sz="4800" b="1" dirty="0" err="1"/>
              <a:t>Clicker</a:t>
            </a:r>
            <a:r>
              <a:rPr lang="es-ES_tradnl" sz="4800" b="1" dirty="0"/>
              <a:t> sobre </a:t>
            </a:r>
            <a:br>
              <a:rPr lang="es-ES_tradnl" sz="4800" b="1" dirty="0"/>
            </a:br>
            <a:r>
              <a:rPr lang="es-ES_tradnl" sz="4800" b="1" dirty="0"/>
              <a:t>Escala pH: </a:t>
            </a:r>
            <a:r>
              <a:rPr lang="es-ES_tradnl" sz="4000" b="1" dirty="0"/>
              <a:t>introducción cualitativa</a:t>
            </a:r>
            <a:endParaRPr lang="es-ES_tradnl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B0A4-DF67-DA4A-899E-AB4820B5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56" y="4466421"/>
            <a:ext cx="9144000" cy="1919350"/>
          </a:xfrm>
        </p:spPr>
        <p:txBody>
          <a:bodyPr>
            <a:noAutofit/>
          </a:bodyPr>
          <a:lstStyle/>
          <a:p>
            <a:pPr algn="l"/>
            <a:r>
              <a:rPr lang="es-ES_tradnl" sz="1800" b="1" dirty="0"/>
              <a:t>Autora: </a:t>
            </a:r>
            <a:r>
              <a:rPr lang="es-ES_tradnl" sz="1800" dirty="0" err="1"/>
              <a:t>Trish</a:t>
            </a:r>
            <a:r>
              <a:rPr lang="es-ES_tradnl" sz="1800" dirty="0"/>
              <a:t> </a:t>
            </a:r>
            <a:r>
              <a:rPr lang="es-ES_tradnl" sz="1800" dirty="0" err="1"/>
              <a:t>Leoblein</a:t>
            </a:r>
            <a:endParaRPr lang="es-ES_tradnl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_tradnl" sz="1050" dirty="0"/>
          </a:p>
          <a:p>
            <a:pPr algn="l">
              <a:spcBef>
                <a:spcPts val="0"/>
              </a:spcBef>
            </a:pPr>
            <a:r>
              <a:rPr lang="es-ES_tradnl" sz="1800" b="1" dirty="0"/>
              <a:t>Traducción de: </a:t>
            </a:r>
            <a:r>
              <a:rPr lang="es-ES_tradnl" sz="1800" dirty="0"/>
              <a:t>Diana López</a:t>
            </a:r>
          </a:p>
          <a:p>
            <a:pPr algn="l">
              <a:spcBef>
                <a:spcPts val="0"/>
              </a:spcBef>
            </a:pPr>
            <a:endParaRPr lang="es-ES_tradnl" sz="1100" dirty="0"/>
          </a:p>
          <a:p>
            <a:pPr algn="l">
              <a:spcBef>
                <a:spcPts val="0"/>
              </a:spcBef>
            </a:pPr>
            <a:r>
              <a:rPr lang="es-ES_tradnl" sz="1800" b="1" dirty="0"/>
              <a:t>Curso: </a:t>
            </a:r>
            <a:r>
              <a:rPr lang="es-ES_tradnl" sz="1800" dirty="0"/>
              <a:t>Preparatoria o cursos introductorios a la química en Universidad</a:t>
            </a:r>
          </a:p>
          <a:p>
            <a:pPr algn="l">
              <a:spcBef>
                <a:spcPts val="0"/>
              </a:spcBef>
            </a:pPr>
            <a:endParaRPr lang="es-ES_tradnl" sz="1200" dirty="0"/>
          </a:p>
          <a:p>
            <a:pPr algn="l">
              <a:spcBef>
                <a:spcPts val="0"/>
              </a:spcBef>
            </a:pPr>
            <a:r>
              <a:rPr lang="es-ES_tradnl" sz="1800" dirty="0"/>
              <a:t>Este trabajo esta bajo la licencia de </a:t>
            </a:r>
            <a:r>
              <a:rPr lang="es-ES_tradnl" sz="1800" dirty="0">
                <a:hlinkClick r:id="rId2"/>
              </a:rPr>
              <a:t>Creative Commons Atribución 4.0 Internacional </a:t>
            </a:r>
            <a:endParaRPr lang="es-ES_tradn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43CA9-3775-B641-8E74-BD6F73B2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6" y="268748"/>
            <a:ext cx="2574168" cy="1707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A1153-F1E0-4B4A-8B05-7D6944FC95D3}"/>
              </a:ext>
            </a:extLst>
          </p:cNvPr>
          <p:cNvSpPr txBox="1"/>
          <p:nvPr/>
        </p:nvSpPr>
        <p:spPr>
          <a:xfrm>
            <a:off x="7120128" y="268748"/>
            <a:ext cx="438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Puedes encontrar el documento original </a:t>
            </a:r>
            <a:r>
              <a:rPr lang="es-ES_tradnl" dirty="0">
                <a:hlinkClick r:id="rId4"/>
              </a:rPr>
              <a:t>aquí</a:t>
            </a:r>
            <a:endParaRPr lang="es-ES_tradnl" dirty="0"/>
          </a:p>
          <a:p>
            <a:pPr algn="r"/>
            <a:r>
              <a:rPr lang="es-ES_tradnl" dirty="0"/>
              <a:t>Febrero 2018 </a:t>
            </a:r>
          </a:p>
        </p:txBody>
      </p:sp>
    </p:spTree>
    <p:extLst>
      <p:ext uri="{BB962C8B-B14F-4D97-AF65-F5344CB8AC3E}">
        <p14:creationId xmlns:p14="http://schemas.microsoft.com/office/powerpoint/2010/main" val="129905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7. ¿Cómo será afectado el pH al agregar la misma cantidad de agua que de solución?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44" y="2179464"/>
            <a:ext cx="5345463" cy="4488166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s-ES_tradnl" sz="4000" dirty="0"/>
              <a:t>Incrementa el pH</a:t>
            </a:r>
          </a:p>
          <a:p>
            <a:pPr marL="742950" indent="-742950">
              <a:buAutoNum type="alphaLcPeriod"/>
            </a:pPr>
            <a:r>
              <a:rPr lang="es-ES_tradnl" sz="4000" dirty="0"/>
              <a:t>Decrece el pH</a:t>
            </a:r>
          </a:p>
          <a:p>
            <a:pPr marL="742950" indent="-742950">
              <a:buAutoNum type="alphaLcPeriod"/>
            </a:pPr>
            <a:r>
              <a:rPr lang="es-ES_tradnl" sz="4000" dirty="0"/>
              <a:t>El pH disminuirá a la mitad</a:t>
            </a:r>
          </a:p>
          <a:p>
            <a:pPr marL="742950" indent="-742950">
              <a:buAutoNum type="alphaLcPeriod"/>
            </a:pPr>
            <a:r>
              <a:rPr lang="es-ES_tradnl" sz="4000" dirty="0"/>
              <a:t>El pH no cambiar</a:t>
            </a:r>
            <a:r>
              <a:rPr lang="es-ES" sz="4000" dirty="0"/>
              <a:t>á</a:t>
            </a:r>
            <a:endParaRPr lang="es-ES_tradnl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05200-876B-BA47-9A7D-5E330542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07" y="1824414"/>
            <a:ext cx="6508740" cy="38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Respuesta: 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44" y="1957148"/>
            <a:ext cx="5215956" cy="457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/>
              <a:t>b.  Más agua disminuye la basicidad, por lo que el pH disminuirá, pero de 10 a 9.7, no a la mitad (es una escala logarítmica) </a:t>
            </a:r>
            <a:endParaRPr lang="es-ES_tradnl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E4E87-AE9B-AD48-B316-829782E31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1596961"/>
            <a:ext cx="6445758" cy="38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8. Ordena del más ácido al más básico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AFD5E0C-7DE6-D545-A19A-29101853C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/>
          <a:stretch/>
        </p:blipFill>
        <p:spPr>
          <a:xfrm>
            <a:off x="1498600" y="1447800"/>
            <a:ext cx="8521700" cy="5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9. Ordena del más ácido al más básico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5A7F07-3030-784D-B481-7E3C9BA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18" y="5662090"/>
            <a:ext cx="6249619" cy="640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/>
              <a:t>   A                        B                        C </a:t>
            </a:r>
          </a:p>
          <a:p>
            <a:pPr marL="0" indent="0">
              <a:buNone/>
            </a:pPr>
            <a:endParaRPr lang="es-ES_tradnl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BBD2C-C715-A949-AF0A-447E71D9B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1" y="1635497"/>
            <a:ext cx="2400300" cy="88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D7895-2063-9744-8EAF-D3B7FEB1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/>
          <a:stretch/>
        </p:blipFill>
        <p:spPr>
          <a:xfrm>
            <a:off x="3965098" y="1526447"/>
            <a:ext cx="2605211" cy="3986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B34B1-EC41-EB47-83AD-00DA27A5D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3" y="1513904"/>
            <a:ext cx="2535332" cy="4011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E9282F-F033-3147-B081-EB178E9C08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367" y="1544095"/>
            <a:ext cx="2536866" cy="4011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117A9B-ECA5-A646-98CA-96EF7091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3" r="75352" b="5358"/>
          <a:stretch/>
        </p:blipFill>
        <p:spPr>
          <a:xfrm>
            <a:off x="1116320" y="2610929"/>
            <a:ext cx="2503179" cy="36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2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CB68-EF3E-D548-8088-69A330E0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31825"/>
            <a:ext cx="10922000" cy="146367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10. Si la saliva tiene un pH=7.4 ¿Qué te dice esto sobre el equilibrio del agua?</a:t>
            </a:r>
            <a:br>
              <a:rPr lang="es-ES_tradnl" dirty="0"/>
            </a:br>
            <a:r>
              <a:rPr lang="es-ES_tradnl" dirty="0"/>
              <a:t>2H</a:t>
            </a:r>
            <a:r>
              <a:rPr lang="es-ES_tradnl" baseline="-25000" dirty="0"/>
              <a:t>2</a:t>
            </a:r>
            <a:r>
              <a:rPr lang="es-ES_tradnl" dirty="0"/>
              <a:t>O      OH</a:t>
            </a:r>
            <a:r>
              <a:rPr lang="es-ES_tradnl" baseline="30000" dirty="0"/>
              <a:t>-</a:t>
            </a:r>
            <a:r>
              <a:rPr lang="es-ES_tradnl" dirty="0"/>
              <a:t> + H</a:t>
            </a:r>
            <a:r>
              <a:rPr lang="es-ES_tradnl" baseline="-25000" dirty="0"/>
              <a:t>3</a:t>
            </a:r>
            <a:r>
              <a:rPr lang="es-ES_tradnl" dirty="0"/>
              <a:t>O</a:t>
            </a:r>
            <a:r>
              <a:rPr lang="es-ES_tradnl" baseline="30000" dirty="0"/>
              <a:t>+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21B2-EA29-7B4D-832E-FE199713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397559"/>
            <a:ext cx="10871200" cy="40306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s-ES_tradnl" sz="2900" dirty="0"/>
              <a:t>Algo fue agregado para hacer que el equilibrio cambie a la izquierda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s-ES_tradnl" sz="2900" dirty="0"/>
              <a:t>Algo fie agregado para hacer que el equilibrio cambie a la derecha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s-ES_tradnl" sz="2900" dirty="0"/>
              <a:t>El pH no tiene nada que ver con el equilibrio del agua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A8E84D-C8AE-E844-8EC2-03BE5F6D8E35}"/>
              </a:ext>
            </a:extLst>
          </p:cNvPr>
          <p:cNvCxnSpPr>
            <a:cxnSpLocks/>
          </p:cNvCxnSpPr>
          <p:nvPr/>
        </p:nvCxnSpPr>
        <p:spPr>
          <a:xfrm>
            <a:off x="1778000" y="1905000"/>
            <a:ext cx="457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97200A-E0E1-974D-8BEA-9619D210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167D5-2BFC-2B42-82E4-EAF269116753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5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CB68-EF3E-D548-8088-69A330E0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31825"/>
            <a:ext cx="10922000" cy="1463675"/>
          </a:xfrm>
        </p:spPr>
        <p:txBody>
          <a:bodyPr>
            <a:normAutofit/>
          </a:bodyPr>
          <a:lstStyle/>
          <a:p>
            <a:r>
              <a:rPr lang="es-ES_tradnl" dirty="0"/>
              <a:t>Respuesta a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21B2-EA29-7B4D-832E-FE199713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27659"/>
            <a:ext cx="10871200" cy="4030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_tradnl" sz="2900" dirty="0"/>
              <a:t>Dado que el pH no es 7, entonces algo fue agregado para hacer que el equilibrio cambiara a la izquierda. Por ejemplo, si </a:t>
            </a:r>
            <a:r>
              <a:rPr lang="es-ES_tradnl" sz="2900" dirty="0" err="1"/>
              <a:t>NaOH</a:t>
            </a:r>
            <a:r>
              <a:rPr lang="es-ES_tradnl" sz="2900" dirty="0"/>
              <a:t> fuera agregado al agua, OH</a:t>
            </a:r>
            <a:r>
              <a:rPr lang="es-ES_tradnl" sz="2900" baseline="30000" dirty="0"/>
              <a:t>-</a:t>
            </a:r>
            <a:r>
              <a:rPr lang="es-ES_tradnl" sz="2900" dirty="0"/>
              <a:t> esta inmediatamente en la solución</a:t>
            </a:r>
            <a:r>
              <a:rPr lang="es-ES" sz="2900" dirty="0"/>
              <a:t> y parte de esta reaccionará con el H</a:t>
            </a:r>
            <a:r>
              <a:rPr lang="es-ES" sz="2900" baseline="-25000" dirty="0"/>
              <a:t>3</a:t>
            </a:r>
            <a:r>
              <a:rPr lang="es-ES" sz="2900" dirty="0"/>
              <a:t>O</a:t>
            </a:r>
            <a:r>
              <a:rPr lang="es-ES" sz="2900" baseline="30000" dirty="0"/>
              <a:t>+</a:t>
            </a:r>
            <a:r>
              <a:rPr lang="es-ES" sz="2900" dirty="0"/>
              <a:t>, entonces el pH (que es inversamente proporcional a [H</a:t>
            </a:r>
            <a:r>
              <a:rPr lang="es-ES" sz="2900" baseline="-25000" dirty="0"/>
              <a:t>3</a:t>
            </a:r>
            <a:r>
              <a:rPr lang="es-ES" sz="2900" dirty="0"/>
              <a:t>O</a:t>
            </a:r>
            <a:r>
              <a:rPr lang="es-ES" sz="2900" baseline="30000" dirty="0"/>
              <a:t>+</a:t>
            </a:r>
            <a:r>
              <a:rPr lang="es-ES" sz="2900" dirty="0"/>
              <a:t>]) se incrementa.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900" dirty="0"/>
              <a:t>Si algo como </a:t>
            </a:r>
            <a:r>
              <a:rPr lang="es-ES" sz="2900" dirty="0" err="1"/>
              <a:t>HCl</a:t>
            </a:r>
            <a:r>
              <a:rPr lang="es-ES" sz="2900" dirty="0"/>
              <a:t> fuera agregado, habría mas H</a:t>
            </a:r>
            <a:r>
              <a:rPr lang="es-ES" sz="2900" baseline="-25000" dirty="0"/>
              <a:t>3</a:t>
            </a:r>
            <a:r>
              <a:rPr lang="es-ES" sz="2900" dirty="0"/>
              <a:t>O</a:t>
            </a:r>
            <a:r>
              <a:rPr lang="es-ES" sz="2900" baseline="30000" dirty="0"/>
              <a:t>+</a:t>
            </a:r>
            <a:r>
              <a:rPr lang="es-ES" sz="2900" dirty="0"/>
              <a:t>, lo que también causaría un cambio a la izquierda, pero habría menos OH</a:t>
            </a:r>
            <a:r>
              <a:rPr lang="es-ES" sz="2900" baseline="30000" dirty="0"/>
              <a:t>-</a:t>
            </a:r>
            <a:r>
              <a:rPr lang="es-ES" sz="2900" dirty="0"/>
              <a:t> (que es directamente proporcional al pH), entonces el pH es menor a 7. </a:t>
            </a:r>
            <a:endParaRPr lang="es-ES_tradnl" sz="2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7200A-E0E1-974D-8BEA-9619D210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167D5-2BFC-2B42-82E4-EAF269116753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1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5A80-B22C-F142-AA0B-0CC81899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5CC5-2FC6-3045-844B-E4C05E38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Determina si una solución es acida o básica usando diferentes representaciones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Predecir si una disolución y su volumen incrementará, disminuirá o no cambiará el pH.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Organizar una lista de líquidos en base a su fuerza acida o básica, con evidencia que lo respalde.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Escribir la expresión </a:t>
            </a:r>
            <a:r>
              <a:rPr lang="es-ES"/>
              <a:t>del equilibrio del agua.  </a:t>
            </a:r>
            <a:r>
              <a:rPr lang="es-ES" dirty="0"/>
              <a:t>Describir como el equilibrio del agua varia con el pH. </a:t>
            </a:r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7ACE8-13EF-3C45-A3B8-4DA52B36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C78F40-3C95-A34F-83C3-96E4548524F4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4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1. El color de una solución la identifica como ácida, básica o neutra.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37" y="1772933"/>
            <a:ext cx="332987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Verdadero</a:t>
            </a:r>
          </a:p>
          <a:p>
            <a:pPr marL="514350" indent="-514350">
              <a:buFont typeface="+mj-lt"/>
              <a:buAutoNum type="alphaUcPeriod"/>
            </a:pPr>
            <a:endParaRPr lang="es-ES_tradnl" sz="1400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Falso</a:t>
            </a:r>
          </a:p>
          <a:p>
            <a:pPr marL="514350" indent="-514350">
              <a:buFont typeface="+mj-lt"/>
              <a:buAutoNum type="alphaUcPeriod"/>
            </a:pPr>
            <a:endParaRPr lang="es-ES_tradnl" sz="1200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Rojo es acido y los </a:t>
            </a:r>
          </a:p>
          <a:p>
            <a:pPr marL="0" indent="0">
              <a:buNone/>
            </a:pPr>
            <a:r>
              <a:rPr lang="es-ES_tradnl" dirty="0"/>
              <a:t>colores claros son 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BED1CF-16C2-F34A-93E7-84D67594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74" y="2182180"/>
            <a:ext cx="7816850" cy="23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2. ¿Qué solución en base?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0F25097-81E0-5C41-AAC1-FD91FE4F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544334"/>
            <a:ext cx="8382000" cy="37595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89" y="5633885"/>
            <a:ext cx="9815863" cy="980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600" dirty="0"/>
              <a:t>D.  M</a:t>
            </a:r>
            <a:r>
              <a:rPr lang="es-ES" sz="3600" dirty="0" err="1"/>
              <a:t>ás</a:t>
            </a:r>
            <a:r>
              <a:rPr lang="es-ES" sz="3600" dirty="0"/>
              <a:t> de una es básica        E. Ninguna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92345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3. ¿Qué solución es un ácido?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89" y="5707344"/>
            <a:ext cx="9815863" cy="980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600" dirty="0"/>
              <a:t>D.  M</a:t>
            </a:r>
            <a:r>
              <a:rPr lang="es-ES" sz="3600" dirty="0" err="1"/>
              <a:t>ás</a:t>
            </a:r>
            <a:r>
              <a:rPr lang="es-ES" sz="3600" dirty="0"/>
              <a:t> de una                 E. Es difícil decirlo</a:t>
            </a:r>
            <a:endParaRPr lang="es-ES_tradnl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2097E-D02A-4449-9D30-E716A1469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09234"/>
            <a:ext cx="2184400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51A60-75D3-114F-867E-45C150904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961411"/>
            <a:ext cx="9258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4. ¿Qué solución es una base?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89" y="4959940"/>
            <a:ext cx="9815863" cy="1594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/>
              <a:t>                       A.                    B.                   C. </a:t>
            </a:r>
          </a:p>
          <a:p>
            <a:pPr marL="0" indent="0">
              <a:buNone/>
            </a:pPr>
            <a:endParaRPr lang="es-ES_tradnl" sz="1200" dirty="0"/>
          </a:p>
          <a:p>
            <a:pPr marL="0" indent="0" algn="ctr">
              <a:buNone/>
            </a:pPr>
            <a:r>
              <a:rPr lang="es-ES_tradnl" sz="3600" dirty="0"/>
              <a:t>D.  M</a:t>
            </a:r>
            <a:r>
              <a:rPr lang="es-ES" sz="3600" dirty="0" err="1"/>
              <a:t>ás</a:t>
            </a:r>
            <a:r>
              <a:rPr lang="es-ES" sz="3600" dirty="0"/>
              <a:t> de una                 E. Ninguna</a:t>
            </a:r>
            <a:endParaRPr lang="es-ES_tradnl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FA946-E56A-5B43-92E5-16A00FD65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478894"/>
            <a:ext cx="2400300" cy="88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170992-C3E2-5342-B589-0147C77712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/>
          <a:stretch/>
        </p:blipFill>
        <p:spPr>
          <a:xfrm>
            <a:off x="2489200" y="1598726"/>
            <a:ext cx="2146300" cy="3284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F10480-E2A2-0C4C-AFDB-8FA980CD3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70" y="1578060"/>
            <a:ext cx="2088730" cy="3305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85239E-3CDD-6540-8554-AECE1054D5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050" y="1578060"/>
            <a:ext cx="2089994" cy="3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4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5. ¿Cuál solución es un ácido?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70" y="5861589"/>
            <a:ext cx="9815863" cy="712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D.  M</a:t>
            </a:r>
            <a:r>
              <a:rPr lang="es-ES" sz="4000" dirty="0" err="1"/>
              <a:t>ás</a:t>
            </a:r>
            <a:r>
              <a:rPr lang="es-ES" sz="4000" dirty="0"/>
              <a:t> de una                 E. Ninguna</a:t>
            </a:r>
            <a:endParaRPr lang="es-ES_tradnl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D5AAA-5AA7-194F-9E52-F639DED2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44" y="227569"/>
            <a:ext cx="2324100" cy="135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8D537-D804-524E-8C1C-6D2541931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52" y="2215052"/>
            <a:ext cx="8826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6. ¿Cómo cambiará el pH al agregar agua?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44" y="2415568"/>
            <a:ext cx="5345463" cy="4488166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s-ES_tradnl" sz="4000" dirty="0"/>
              <a:t>Incrementa el pH</a:t>
            </a:r>
          </a:p>
          <a:p>
            <a:pPr marL="742950" indent="-742950">
              <a:buAutoNum type="alphaLcPeriod"/>
            </a:pPr>
            <a:r>
              <a:rPr lang="es-ES_tradnl" sz="4000" dirty="0"/>
              <a:t>Decrece el pH</a:t>
            </a:r>
          </a:p>
          <a:p>
            <a:pPr marL="742950" indent="-742950">
              <a:buAutoNum type="alphaLcPeriod"/>
            </a:pPr>
            <a:r>
              <a:rPr lang="es-ES_tradnl" sz="4000" dirty="0"/>
              <a:t>No cambia el 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A8E97-FA38-1E4D-9639-4E55833CC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92" y="1625873"/>
            <a:ext cx="684397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4092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Respuesta: 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5F9927-E7B1-0E46-9570-794DBF34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87" y="1957149"/>
            <a:ext cx="5101656" cy="4488166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s-ES_tradnl" sz="4000" dirty="0"/>
              <a:t>Incrementa el pH</a:t>
            </a:r>
          </a:p>
          <a:p>
            <a:pPr marL="0" indent="0">
              <a:buNone/>
            </a:pPr>
            <a:endParaRPr lang="es-ES_tradnl" sz="4000" dirty="0"/>
          </a:p>
          <a:p>
            <a:pPr marL="0" indent="0">
              <a:buNone/>
            </a:pPr>
            <a:r>
              <a:rPr lang="es-ES_tradnl" sz="4000" dirty="0"/>
              <a:t>Agregar agua disminuye la acidez, por lo tanto su valor pH sube.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59897-BB9B-D640-8247-307A3DC7D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98" y="1562100"/>
            <a:ext cx="6719626" cy="37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524</Words>
  <Application>Microsoft Macintosh PowerPoint</Application>
  <PresentationFormat>Widescreen</PresentationFormat>
  <Paragraphs>69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FangSong</vt:lpstr>
      <vt:lpstr>Arial</vt:lpstr>
      <vt:lpstr>Calibri</vt:lpstr>
      <vt:lpstr>Calibri Light</vt:lpstr>
      <vt:lpstr>Office Theme</vt:lpstr>
      <vt:lpstr>Preguntas Clicker sobre  Escala pH: introducción cualitativa</vt:lpstr>
      <vt:lpstr>Objetivos</vt:lpstr>
      <vt:lpstr>1. El color de una solución la identifica como ácida, básica o neutra.</vt:lpstr>
      <vt:lpstr>2. ¿Qué solución en base?</vt:lpstr>
      <vt:lpstr>3. ¿Qué solución es un ácido?</vt:lpstr>
      <vt:lpstr>4. ¿Qué solución es una base?</vt:lpstr>
      <vt:lpstr>5. ¿Cuál solución es un ácido?</vt:lpstr>
      <vt:lpstr>6. ¿Cómo cambiará el pH al agregar agua?</vt:lpstr>
      <vt:lpstr>Respuesta: </vt:lpstr>
      <vt:lpstr>7. ¿Cómo será afectado el pH al agregar la misma cantidad de agua que de solución?</vt:lpstr>
      <vt:lpstr>Respuesta: </vt:lpstr>
      <vt:lpstr>8. Ordena del más ácido al más básico</vt:lpstr>
      <vt:lpstr>9. Ordena del más ácido al más básico</vt:lpstr>
      <vt:lpstr>10. Si la saliva tiene un pH=7.4 ¿Qué te dice esto sobre el equilibrio del agua? 2H2O      OH- + H3O+</vt:lpstr>
      <vt:lpstr>Respuesta a 10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Preguntas Clicker sobre Concentración</dc:title>
  <dc:creator>diana lopez</dc:creator>
  <cp:lastModifiedBy>diana lopez</cp:lastModifiedBy>
  <cp:revision>21</cp:revision>
  <dcterms:created xsi:type="dcterms:W3CDTF">2018-02-01T00:14:54Z</dcterms:created>
  <dcterms:modified xsi:type="dcterms:W3CDTF">2018-02-05T21:14:12Z</dcterms:modified>
</cp:coreProperties>
</file>