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3"/>
    <p:restoredTop sz="94729"/>
  </p:normalViewPr>
  <p:slideViewPr>
    <p:cSldViewPr snapToGrid="0" snapToObjects="1">
      <p:cViewPr varScale="1">
        <p:scale>
          <a:sx n="105" d="100"/>
          <a:sy n="105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37AE0-3191-BF4A-9668-D5A4EC74A403}" type="datetimeFigureOut">
              <a:rPr lang="en-US" smtClean="0"/>
              <a:t>1/3/18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DDFD-3EFF-6545-8EDD-93935FB0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phet.colorado.edu/es/simulation/under-pressure" TargetMode="External"/><Relationship Id="rId3" Type="http://schemas.openxmlformats.org/officeDocument/2006/relationships/hyperlink" Target="https://phet.colorado.edu/services/download-servlet?filename=%2Factivities%2F3569%2Fphet-contribution-3569-6321.pd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3851" y="608537"/>
            <a:ext cx="10058400" cy="1391412"/>
          </a:xfrm>
        </p:spPr>
        <p:txBody>
          <a:bodyPr>
            <a:noAutofit/>
          </a:bodyPr>
          <a:lstStyle/>
          <a:p>
            <a:r>
              <a:rPr lang="en-US" sz="11500" dirty="0" err="1" smtClean="0">
                <a:solidFill>
                  <a:srgbClr val="7030A0"/>
                </a:solidFill>
                <a:hlinkClick r:id="rId2"/>
              </a:rPr>
              <a:t>Bajo</a:t>
            </a:r>
            <a:r>
              <a:rPr lang="en-US" sz="11500" dirty="0" smtClean="0">
                <a:solidFill>
                  <a:srgbClr val="7030A0"/>
                </a:solidFill>
                <a:hlinkClick r:id="rId2"/>
              </a:rPr>
              <a:t> </a:t>
            </a:r>
            <a:r>
              <a:rPr lang="en-US" sz="11500" dirty="0" err="1" smtClean="0">
                <a:solidFill>
                  <a:srgbClr val="7030A0"/>
                </a:solidFill>
                <a:hlinkClick r:id="rId2"/>
              </a:rPr>
              <a:t>Presión</a:t>
            </a:r>
            <a:r>
              <a:rPr lang="en-US" sz="11500" dirty="0" smtClean="0">
                <a:solidFill>
                  <a:srgbClr val="7030A0"/>
                </a:solidFill>
                <a:hlinkClick r:id="rId2"/>
              </a:rPr>
              <a:t> </a:t>
            </a:r>
            <a:endParaRPr lang="en-US" sz="115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851" y="3276562"/>
            <a:ext cx="10101349" cy="2550621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Objetivos de </a:t>
            </a:r>
            <a:r>
              <a:rPr lang="es-ES" b="1" dirty="0" smtClean="0"/>
              <a:t>aprendizaje</a:t>
            </a:r>
            <a:endParaRPr lang="es-ES" dirty="0"/>
          </a:p>
          <a:p>
            <a:pPr algn="l"/>
            <a:r>
              <a:rPr lang="es-ES" dirty="0" smtClean="0"/>
              <a:t> </a:t>
            </a:r>
            <a:r>
              <a:rPr lang="es-ES" dirty="0"/>
              <a:t>Al finalizar la actividad el estudiante será capaz </a:t>
            </a:r>
            <a:r>
              <a:rPr lang="es-ES" dirty="0" smtClean="0"/>
              <a:t>de, cualitativamente:</a:t>
            </a:r>
            <a:endParaRPr lang="en-US" dirty="0"/>
          </a:p>
          <a:p>
            <a:pPr marL="457200" lvl="0" indent="-457200" algn="l">
              <a:buFont typeface="+mj-lt"/>
              <a:buAutoNum type="arabicPeriod"/>
            </a:pPr>
            <a:r>
              <a:rPr lang="es-ES" dirty="0"/>
              <a:t>Explicar cómo la presión cambia en el aire y en el agua </a:t>
            </a:r>
            <a:endParaRPr lang="en-US" dirty="0"/>
          </a:p>
          <a:p>
            <a:pPr marL="457200" lvl="0" indent="-457200" algn="l">
              <a:buFont typeface="+mj-lt"/>
              <a:buAutoNum type="arabicPeriod"/>
            </a:pPr>
            <a:r>
              <a:rPr lang="es-ES" dirty="0"/>
              <a:t>Describir algunos de los factores que afectan la presión hidrostática  </a:t>
            </a:r>
            <a:endParaRPr lang="en-US" dirty="0"/>
          </a:p>
          <a:p>
            <a:pPr marL="457200" lvl="0" indent="-457200" algn="l">
              <a:buFont typeface="+mj-lt"/>
              <a:buAutoNum type="arabicPeriod"/>
            </a:pPr>
            <a:r>
              <a:rPr lang="es-ES" dirty="0"/>
              <a:t>Predecir la presión en diversas situaciones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251" y="6384989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Traducción</a:t>
            </a:r>
            <a:r>
              <a:rPr lang="en-US" dirty="0" smtClean="0"/>
              <a:t> al </a:t>
            </a:r>
            <a:r>
              <a:rPr lang="en-US" dirty="0" err="1" smtClean="0"/>
              <a:t>español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Diana </a:t>
            </a:r>
            <a:r>
              <a:rPr lang="en-US" dirty="0" err="1" smtClean="0"/>
              <a:t>López</a:t>
            </a:r>
            <a:r>
              <a:rPr lang="en-US" dirty="0" smtClean="0"/>
              <a:t> de la </a:t>
            </a:r>
            <a:r>
              <a:rPr lang="en-US" dirty="0" err="1" smtClean="0">
                <a:hlinkClick r:id="rId3"/>
              </a:rPr>
              <a:t>actividad</a:t>
            </a:r>
            <a:r>
              <a:rPr lang="en-US" dirty="0" smtClean="0">
                <a:hlinkClick r:id="rId3"/>
              </a:rPr>
              <a:t> de Trish </a:t>
            </a:r>
            <a:r>
              <a:rPr lang="en-US" dirty="0" err="1" smtClean="0">
                <a:hlinkClick r:id="rId3"/>
              </a:rPr>
              <a:t>Leoblein</a:t>
            </a:r>
            <a:r>
              <a:rPr lang="en-US" dirty="0" smtClean="0"/>
              <a:t>, </a:t>
            </a:r>
            <a:r>
              <a:rPr lang="en-US" dirty="0" err="1" smtClean="0"/>
              <a:t>Enero</a:t>
            </a:r>
            <a:r>
              <a:rPr lang="en-US" dirty="0" smtClean="0"/>
              <a:t> 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52495" y="1847069"/>
            <a:ext cx="6401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rgbClr val="7030A0"/>
                </a:solidFill>
                <a:latin typeface="Baskerville Old Face" charset="0"/>
                <a:ea typeface="Baskerville Old Face" charset="0"/>
                <a:cs typeface="Baskerville Old Face" charset="0"/>
              </a:rPr>
              <a:t>Preguntas </a:t>
            </a:r>
            <a:r>
              <a:rPr lang="es-ES_tradnl" sz="2400" b="1" dirty="0" err="1" smtClean="0">
                <a:solidFill>
                  <a:srgbClr val="7030A0"/>
                </a:solidFill>
                <a:latin typeface="Baskerville Old Face" charset="0"/>
                <a:ea typeface="Baskerville Old Face" charset="0"/>
                <a:cs typeface="Baskerville Old Face" charset="0"/>
              </a:rPr>
              <a:t>clicker</a:t>
            </a:r>
            <a:r>
              <a:rPr lang="es-ES_tradnl" sz="2400" b="1" dirty="0" smtClean="0">
                <a:solidFill>
                  <a:srgbClr val="7030A0"/>
                </a:solidFill>
                <a:latin typeface="Baskerville Old Face" charset="0"/>
                <a:ea typeface="Baskerville Old Face" charset="0"/>
                <a:cs typeface="Baskerville Old Face" charset="0"/>
              </a:rPr>
              <a:t> del tema de Presión hidrostática. </a:t>
            </a:r>
          </a:p>
          <a:p>
            <a:pPr algn="ctr"/>
            <a:r>
              <a:rPr lang="es-ES_tradnl" sz="2400" b="1" dirty="0" smtClean="0">
                <a:solidFill>
                  <a:srgbClr val="7030A0"/>
                </a:solidFill>
                <a:latin typeface="Baskerville Old Face" charset="0"/>
                <a:ea typeface="Baskerville Old Face" charset="0"/>
                <a:cs typeface="Baskerville Old Face" charset="0"/>
              </a:rPr>
              <a:t>Nivel: Preparatoria y Universidad (Introducción</a:t>
            </a:r>
            <a:r>
              <a:rPr lang="es-ES_tradnl" sz="2400" dirty="0" smtClean="0">
                <a:solidFill>
                  <a:srgbClr val="7030A0"/>
                </a:solidFill>
                <a:latin typeface="Baskerville Old Face" charset="0"/>
                <a:ea typeface="Baskerville Old Face" charset="0"/>
                <a:cs typeface="Baskerville Old Face" charset="0"/>
              </a:rPr>
              <a:t>) </a:t>
            </a:r>
            <a:endParaRPr lang="es-ES_tradnl" sz="2400" dirty="0">
              <a:solidFill>
                <a:srgbClr val="7030A0"/>
              </a:solidFill>
              <a:latin typeface="Baskerville Old Face" charset="0"/>
              <a:ea typeface="Baskerville Old Face" charset="0"/>
              <a:cs typeface="Baskerville Old Fac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05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283" y="280606"/>
            <a:ext cx="11389077" cy="1325563"/>
          </a:xfrm>
        </p:spPr>
        <p:txBody>
          <a:bodyPr>
            <a:normAutofit fontScale="90000"/>
          </a:bodyPr>
          <a:lstStyle/>
          <a:p>
            <a:r>
              <a:rPr lang="es-ES_tradnl" sz="54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9. ¿Cómo es la presión en X comparada con la presión en Y?</a:t>
            </a:r>
            <a:endParaRPr lang="es-ES_tradnl" sz="54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67" y="2322194"/>
            <a:ext cx="4610100" cy="349338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Mayor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Menor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Igual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056" y="2322194"/>
            <a:ext cx="7747000" cy="387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83936" y="4230624"/>
            <a:ext cx="140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/>
              <a:t>X</a:t>
            </a:r>
            <a:endParaRPr lang="en-US" sz="4800"/>
          </a:p>
        </p:txBody>
      </p:sp>
      <p:sp>
        <p:nvSpPr>
          <p:cNvPr id="7" name="TextBox 6"/>
          <p:cNvSpPr txBox="1"/>
          <p:nvPr/>
        </p:nvSpPr>
        <p:spPr>
          <a:xfrm>
            <a:off x="9259824" y="4230623"/>
            <a:ext cx="140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80169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_tradnl" sz="54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1. Ordena de menor a mayor presión </a:t>
            </a:r>
            <a:endParaRPr lang="es-ES_tradnl" sz="54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5625"/>
            <a:ext cx="4610100" cy="40671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A&lt;B&lt;C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C&lt;B&lt;A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Es la misma 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100" y="1727200"/>
            <a:ext cx="3944927" cy="487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62800" y="3022600"/>
            <a:ext cx="342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A</a:t>
            </a:r>
            <a:endParaRPr lang="en-US" sz="4400"/>
          </a:p>
        </p:txBody>
      </p:sp>
      <p:sp>
        <p:nvSpPr>
          <p:cNvPr id="6" name="TextBox 5"/>
          <p:cNvSpPr txBox="1"/>
          <p:nvPr/>
        </p:nvSpPr>
        <p:spPr>
          <a:xfrm>
            <a:off x="7213600" y="5508079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800" y="4265339"/>
            <a:ext cx="86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B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776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50547"/>
            <a:ext cx="10515600" cy="1325563"/>
          </a:xfrm>
        </p:spPr>
        <p:txBody>
          <a:bodyPr>
            <a:noAutofit/>
          </a:bodyPr>
          <a:lstStyle/>
          <a:p>
            <a:r>
              <a:rPr lang="es-ES_tradnl" sz="4800" b="1" dirty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2</a:t>
            </a:r>
            <a:r>
              <a:rPr lang="es-ES_tradnl" sz="48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. Observa las marcas y ordena de menor a mayor presión </a:t>
            </a:r>
            <a:endParaRPr lang="es-ES_tradnl" sz="48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39" y="1956948"/>
            <a:ext cx="4056277" cy="4067175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3600" b="1" dirty="0" smtClean="0">
                <a:solidFill>
                  <a:schemeClr val="accent1">
                    <a:lumMod val="50000"/>
                  </a:schemeClr>
                </a:solidFill>
              </a:rPr>
              <a:t>Y&lt;Z&lt;X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3600" b="1" dirty="0" smtClean="0">
                <a:solidFill>
                  <a:schemeClr val="accent1">
                    <a:lumMod val="50000"/>
                  </a:schemeClr>
                </a:solidFill>
              </a:rPr>
              <a:t>Y&lt;X&gt;Z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3600" b="1" dirty="0" smtClean="0">
                <a:solidFill>
                  <a:schemeClr val="accent1">
                    <a:lumMod val="50000"/>
                  </a:schemeClr>
                </a:solidFill>
              </a:rPr>
              <a:t>Z&lt;X&lt;Y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3600" b="1" dirty="0" smtClean="0">
                <a:solidFill>
                  <a:schemeClr val="accent1">
                    <a:lumMod val="50000"/>
                  </a:schemeClr>
                </a:solidFill>
              </a:rPr>
              <a:t>X&lt;Z&lt;Y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3600" b="1" dirty="0" smtClean="0">
                <a:solidFill>
                  <a:schemeClr val="accent1">
                    <a:lumMod val="50000"/>
                  </a:schemeClr>
                </a:solidFill>
              </a:rPr>
              <a:t>Dos tienen la misma presión </a:t>
            </a:r>
            <a:endParaRPr lang="es-ES_tradn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3922" y="2267223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42156" y="5254682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Z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8178800" y="2267223"/>
            <a:ext cx="86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Y</a:t>
            </a:r>
            <a:endParaRPr lang="en-US" sz="4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518318"/>
            <a:ext cx="2872534" cy="27810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4456657"/>
            <a:ext cx="4756150" cy="23654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356" y="1576659"/>
            <a:ext cx="2124710" cy="26670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6680200" y="3302348"/>
            <a:ext cx="165100" cy="1520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664700" y="2540348"/>
            <a:ext cx="165100" cy="1520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207500" y="6109048"/>
            <a:ext cx="165100" cy="1520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0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500062"/>
            <a:ext cx="11607800" cy="1325563"/>
          </a:xfrm>
        </p:spPr>
        <p:txBody>
          <a:bodyPr>
            <a:normAutofit fontScale="90000"/>
          </a:bodyPr>
          <a:lstStyle/>
          <a:p>
            <a:r>
              <a:rPr lang="es-ES_tradnl" sz="5400" b="1" dirty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3</a:t>
            </a:r>
            <a:r>
              <a:rPr lang="es-ES_tradnl" sz="54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. ¿Qué le pasará a la presión si agregamos más agua? </a:t>
            </a:r>
            <a:endParaRPr lang="es-ES_tradnl" sz="54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5625"/>
            <a:ext cx="4610100" cy="40671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Incrementa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Disminuye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Permanece igual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800" y="1447800"/>
            <a:ext cx="3553264" cy="527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7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588962"/>
            <a:ext cx="11315700" cy="1325563"/>
          </a:xfrm>
        </p:spPr>
        <p:txBody>
          <a:bodyPr>
            <a:noAutofit/>
          </a:bodyPr>
          <a:lstStyle/>
          <a:p>
            <a:r>
              <a:rPr lang="es-ES_tradnl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4. ¿Qué le pasará a la presión si agregamos más agua mientras la misma cantidad de agua es removida? </a:t>
            </a:r>
            <a:endParaRPr lang="es-ES_tradnl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03462"/>
            <a:ext cx="4610100" cy="40671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Incrementa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Disminuye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Permanece igual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700" y="2251098"/>
            <a:ext cx="4318000" cy="417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2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500062"/>
            <a:ext cx="11607800" cy="1325563"/>
          </a:xfrm>
        </p:spPr>
        <p:txBody>
          <a:bodyPr>
            <a:normAutofit fontScale="90000"/>
          </a:bodyPr>
          <a:lstStyle/>
          <a:p>
            <a:r>
              <a:rPr lang="es-ES_tradnl" sz="54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5. ¿Qué le pasará a la presión si cambiamos el agua por miel? </a:t>
            </a:r>
            <a:endParaRPr lang="es-ES_tradnl" sz="54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5625"/>
            <a:ext cx="4610100" cy="40671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Incrementa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Disminuye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Permanece igual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224" y="2590800"/>
            <a:ext cx="7494776" cy="2085729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3194755">
            <a:off x="10706328" y="2620936"/>
            <a:ext cx="922724" cy="93179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7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32" y="407987"/>
            <a:ext cx="11710768" cy="1608138"/>
          </a:xfrm>
        </p:spPr>
        <p:txBody>
          <a:bodyPr>
            <a:normAutofit fontScale="90000"/>
          </a:bodyPr>
          <a:lstStyle/>
          <a:p>
            <a:r>
              <a:rPr lang="es-ES_tradnl" sz="54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6. Sí una masa de 250 kg se coloca en la columna de agua, ¿Qué le va a pasar a la presión?</a:t>
            </a:r>
            <a:endParaRPr lang="es-ES_tradnl" sz="54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757" y="2444178"/>
            <a:ext cx="4610100" cy="40671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Incrementa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Disminuye</a:t>
            </a:r>
          </a:p>
          <a:p>
            <a:pPr marL="514350" indent="-514350">
              <a:lnSpc>
                <a:spcPct val="2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Permanece igual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35" y="2349206"/>
            <a:ext cx="3365500" cy="30099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7683500" y="3854156"/>
            <a:ext cx="520700" cy="4648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298082" y="2411397"/>
            <a:ext cx="3576418" cy="2885519"/>
            <a:chOff x="8298082" y="2740581"/>
            <a:chExt cx="3576418" cy="288551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8082" y="2740581"/>
              <a:ext cx="3576418" cy="2885519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9781491" y="3498850"/>
              <a:ext cx="1424829" cy="13525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828432" y="4648200"/>
              <a:ext cx="1309468" cy="317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073591" y="3841512"/>
              <a:ext cx="10287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dirty="0" smtClean="0">
                  <a:latin typeface="+mj-lt"/>
                </a:rPr>
                <a:t>Presión</a:t>
              </a:r>
            </a:p>
            <a:p>
              <a:r>
                <a:rPr lang="es-ES_tradnl" dirty="0" smtClean="0">
                  <a:latin typeface="+mj-lt"/>
                </a:rPr>
                <a:t>     </a:t>
              </a:r>
              <a:r>
                <a:rPr lang="es-ES_tradnl" sz="2800" b="1" dirty="0" smtClean="0">
                  <a:solidFill>
                    <a:srgbClr val="FF0000"/>
                  </a:solidFill>
                  <a:latin typeface="+mj-lt"/>
                </a:rPr>
                <a:t>?</a:t>
              </a:r>
              <a:endParaRPr lang="es-ES_tradnl" b="1" dirty="0">
                <a:solidFill>
                  <a:srgbClr val="FF00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45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588962"/>
            <a:ext cx="11315700" cy="1325563"/>
          </a:xfrm>
        </p:spPr>
        <p:txBody>
          <a:bodyPr>
            <a:noAutofit/>
          </a:bodyPr>
          <a:lstStyle/>
          <a:p>
            <a:r>
              <a:rPr lang="es-ES_tradnl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7. Si el único cambio es  remover el aire ¿Qué va a pasar con la presión?</a:t>
            </a:r>
            <a:endParaRPr lang="es-ES_tradnl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2351403"/>
            <a:ext cx="5047488" cy="4067175"/>
          </a:xfrm>
        </p:spPr>
        <p:txBody>
          <a:bodyPr>
            <a:noAutofit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</a:rPr>
              <a:t> Incrementa en 101.3 </a:t>
            </a:r>
            <a:r>
              <a:rPr lang="es-ES_tradnl" sz="3200" b="1" dirty="0" err="1" smtClean="0">
                <a:solidFill>
                  <a:schemeClr val="accent1">
                    <a:lumMod val="50000"/>
                  </a:schemeClr>
                </a:solidFill>
              </a:rPr>
              <a:t>kPa</a:t>
            </a:r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</a:rPr>
              <a:t>Disminuye en 101.3 </a:t>
            </a:r>
            <a:r>
              <a:rPr lang="es-ES_tradnl" sz="3200" b="1" dirty="0" err="1" smtClean="0">
                <a:solidFill>
                  <a:schemeClr val="accent1">
                    <a:lumMod val="50000"/>
                  </a:schemeClr>
                </a:solidFill>
              </a:rPr>
              <a:t>kPa</a:t>
            </a:r>
            <a:endParaRPr lang="es-ES_tradnl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</a:rPr>
              <a:t>Permanece igual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</a:rPr>
              <a:t>Ninguna de las anteriores</a:t>
            </a:r>
            <a:endParaRPr lang="es-ES_tradnl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363" y="2239264"/>
            <a:ext cx="2247900" cy="33909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0021824" y="2208699"/>
            <a:ext cx="1962912" cy="3421465"/>
            <a:chOff x="10021824" y="2208699"/>
            <a:chExt cx="1962912" cy="342146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1824" y="2208699"/>
              <a:ext cx="1962912" cy="3421465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10147251" y="3169666"/>
              <a:ext cx="1424829" cy="13525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194192" y="4319016"/>
              <a:ext cx="1309468" cy="317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439351" y="3512328"/>
              <a:ext cx="10287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dirty="0" smtClean="0">
                  <a:latin typeface="+mj-lt"/>
                </a:rPr>
                <a:t>Presión</a:t>
              </a:r>
            </a:p>
            <a:p>
              <a:r>
                <a:rPr lang="es-ES_tradnl" dirty="0" smtClean="0">
                  <a:latin typeface="+mj-lt"/>
                </a:rPr>
                <a:t>     </a:t>
              </a:r>
              <a:r>
                <a:rPr lang="es-ES_tradnl" sz="2800" b="1" dirty="0" smtClean="0">
                  <a:solidFill>
                    <a:srgbClr val="FF0000"/>
                  </a:solidFill>
                  <a:latin typeface="+mj-lt"/>
                </a:rPr>
                <a:t>?</a:t>
              </a:r>
              <a:endParaRPr lang="es-ES_tradnl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8865919" y="3669792"/>
            <a:ext cx="1009855" cy="715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8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492" y="430466"/>
            <a:ext cx="11315700" cy="1325563"/>
          </a:xfrm>
        </p:spPr>
        <p:txBody>
          <a:bodyPr>
            <a:noAutofit/>
          </a:bodyPr>
          <a:lstStyle/>
          <a:p>
            <a:r>
              <a:rPr lang="es-ES_tradnl" sz="4000" b="1" dirty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8</a:t>
            </a:r>
            <a:r>
              <a:rPr lang="es-ES_tradnl" sz="4000" b="1" dirty="0" smtClean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. Si el único cambio es movernos a un lugar donde la gravedad tiene el doble de valor ¿Qué pasará con la presión?</a:t>
            </a:r>
            <a:endParaRPr lang="es-ES_tradnl" sz="4000" b="1" dirty="0">
              <a:solidFill>
                <a:srgbClr val="7030A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492" y="2084006"/>
            <a:ext cx="5888736" cy="490201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 Las dos presiones aumentan al doble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Solo la presión del aire aumenta al doble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La presión del aire aumenta al doble y la del agua incrementa un poco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s-ES_tradnl" sz="4000" b="1" dirty="0" smtClean="0">
                <a:solidFill>
                  <a:schemeClr val="accent1">
                    <a:lumMod val="50000"/>
                  </a:schemeClr>
                </a:solidFill>
              </a:rPr>
              <a:t>Ninguna de las anteriores.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878" y="2285174"/>
            <a:ext cx="2626216" cy="3048826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8839945" y="3718560"/>
            <a:ext cx="528210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446006" y="2285174"/>
            <a:ext cx="2626216" cy="3048826"/>
            <a:chOff x="9446006" y="2285174"/>
            <a:chExt cx="2626216" cy="304882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6006" y="2285174"/>
              <a:ext cx="2626216" cy="3048826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9743088" y="2661006"/>
              <a:ext cx="1040410" cy="10575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736666" y="3486911"/>
              <a:ext cx="1046832" cy="2316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882488" y="2796419"/>
              <a:ext cx="10287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600" dirty="0" smtClean="0">
                  <a:latin typeface="+mj-lt"/>
                </a:rPr>
                <a:t>Presión</a:t>
              </a:r>
            </a:p>
            <a:p>
              <a:r>
                <a:rPr lang="es-ES_tradnl" sz="1600" dirty="0" smtClean="0">
                  <a:latin typeface="+mj-lt"/>
                </a:rPr>
                <a:t>     </a:t>
              </a:r>
              <a:r>
                <a:rPr lang="es-ES_tradnl" sz="2400" b="1" dirty="0" smtClean="0">
                  <a:solidFill>
                    <a:srgbClr val="FF0000"/>
                  </a:solidFill>
                  <a:latin typeface="+mj-lt"/>
                </a:rPr>
                <a:t>?</a:t>
              </a:r>
              <a:endParaRPr lang="es-ES_tradnl" sz="16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10734730" y="3590542"/>
              <a:ext cx="1040410" cy="10575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728308" y="4416447"/>
              <a:ext cx="1046832" cy="2316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874130" y="3725955"/>
              <a:ext cx="10287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600" dirty="0" smtClean="0">
                  <a:latin typeface="+mj-lt"/>
                </a:rPr>
                <a:t>Presión</a:t>
              </a:r>
            </a:p>
            <a:p>
              <a:r>
                <a:rPr lang="es-ES_tradnl" sz="1600" dirty="0" smtClean="0">
                  <a:latin typeface="+mj-lt"/>
                </a:rPr>
                <a:t>     </a:t>
              </a:r>
              <a:r>
                <a:rPr lang="es-ES_tradnl" sz="2400" b="1" dirty="0" smtClean="0">
                  <a:solidFill>
                    <a:srgbClr val="FF0000"/>
                  </a:solidFill>
                  <a:latin typeface="+mj-lt"/>
                </a:rPr>
                <a:t>?</a:t>
              </a:r>
              <a:endParaRPr lang="es-ES_tradnl" sz="1600" b="1" dirty="0">
                <a:solidFill>
                  <a:srgbClr val="FF00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194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343</Words>
  <Application>Microsoft Macintosh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Rounded MT Bold</vt:lpstr>
      <vt:lpstr>Baskerville Old Face</vt:lpstr>
      <vt:lpstr>Calibri</vt:lpstr>
      <vt:lpstr>Calibri Light</vt:lpstr>
      <vt:lpstr>Arial</vt:lpstr>
      <vt:lpstr>Office Theme</vt:lpstr>
      <vt:lpstr>Bajo Presión </vt:lpstr>
      <vt:lpstr>1. Ordena de menor a mayor presión </vt:lpstr>
      <vt:lpstr>2. Observa las marcas y ordena de menor a mayor presión </vt:lpstr>
      <vt:lpstr>3. ¿Qué le pasará a la presión si agregamos más agua? </vt:lpstr>
      <vt:lpstr>4. ¿Qué le pasará a la presión si agregamos más agua mientras la misma cantidad de agua es removida? </vt:lpstr>
      <vt:lpstr>5. ¿Qué le pasará a la presión si cambiamos el agua por miel? </vt:lpstr>
      <vt:lpstr>6. Sí una masa de 250 kg se coloca en la columna de agua, ¿Qué le va a pasar a la presión?</vt:lpstr>
      <vt:lpstr>7. Si el único cambio es  remover el aire ¿Qué va a pasar con la presión?</vt:lpstr>
      <vt:lpstr>8. Si el único cambio es movernos a un lugar donde la gravedad tiene el doble de valor ¿Qué pasará con la presión?</vt:lpstr>
      <vt:lpstr>9. ¿Cómo es la presión en X comparada con la presión en Y?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Bajo Presión </dc:title>
  <dc:creator>Microsoft Office User</dc:creator>
  <cp:lastModifiedBy>Microsoft Office User</cp:lastModifiedBy>
  <cp:revision>14</cp:revision>
  <dcterms:created xsi:type="dcterms:W3CDTF">2018-01-04T00:05:11Z</dcterms:created>
  <dcterms:modified xsi:type="dcterms:W3CDTF">2018-01-04T01:19:59Z</dcterms:modified>
</cp:coreProperties>
</file>