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6355" autoAdjust="0"/>
  </p:normalViewPr>
  <p:slideViewPr>
    <p:cSldViewPr snapToGrid="0">
      <p:cViewPr>
        <p:scale>
          <a:sx n="60" d="100"/>
          <a:sy n="60" d="100"/>
        </p:scale>
        <p:origin x="95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1C7DB-5600-4830-A8C1-F9C58ED7DA51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1B44-BFB6-4B55-B649-1A886F9022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51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91B44-BFB6-4B55-B649-1A886F90224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4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85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13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28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00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64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87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59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32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23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52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44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E064-FF80-4CBE-964E-86B4FD559BE8}" type="datetimeFigureOut">
              <a:rPr lang="pt-BR" smtClean="0"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14520-7424-4243-ADBF-E094A5550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16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3tt741pwxqwm0.cloudfront.net/WGBH/conv16/conv16-int-rollercoaster/index.html" TargetMode="External"/><Relationship Id="rId2" Type="http://schemas.openxmlformats.org/officeDocument/2006/relationships/hyperlink" Target="http://www.professorpanosso.com.br/documentos/energia%20mec%C3%A2nica%20panosso%2008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/>
          <p:cNvGrpSpPr/>
          <p:nvPr/>
        </p:nvGrpSpPr>
        <p:grpSpPr>
          <a:xfrm>
            <a:off x="1045732" y="1555347"/>
            <a:ext cx="8079218" cy="2482378"/>
            <a:chOff x="1055257" y="3717522"/>
            <a:chExt cx="8079218" cy="2482378"/>
          </a:xfrm>
        </p:grpSpPr>
        <p:grpSp>
          <p:nvGrpSpPr>
            <p:cNvPr id="37" name="Grupo 36"/>
            <p:cNvGrpSpPr/>
            <p:nvPr/>
          </p:nvGrpSpPr>
          <p:grpSpPr>
            <a:xfrm>
              <a:off x="1574193" y="3717522"/>
              <a:ext cx="3697522" cy="2482378"/>
              <a:chOff x="1574193" y="3717522"/>
              <a:chExt cx="3697522" cy="2482378"/>
            </a:xfrm>
          </p:grpSpPr>
          <p:sp>
            <p:nvSpPr>
              <p:cNvPr id="6" name="Arco 5"/>
              <p:cNvSpPr/>
              <p:nvPr/>
            </p:nvSpPr>
            <p:spPr>
              <a:xfrm rot="21245526">
                <a:off x="2663133" y="3717522"/>
                <a:ext cx="2372036" cy="2482378"/>
              </a:xfrm>
              <a:prstGeom prst="arc">
                <a:avLst>
                  <a:gd name="adj1" fmla="val 19072461"/>
                  <a:gd name="adj2" fmla="val 76406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7" name="Conector reto 6"/>
              <p:cNvCxnSpPr/>
              <p:nvPr/>
            </p:nvCxnSpPr>
            <p:spPr>
              <a:xfrm>
                <a:off x="1574193" y="4865770"/>
                <a:ext cx="3697522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>
                <a:endCxn id="6" idx="0"/>
              </p:cNvCxnSpPr>
              <p:nvPr/>
            </p:nvCxnSpPr>
            <p:spPr>
              <a:xfrm flipV="1">
                <a:off x="2154803" y="4059096"/>
                <a:ext cx="2503411" cy="8066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>
                <a:stCxn id="6" idx="0"/>
              </p:cNvCxnSpPr>
              <p:nvPr/>
            </p:nvCxnSpPr>
            <p:spPr>
              <a:xfrm>
                <a:off x="4658214" y="4059096"/>
                <a:ext cx="0" cy="80667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upo 39"/>
            <p:cNvGrpSpPr/>
            <p:nvPr/>
          </p:nvGrpSpPr>
          <p:grpSpPr>
            <a:xfrm>
              <a:off x="5528365" y="3717522"/>
              <a:ext cx="3606110" cy="2482378"/>
              <a:chOff x="1932167" y="3717522"/>
              <a:chExt cx="3606110" cy="2482378"/>
            </a:xfrm>
          </p:grpSpPr>
          <p:sp>
            <p:nvSpPr>
              <p:cNvPr id="41" name="Arco 40"/>
              <p:cNvSpPr/>
              <p:nvPr/>
            </p:nvSpPr>
            <p:spPr>
              <a:xfrm rot="21245526">
                <a:off x="2663133" y="3717522"/>
                <a:ext cx="2372036" cy="2482378"/>
              </a:xfrm>
              <a:prstGeom prst="arc">
                <a:avLst>
                  <a:gd name="adj1" fmla="val 19072461"/>
                  <a:gd name="adj2" fmla="val 76406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42" name="Conector reto 41"/>
              <p:cNvCxnSpPr/>
              <p:nvPr/>
            </p:nvCxnSpPr>
            <p:spPr>
              <a:xfrm flipV="1">
                <a:off x="1932167" y="4865770"/>
                <a:ext cx="3606110" cy="222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>
                <a:endCxn id="41" idx="0"/>
              </p:cNvCxnSpPr>
              <p:nvPr/>
            </p:nvCxnSpPr>
            <p:spPr>
              <a:xfrm flipV="1">
                <a:off x="2154803" y="4059096"/>
                <a:ext cx="2503411" cy="80667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>
                <a:stCxn id="41" idx="0"/>
              </p:cNvCxnSpPr>
              <p:nvPr/>
            </p:nvCxnSpPr>
            <p:spPr>
              <a:xfrm>
                <a:off x="4658214" y="4059096"/>
                <a:ext cx="0" cy="80667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o 53"/>
            <p:cNvGrpSpPr/>
            <p:nvPr/>
          </p:nvGrpSpPr>
          <p:grpSpPr>
            <a:xfrm>
              <a:off x="1055257" y="3813034"/>
              <a:ext cx="7498366" cy="1438498"/>
              <a:chOff x="1055257" y="3813034"/>
              <a:chExt cx="7498366" cy="1438498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4539151" y="3822559"/>
                <a:ext cx="200025" cy="20002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Seta para a esquerda 38"/>
              <p:cNvSpPr/>
              <p:nvPr/>
            </p:nvSpPr>
            <p:spPr>
              <a:xfrm rot="20488854">
                <a:off x="4117473" y="3972578"/>
                <a:ext cx="276225" cy="100013"/>
              </a:xfrm>
              <a:prstGeom prst="lef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Elipse 44"/>
              <p:cNvSpPr/>
              <p:nvPr/>
            </p:nvSpPr>
            <p:spPr>
              <a:xfrm>
                <a:off x="8154399" y="3813034"/>
                <a:ext cx="200025" cy="20002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Seta para a esquerda 45"/>
              <p:cNvSpPr/>
              <p:nvPr/>
            </p:nvSpPr>
            <p:spPr>
              <a:xfrm rot="13856642">
                <a:off x="8365504" y="4047852"/>
                <a:ext cx="276225" cy="100013"/>
              </a:xfrm>
              <a:prstGeom prst="lef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CaixaDeTexto 46"/>
              <p:cNvSpPr txBox="1"/>
              <p:nvPr/>
            </p:nvSpPr>
            <p:spPr>
              <a:xfrm>
                <a:off x="3648936" y="4386262"/>
                <a:ext cx="109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Altura: H</a:t>
                </a:r>
                <a:endParaRPr lang="pt-BR" dirty="0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7290712" y="4367423"/>
                <a:ext cx="109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Altura: H</a:t>
                </a:r>
                <a:endParaRPr lang="pt-BR" dirty="0"/>
              </a:p>
            </p:txBody>
          </p:sp>
          <p:sp>
            <p:nvSpPr>
              <p:cNvPr id="49" name="CaixaDeTexto 48"/>
              <p:cNvSpPr txBox="1"/>
              <p:nvPr/>
            </p:nvSpPr>
            <p:spPr>
              <a:xfrm>
                <a:off x="2843498" y="4882200"/>
                <a:ext cx="1309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Situação: 1</a:t>
                </a:r>
                <a:endParaRPr lang="pt-BR" dirty="0"/>
              </a:p>
            </p:txBody>
          </p:sp>
          <p:sp>
            <p:nvSpPr>
              <p:cNvPr id="50" name="CaixaDeTexto 49"/>
              <p:cNvSpPr txBox="1"/>
              <p:nvPr/>
            </p:nvSpPr>
            <p:spPr>
              <a:xfrm>
                <a:off x="6836541" y="4837920"/>
                <a:ext cx="1309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Situação: 2</a:t>
                </a:r>
                <a:endParaRPr lang="pt-BR" dirty="0"/>
              </a:p>
            </p:txBody>
          </p:sp>
          <p:sp>
            <p:nvSpPr>
              <p:cNvPr id="53" name="CaixaDeTexto 52"/>
              <p:cNvSpPr txBox="1"/>
              <p:nvPr/>
            </p:nvSpPr>
            <p:spPr>
              <a:xfrm>
                <a:off x="1055257" y="4599503"/>
                <a:ext cx="682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Solo</a:t>
                </a:r>
                <a:endParaRPr lang="pt-BR" dirty="0"/>
              </a:p>
            </p:txBody>
          </p:sp>
        </p:grpSp>
      </p:grpSp>
      <p:sp>
        <p:nvSpPr>
          <p:cNvPr id="56" name="CaixaDeTexto 55"/>
          <p:cNvSpPr txBox="1"/>
          <p:nvPr/>
        </p:nvSpPr>
        <p:spPr>
          <a:xfrm>
            <a:off x="634641" y="437463"/>
            <a:ext cx="10213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1 ª Questão: Uma bolinha de massa M esta a uma altura H, e parte do repouso,  podendo chegar ao solo tanto pela situação 1 como pela situação 2, responda:</a:t>
            </a:r>
            <a:endParaRPr lang="pt-BR" sz="28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1045732" y="3439236"/>
            <a:ext cx="10104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pt-BR" sz="2400" dirty="0" smtClean="0"/>
              <a:t>Onde temos mais energia cinética ao chegar ao solo: ___________________________________</a:t>
            </a:r>
          </a:p>
          <a:p>
            <a:pPr marL="342900" indent="-342900">
              <a:buFont typeface="+mj-lt"/>
              <a:buAutoNum type="alphaUcPeriod"/>
            </a:pPr>
            <a:r>
              <a:rPr lang="pt-BR" sz="2400" dirty="0" smtClean="0"/>
              <a:t>Qual situação tem mais energia mecânica: ___________________________________</a:t>
            </a:r>
          </a:p>
          <a:p>
            <a:pPr marL="342900" indent="-342900">
              <a:buFont typeface="+mj-lt"/>
              <a:buAutoNum type="alphaUcPeriod"/>
            </a:pPr>
            <a:r>
              <a:rPr lang="pt-BR" sz="2400" dirty="0" smtClean="0"/>
              <a:t>Em qual situação a energia potencial decresce mais rápido: ___________________________________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49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32"/>
          <a:stretch/>
        </p:blipFill>
        <p:spPr>
          <a:xfrm>
            <a:off x="361682" y="1472708"/>
            <a:ext cx="8833834" cy="509551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71978" y="721217"/>
            <a:ext cx="884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2 ª QUESTÃO: sobre o salto com vara</a:t>
            </a:r>
            <a:endParaRPr lang="pt-BR" sz="4000" dirty="0"/>
          </a:p>
        </p:txBody>
      </p:sp>
      <p:pic>
        <p:nvPicPr>
          <p:cNvPr id="1026" name="Picture 2" descr="Resultado de imagem para SALTO COM V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19" y="1828800"/>
            <a:ext cx="4487553" cy="190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4000" dirty="0" smtClean="0"/>
              <a:t>3ª  Questão: Em qual posição teremos 2/3 de energia cinética?</a:t>
            </a:r>
            <a:endParaRPr lang="pt-BR" sz="4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60" t="41038" r="24756" b="9017"/>
          <a:stretch/>
        </p:blipFill>
        <p:spPr>
          <a:xfrm>
            <a:off x="7642746" y="1690688"/>
            <a:ext cx="2961565" cy="3452884"/>
          </a:xfrm>
          <a:prstGeom prst="rect">
            <a:avLst/>
          </a:prstGeom>
        </p:spPr>
      </p:pic>
      <p:cxnSp>
        <p:nvCxnSpPr>
          <p:cNvPr id="5" name="Conector reto 4"/>
          <p:cNvCxnSpPr>
            <a:stCxn id="14" idx="3"/>
          </p:cNvCxnSpPr>
          <p:nvPr/>
        </p:nvCxnSpPr>
        <p:spPr>
          <a:xfrm flipV="1">
            <a:off x="3070746" y="2251882"/>
            <a:ext cx="6428096" cy="36047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5" idx="3"/>
          </p:cNvCxnSpPr>
          <p:nvPr/>
        </p:nvCxnSpPr>
        <p:spPr>
          <a:xfrm flipV="1">
            <a:off x="3070746" y="3182202"/>
            <a:ext cx="5975445" cy="15688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stCxn id="16" idx="3"/>
          </p:cNvCxnSpPr>
          <p:nvPr/>
        </p:nvCxnSpPr>
        <p:spPr>
          <a:xfrm flipV="1">
            <a:off x="3070746" y="4109432"/>
            <a:ext cx="5404514" cy="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3070746" y="5020975"/>
            <a:ext cx="5145206" cy="3447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647666" y="2057096"/>
            <a:ext cx="4230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647666" y="2967057"/>
            <a:ext cx="4230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B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647666" y="3878600"/>
            <a:ext cx="4230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C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647666" y="4797323"/>
            <a:ext cx="4230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</a:t>
            </a:r>
            <a:endParaRPr lang="pt-BR" sz="2400" dirty="0"/>
          </a:p>
        </p:txBody>
      </p:sp>
      <p:cxnSp>
        <p:nvCxnSpPr>
          <p:cNvPr id="25" name="Conector reto 24"/>
          <p:cNvCxnSpPr/>
          <p:nvPr/>
        </p:nvCxnSpPr>
        <p:spPr>
          <a:xfrm>
            <a:off x="6721628" y="2217405"/>
            <a:ext cx="27296" cy="2803570"/>
          </a:xfrm>
          <a:prstGeom prst="line">
            <a:avLst/>
          </a:prstGeom>
          <a:ln w="127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6875536" y="3301519"/>
            <a:ext cx="14670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Altura : H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31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504" y="243320"/>
            <a:ext cx="10989039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dirty="0" smtClean="0"/>
              <a:t>4ª Questão: O gráfico na forma de pizza, simboliza  qual momento do carrinho na montanha russa: posição: 1, 2, 3, 4, 5, 6?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27263" r="46399" b="38686"/>
          <a:stretch/>
        </p:blipFill>
        <p:spPr>
          <a:xfrm>
            <a:off x="1529584" y="2813438"/>
            <a:ext cx="6974148" cy="2666373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613" t="13247" r="71102" b="65426"/>
          <a:stretch/>
        </p:blipFill>
        <p:spPr>
          <a:xfrm>
            <a:off x="3969780" y="2234233"/>
            <a:ext cx="1280137" cy="136014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249917" y="1622115"/>
            <a:ext cx="283779" cy="299545"/>
          </a:xfrm>
          <a:prstGeom prst="rect">
            <a:avLst/>
          </a:prstGeom>
          <a:solidFill>
            <a:srgbClr val="0066CC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249917" y="2018606"/>
            <a:ext cx="283779" cy="299545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524981" y="1628344"/>
            <a:ext cx="17552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Energia Cinética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533696" y="2025161"/>
            <a:ext cx="17552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Energia Potencia</a:t>
            </a:r>
            <a:r>
              <a:rPr lang="pt-BR" sz="1600" dirty="0" smtClean="0"/>
              <a:t>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876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03714"/>
          </a:xfrm>
        </p:spPr>
        <p:txBody>
          <a:bodyPr>
            <a:noAutofit/>
          </a:bodyPr>
          <a:lstStyle/>
          <a:p>
            <a:pPr algn="just"/>
            <a:r>
              <a:rPr lang="pt-BR" sz="3200" b="1" dirty="0" smtClean="0">
                <a:ln w="0"/>
              </a:rPr>
              <a:t>5ª Questão</a:t>
            </a:r>
            <a:r>
              <a:rPr lang="pt-BR" sz="3200" dirty="0" smtClean="0"/>
              <a:t>: </a:t>
            </a:r>
            <a:r>
              <a:rPr lang="pt-BR" sz="2800" dirty="0" smtClean="0"/>
              <a:t>Na </a:t>
            </a:r>
            <a:r>
              <a:rPr lang="pt-BR" sz="2800" dirty="0"/>
              <a:t>figura a seguir, um corpo de massa 200 g passa pelo ponto A com velocidade </a:t>
            </a:r>
            <a:r>
              <a:rPr lang="pt-BR" sz="2800" dirty="0" err="1" smtClean="0"/>
              <a:t>v</a:t>
            </a:r>
            <a:r>
              <a:rPr lang="pt-BR" sz="2800" baseline="-25000" dirty="0" err="1" smtClean="0"/>
              <a:t>A</a:t>
            </a:r>
            <a:r>
              <a:rPr lang="pt-BR" sz="2800" dirty="0" smtClean="0"/>
              <a:t> </a:t>
            </a:r>
            <a:r>
              <a:rPr lang="pt-BR" sz="2800" dirty="0"/>
              <a:t>= 2 m/s. Considerando que não existe atrito entre o corpo e a pista, analise as afirmações</a:t>
            </a:r>
            <a:r>
              <a:rPr lang="pt-BR" sz="2800" dirty="0" smtClean="0"/>
              <a:t>: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532" t="34867" b="45841"/>
          <a:stretch/>
        </p:blipFill>
        <p:spPr>
          <a:xfrm>
            <a:off x="7526473" y="1390102"/>
            <a:ext cx="3827327" cy="151129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73111" y="3110767"/>
            <a:ext cx="75500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I. O corpo no ponto A </a:t>
            </a:r>
            <a:r>
              <a:rPr lang="pt-BR" sz="2000" dirty="0" smtClean="0"/>
              <a:t>possui somente </a:t>
            </a:r>
            <a:r>
              <a:rPr lang="pt-BR" sz="2000" dirty="0"/>
              <a:t>energia potencial gravitacional.</a:t>
            </a:r>
          </a:p>
          <a:p>
            <a:r>
              <a:rPr lang="pt-BR" sz="2000" dirty="0"/>
              <a:t>II. O corpo no ponto B tem força resultante N = P </a:t>
            </a:r>
          </a:p>
          <a:p>
            <a:r>
              <a:rPr lang="pt-BR" sz="2000" dirty="0"/>
              <a:t>III. O corpo no ponto A possui energia cinética igual a 0,4 J.</a:t>
            </a:r>
          </a:p>
          <a:p>
            <a:r>
              <a:rPr lang="pt-BR" sz="2000" dirty="0"/>
              <a:t>IV. O corpo no ponto C possui energia cinética e energia </a:t>
            </a:r>
            <a:r>
              <a:rPr lang="pt-BR" sz="2000" dirty="0" smtClean="0"/>
              <a:t>potencial gravitacional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8418226" y="3110767"/>
            <a:ext cx="2562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Estão corretas: </a:t>
            </a:r>
            <a:endParaRPr lang="pt-BR" sz="2400" dirty="0" smtClean="0"/>
          </a:p>
          <a:p>
            <a:pPr marL="342900" indent="-342900">
              <a:buAutoNum type="alphaLcParenR"/>
            </a:pPr>
            <a:r>
              <a:rPr lang="pt-BR" sz="2400" dirty="0" smtClean="0"/>
              <a:t>III </a:t>
            </a:r>
            <a:r>
              <a:rPr lang="pt-BR" sz="2400" dirty="0"/>
              <a:t>e IV. </a:t>
            </a:r>
            <a:endParaRPr lang="pt-BR" sz="2400" dirty="0" smtClean="0"/>
          </a:p>
          <a:p>
            <a:pPr marL="342900" indent="-342900">
              <a:buAutoNum type="alphaLcParenR"/>
            </a:pPr>
            <a:r>
              <a:rPr lang="pt-BR" sz="2400" dirty="0" smtClean="0"/>
              <a:t>I</a:t>
            </a:r>
            <a:r>
              <a:rPr lang="pt-BR" sz="2400" dirty="0"/>
              <a:t>, II e III. </a:t>
            </a:r>
            <a:endParaRPr lang="pt-BR" sz="2400" dirty="0" smtClean="0"/>
          </a:p>
          <a:p>
            <a:pPr marL="342900" indent="-342900">
              <a:buAutoNum type="alphaLcParenR"/>
            </a:pPr>
            <a:r>
              <a:rPr lang="pt-BR" sz="2400" dirty="0" smtClean="0"/>
              <a:t>somente </a:t>
            </a:r>
            <a:r>
              <a:rPr lang="pt-BR" sz="2400" dirty="0"/>
              <a:t>I e III. </a:t>
            </a:r>
            <a:endParaRPr lang="pt-BR" sz="2400" dirty="0" smtClean="0"/>
          </a:p>
          <a:p>
            <a:pPr marL="342900" indent="-342900">
              <a:buAutoNum type="alphaLcParenR"/>
            </a:pPr>
            <a:r>
              <a:rPr lang="pt-BR" sz="2400" dirty="0" smtClean="0"/>
              <a:t>somente </a:t>
            </a:r>
            <a:r>
              <a:rPr lang="pt-BR" sz="2400" dirty="0"/>
              <a:t>III. </a:t>
            </a:r>
            <a:endParaRPr lang="pt-BR" sz="2400" dirty="0" smtClean="0"/>
          </a:p>
          <a:p>
            <a:pPr marL="342900" indent="-342900">
              <a:buAutoNum type="alphaLcParenR"/>
            </a:pPr>
            <a:r>
              <a:rPr lang="pt-BR" sz="2400" dirty="0" smtClean="0"/>
              <a:t>I </a:t>
            </a:r>
            <a:r>
              <a:rPr lang="pt-BR" sz="2400" dirty="0"/>
              <a:t>e IV. </a:t>
            </a:r>
          </a:p>
        </p:txBody>
      </p:sp>
    </p:spTree>
    <p:extLst>
      <p:ext uri="{BB962C8B-B14F-4D97-AF65-F5344CB8AC3E}">
        <p14:creationId xmlns:p14="http://schemas.microsoft.com/office/powerpoint/2010/main" val="14579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 smtClean="0"/>
              <a:t>6 ª Questão: Responda com “V” para Verdadeiro e “F” para Falso</a:t>
            </a:r>
            <a:endParaRPr lang="pt-BR" sz="3200" dirty="0"/>
          </a:p>
        </p:txBody>
      </p:sp>
      <p:grpSp>
        <p:nvGrpSpPr>
          <p:cNvPr id="21" name="Grupo 20"/>
          <p:cNvGrpSpPr/>
          <p:nvPr/>
        </p:nvGrpSpPr>
        <p:grpSpPr>
          <a:xfrm>
            <a:off x="2852922" y="1175306"/>
            <a:ext cx="7178182" cy="1865869"/>
            <a:chOff x="1535373" y="1898637"/>
            <a:chExt cx="7770904" cy="1865869"/>
          </a:xfrm>
        </p:grpSpPr>
        <p:sp>
          <p:nvSpPr>
            <p:cNvPr id="4" name="Forma livre 3"/>
            <p:cNvSpPr/>
            <p:nvPr/>
          </p:nvSpPr>
          <p:spPr>
            <a:xfrm>
              <a:off x="1703903" y="2217466"/>
              <a:ext cx="6630211" cy="1245042"/>
            </a:xfrm>
            <a:custGeom>
              <a:avLst/>
              <a:gdLst>
                <a:gd name="connsiteX0" fmla="*/ 0 w 9084039"/>
                <a:gd name="connsiteY0" fmla="*/ 1593110 h 1608387"/>
                <a:gd name="connsiteX1" fmla="*/ 1349114 w 9084039"/>
                <a:gd name="connsiteY1" fmla="*/ 798631 h 1608387"/>
                <a:gd name="connsiteX2" fmla="*/ 2173573 w 9084039"/>
                <a:gd name="connsiteY2" fmla="*/ 1578120 h 1608387"/>
                <a:gd name="connsiteX3" fmla="*/ 3702570 w 9084039"/>
                <a:gd name="connsiteY3" fmla="*/ 139064 h 1608387"/>
                <a:gd name="connsiteX4" fmla="*/ 4032354 w 9084039"/>
                <a:gd name="connsiteY4" fmla="*/ 693700 h 1608387"/>
                <a:gd name="connsiteX5" fmla="*/ 4991724 w 9084039"/>
                <a:gd name="connsiteY5" fmla="*/ 19143 h 1608387"/>
                <a:gd name="connsiteX6" fmla="*/ 5696262 w 9084039"/>
                <a:gd name="connsiteY6" fmla="*/ 1608100 h 1608387"/>
                <a:gd name="connsiteX7" fmla="*/ 7135318 w 9084039"/>
                <a:gd name="connsiteY7" fmla="*/ 154054 h 1608387"/>
                <a:gd name="connsiteX8" fmla="*/ 8199619 w 9084039"/>
                <a:gd name="connsiteY8" fmla="*/ 558789 h 1608387"/>
                <a:gd name="connsiteX9" fmla="*/ 9084039 w 9084039"/>
                <a:gd name="connsiteY9" fmla="*/ 588769 h 1608387"/>
                <a:gd name="connsiteX10" fmla="*/ 9084039 w 9084039"/>
                <a:gd name="connsiteY10" fmla="*/ 588769 h 1608387"/>
                <a:gd name="connsiteX0" fmla="*/ 0 w 8559383"/>
                <a:gd name="connsiteY0" fmla="*/ 1496219 h 1608387"/>
                <a:gd name="connsiteX1" fmla="*/ 824458 w 8559383"/>
                <a:gd name="connsiteY1" fmla="*/ 798631 h 1608387"/>
                <a:gd name="connsiteX2" fmla="*/ 1648917 w 8559383"/>
                <a:gd name="connsiteY2" fmla="*/ 1578120 h 1608387"/>
                <a:gd name="connsiteX3" fmla="*/ 3177914 w 8559383"/>
                <a:gd name="connsiteY3" fmla="*/ 139064 h 1608387"/>
                <a:gd name="connsiteX4" fmla="*/ 3507698 w 8559383"/>
                <a:gd name="connsiteY4" fmla="*/ 693700 h 1608387"/>
                <a:gd name="connsiteX5" fmla="*/ 4467068 w 8559383"/>
                <a:gd name="connsiteY5" fmla="*/ 19143 h 1608387"/>
                <a:gd name="connsiteX6" fmla="*/ 5171606 w 8559383"/>
                <a:gd name="connsiteY6" fmla="*/ 1608100 h 1608387"/>
                <a:gd name="connsiteX7" fmla="*/ 6610662 w 8559383"/>
                <a:gd name="connsiteY7" fmla="*/ 154054 h 1608387"/>
                <a:gd name="connsiteX8" fmla="*/ 7674963 w 8559383"/>
                <a:gd name="connsiteY8" fmla="*/ 558789 h 1608387"/>
                <a:gd name="connsiteX9" fmla="*/ 8559383 w 8559383"/>
                <a:gd name="connsiteY9" fmla="*/ 588769 h 1608387"/>
                <a:gd name="connsiteX10" fmla="*/ 8559383 w 8559383"/>
                <a:gd name="connsiteY10" fmla="*/ 588769 h 1608387"/>
                <a:gd name="connsiteX0" fmla="*/ 0 w 8559383"/>
                <a:gd name="connsiteY0" fmla="*/ 1496219 h 1608387"/>
                <a:gd name="connsiteX1" fmla="*/ 824458 w 8559383"/>
                <a:gd name="connsiteY1" fmla="*/ 798631 h 1608387"/>
                <a:gd name="connsiteX2" fmla="*/ 1648917 w 8559383"/>
                <a:gd name="connsiteY2" fmla="*/ 1578120 h 1608387"/>
                <a:gd name="connsiteX3" fmla="*/ 3177914 w 8559383"/>
                <a:gd name="connsiteY3" fmla="*/ 139064 h 1608387"/>
                <a:gd name="connsiteX4" fmla="*/ 3507698 w 8559383"/>
                <a:gd name="connsiteY4" fmla="*/ 693700 h 1608387"/>
                <a:gd name="connsiteX5" fmla="*/ 4467068 w 8559383"/>
                <a:gd name="connsiteY5" fmla="*/ 19143 h 1608387"/>
                <a:gd name="connsiteX6" fmla="*/ 5171606 w 8559383"/>
                <a:gd name="connsiteY6" fmla="*/ 1608100 h 1608387"/>
                <a:gd name="connsiteX7" fmla="*/ 6610662 w 8559383"/>
                <a:gd name="connsiteY7" fmla="*/ 154054 h 1608387"/>
                <a:gd name="connsiteX8" fmla="*/ 7674963 w 8559383"/>
                <a:gd name="connsiteY8" fmla="*/ 558789 h 1608387"/>
                <a:gd name="connsiteX9" fmla="*/ 8559383 w 8559383"/>
                <a:gd name="connsiteY9" fmla="*/ 588769 h 1608387"/>
                <a:gd name="connsiteX10" fmla="*/ 8559383 w 8559383"/>
                <a:gd name="connsiteY10" fmla="*/ 588769 h 1608387"/>
                <a:gd name="connsiteX0" fmla="*/ 0 w 8544392"/>
                <a:gd name="connsiteY0" fmla="*/ 1631865 h 1632653"/>
                <a:gd name="connsiteX1" fmla="*/ 809467 w 8544392"/>
                <a:gd name="connsiteY1" fmla="*/ 798631 h 1632653"/>
                <a:gd name="connsiteX2" fmla="*/ 1633926 w 8544392"/>
                <a:gd name="connsiteY2" fmla="*/ 1578120 h 1632653"/>
                <a:gd name="connsiteX3" fmla="*/ 3162923 w 8544392"/>
                <a:gd name="connsiteY3" fmla="*/ 139064 h 1632653"/>
                <a:gd name="connsiteX4" fmla="*/ 3492707 w 8544392"/>
                <a:gd name="connsiteY4" fmla="*/ 693700 h 1632653"/>
                <a:gd name="connsiteX5" fmla="*/ 4452077 w 8544392"/>
                <a:gd name="connsiteY5" fmla="*/ 19143 h 1632653"/>
                <a:gd name="connsiteX6" fmla="*/ 5156615 w 8544392"/>
                <a:gd name="connsiteY6" fmla="*/ 1608100 h 1632653"/>
                <a:gd name="connsiteX7" fmla="*/ 6595671 w 8544392"/>
                <a:gd name="connsiteY7" fmla="*/ 154054 h 1632653"/>
                <a:gd name="connsiteX8" fmla="*/ 7659972 w 8544392"/>
                <a:gd name="connsiteY8" fmla="*/ 558789 h 1632653"/>
                <a:gd name="connsiteX9" fmla="*/ 8544392 w 8544392"/>
                <a:gd name="connsiteY9" fmla="*/ 588769 h 1632653"/>
                <a:gd name="connsiteX10" fmla="*/ 8544392 w 8544392"/>
                <a:gd name="connsiteY10" fmla="*/ 588769 h 1632653"/>
                <a:gd name="connsiteX0" fmla="*/ 0 w 8522446"/>
                <a:gd name="connsiteY0" fmla="*/ 1612951 h 1613755"/>
                <a:gd name="connsiteX1" fmla="*/ 787521 w 8522446"/>
                <a:gd name="connsiteY1" fmla="*/ 798631 h 1613755"/>
                <a:gd name="connsiteX2" fmla="*/ 1611980 w 8522446"/>
                <a:gd name="connsiteY2" fmla="*/ 1578120 h 1613755"/>
                <a:gd name="connsiteX3" fmla="*/ 3140977 w 8522446"/>
                <a:gd name="connsiteY3" fmla="*/ 139064 h 1613755"/>
                <a:gd name="connsiteX4" fmla="*/ 3470761 w 8522446"/>
                <a:gd name="connsiteY4" fmla="*/ 693700 h 1613755"/>
                <a:gd name="connsiteX5" fmla="*/ 4430131 w 8522446"/>
                <a:gd name="connsiteY5" fmla="*/ 19143 h 1613755"/>
                <a:gd name="connsiteX6" fmla="*/ 5134669 w 8522446"/>
                <a:gd name="connsiteY6" fmla="*/ 1608100 h 1613755"/>
                <a:gd name="connsiteX7" fmla="*/ 6573725 w 8522446"/>
                <a:gd name="connsiteY7" fmla="*/ 154054 h 1613755"/>
                <a:gd name="connsiteX8" fmla="*/ 7638026 w 8522446"/>
                <a:gd name="connsiteY8" fmla="*/ 558789 h 1613755"/>
                <a:gd name="connsiteX9" fmla="*/ 8522446 w 8522446"/>
                <a:gd name="connsiteY9" fmla="*/ 588769 h 1613755"/>
                <a:gd name="connsiteX10" fmla="*/ 8522446 w 8522446"/>
                <a:gd name="connsiteY10" fmla="*/ 588769 h 1613755"/>
                <a:gd name="connsiteX0" fmla="*/ 0 w 8522446"/>
                <a:gd name="connsiteY0" fmla="*/ 1614897 h 1615699"/>
                <a:gd name="connsiteX1" fmla="*/ 787521 w 8522446"/>
                <a:gd name="connsiteY1" fmla="*/ 800577 h 1615699"/>
                <a:gd name="connsiteX2" fmla="*/ 1611980 w 8522446"/>
                <a:gd name="connsiteY2" fmla="*/ 1580066 h 1615699"/>
                <a:gd name="connsiteX3" fmla="*/ 3140977 w 8522446"/>
                <a:gd name="connsiteY3" fmla="*/ 141010 h 1615699"/>
                <a:gd name="connsiteX4" fmla="*/ 3477111 w 8522446"/>
                <a:gd name="connsiteY4" fmla="*/ 662811 h 1615699"/>
                <a:gd name="connsiteX5" fmla="*/ 4430131 w 8522446"/>
                <a:gd name="connsiteY5" fmla="*/ 21089 h 1615699"/>
                <a:gd name="connsiteX6" fmla="*/ 5134669 w 8522446"/>
                <a:gd name="connsiteY6" fmla="*/ 1610046 h 1615699"/>
                <a:gd name="connsiteX7" fmla="*/ 6573725 w 8522446"/>
                <a:gd name="connsiteY7" fmla="*/ 156000 h 1615699"/>
                <a:gd name="connsiteX8" fmla="*/ 7638026 w 8522446"/>
                <a:gd name="connsiteY8" fmla="*/ 560735 h 1615699"/>
                <a:gd name="connsiteX9" fmla="*/ 8522446 w 8522446"/>
                <a:gd name="connsiteY9" fmla="*/ 590715 h 1615699"/>
                <a:gd name="connsiteX10" fmla="*/ 8522446 w 8522446"/>
                <a:gd name="connsiteY10" fmla="*/ 590715 h 1615699"/>
                <a:gd name="connsiteX0" fmla="*/ 0 w 8522446"/>
                <a:gd name="connsiteY0" fmla="*/ 1614711 h 1615514"/>
                <a:gd name="connsiteX1" fmla="*/ 787521 w 8522446"/>
                <a:gd name="connsiteY1" fmla="*/ 800391 h 1615514"/>
                <a:gd name="connsiteX2" fmla="*/ 1611980 w 8522446"/>
                <a:gd name="connsiteY2" fmla="*/ 1579880 h 1615514"/>
                <a:gd name="connsiteX3" fmla="*/ 3140977 w 8522446"/>
                <a:gd name="connsiteY3" fmla="*/ 140824 h 1615514"/>
                <a:gd name="connsiteX4" fmla="*/ 3477111 w 8522446"/>
                <a:gd name="connsiteY4" fmla="*/ 662625 h 1615514"/>
                <a:gd name="connsiteX5" fmla="*/ 4430131 w 8522446"/>
                <a:gd name="connsiteY5" fmla="*/ 20903 h 1615514"/>
                <a:gd name="connsiteX6" fmla="*/ 5134669 w 8522446"/>
                <a:gd name="connsiteY6" fmla="*/ 1609860 h 1615514"/>
                <a:gd name="connsiteX7" fmla="*/ 6573725 w 8522446"/>
                <a:gd name="connsiteY7" fmla="*/ 155814 h 1615514"/>
                <a:gd name="connsiteX8" fmla="*/ 7638026 w 8522446"/>
                <a:gd name="connsiteY8" fmla="*/ 560549 h 1615514"/>
                <a:gd name="connsiteX9" fmla="*/ 8522446 w 8522446"/>
                <a:gd name="connsiteY9" fmla="*/ 590529 h 1615514"/>
                <a:gd name="connsiteX10" fmla="*/ 8522446 w 8522446"/>
                <a:gd name="connsiteY10" fmla="*/ 590529 h 1615514"/>
                <a:gd name="connsiteX0" fmla="*/ 0 w 8522446"/>
                <a:gd name="connsiteY0" fmla="*/ 1614346 h 1615149"/>
                <a:gd name="connsiteX1" fmla="*/ 787521 w 8522446"/>
                <a:gd name="connsiteY1" fmla="*/ 800026 h 1615149"/>
                <a:gd name="connsiteX2" fmla="*/ 1611980 w 8522446"/>
                <a:gd name="connsiteY2" fmla="*/ 1579515 h 1615149"/>
                <a:gd name="connsiteX3" fmla="*/ 3140977 w 8522446"/>
                <a:gd name="connsiteY3" fmla="*/ 140459 h 1615149"/>
                <a:gd name="connsiteX4" fmla="*/ 3477111 w 8522446"/>
                <a:gd name="connsiteY4" fmla="*/ 662260 h 1615149"/>
                <a:gd name="connsiteX5" fmla="*/ 4430131 w 8522446"/>
                <a:gd name="connsiteY5" fmla="*/ 20538 h 1615149"/>
                <a:gd name="connsiteX6" fmla="*/ 5134669 w 8522446"/>
                <a:gd name="connsiteY6" fmla="*/ 1609495 h 1615149"/>
                <a:gd name="connsiteX7" fmla="*/ 6573725 w 8522446"/>
                <a:gd name="connsiteY7" fmla="*/ 155449 h 1615149"/>
                <a:gd name="connsiteX8" fmla="*/ 7638026 w 8522446"/>
                <a:gd name="connsiteY8" fmla="*/ 560184 h 1615149"/>
                <a:gd name="connsiteX9" fmla="*/ 8522446 w 8522446"/>
                <a:gd name="connsiteY9" fmla="*/ 590164 h 1615149"/>
                <a:gd name="connsiteX10" fmla="*/ 8522446 w 8522446"/>
                <a:gd name="connsiteY10" fmla="*/ 590164 h 1615149"/>
                <a:gd name="connsiteX0" fmla="*/ 0 w 8522446"/>
                <a:gd name="connsiteY0" fmla="*/ 1614346 h 1615149"/>
                <a:gd name="connsiteX1" fmla="*/ 787521 w 8522446"/>
                <a:gd name="connsiteY1" fmla="*/ 800026 h 1615149"/>
                <a:gd name="connsiteX2" fmla="*/ 1611980 w 8522446"/>
                <a:gd name="connsiteY2" fmla="*/ 1579515 h 1615149"/>
                <a:gd name="connsiteX3" fmla="*/ 3140977 w 8522446"/>
                <a:gd name="connsiteY3" fmla="*/ 140459 h 1615149"/>
                <a:gd name="connsiteX4" fmla="*/ 3477111 w 8522446"/>
                <a:gd name="connsiteY4" fmla="*/ 662260 h 1615149"/>
                <a:gd name="connsiteX5" fmla="*/ 4430131 w 8522446"/>
                <a:gd name="connsiteY5" fmla="*/ 20538 h 1615149"/>
                <a:gd name="connsiteX6" fmla="*/ 5134669 w 8522446"/>
                <a:gd name="connsiteY6" fmla="*/ 1609495 h 1615149"/>
                <a:gd name="connsiteX7" fmla="*/ 6573725 w 8522446"/>
                <a:gd name="connsiteY7" fmla="*/ 155449 h 1615149"/>
                <a:gd name="connsiteX8" fmla="*/ 7066526 w 8522446"/>
                <a:gd name="connsiteY8" fmla="*/ 149744 h 1615149"/>
                <a:gd name="connsiteX9" fmla="*/ 8522446 w 8522446"/>
                <a:gd name="connsiteY9" fmla="*/ 590164 h 1615149"/>
                <a:gd name="connsiteX10" fmla="*/ 8522446 w 8522446"/>
                <a:gd name="connsiteY10" fmla="*/ 590164 h 1615149"/>
                <a:gd name="connsiteX0" fmla="*/ 0 w 8522446"/>
                <a:gd name="connsiteY0" fmla="*/ 1614346 h 1615149"/>
                <a:gd name="connsiteX1" fmla="*/ 787521 w 8522446"/>
                <a:gd name="connsiteY1" fmla="*/ 800026 h 1615149"/>
                <a:gd name="connsiteX2" fmla="*/ 1611980 w 8522446"/>
                <a:gd name="connsiteY2" fmla="*/ 1579515 h 1615149"/>
                <a:gd name="connsiteX3" fmla="*/ 3140977 w 8522446"/>
                <a:gd name="connsiteY3" fmla="*/ 140459 h 1615149"/>
                <a:gd name="connsiteX4" fmla="*/ 3477111 w 8522446"/>
                <a:gd name="connsiteY4" fmla="*/ 662260 h 1615149"/>
                <a:gd name="connsiteX5" fmla="*/ 4430131 w 8522446"/>
                <a:gd name="connsiteY5" fmla="*/ 20538 h 1615149"/>
                <a:gd name="connsiteX6" fmla="*/ 5134669 w 8522446"/>
                <a:gd name="connsiteY6" fmla="*/ 1609495 h 1615149"/>
                <a:gd name="connsiteX7" fmla="*/ 6573725 w 8522446"/>
                <a:gd name="connsiteY7" fmla="*/ 155449 h 1615149"/>
                <a:gd name="connsiteX8" fmla="*/ 7066526 w 8522446"/>
                <a:gd name="connsiteY8" fmla="*/ 149744 h 1615149"/>
                <a:gd name="connsiteX9" fmla="*/ 8522446 w 8522446"/>
                <a:gd name="connsiteY9" fmla="*/ 590164 h 1615149"/>
                <a:gd name="connsiteX10" fmla="*/ 8522446 w 8522446"/>
                <a:gd name="connsiteY10" fmla="*/ 590164 h 1615149"/>
                <a:gd name="connsiteX0" fmla="*/ 0 w 8522446"/>
                <a:gd name="connsiteY0" fmla="*/ 1614346 h 1615149"/>
                <a:gd name="connsiteX1" fmla="*/ 787521 w 8522446"/>
                <a:gd name="connsiteY1" fmla="*/ 800026 h 1615149"/>
                <a:gd name="connsiteX2" fmla="*/ 1611980 w 8522446"/>
                <a:gd name="connsiteY2" fmla="*/ 1579515 h 1615149"/>
                <a:gd name="connsiteX3" fmla="*/ 3140977 w 8522446"/>
                <a:gd name="connsiteY3" fmla="*/ 140459 h 1615149"/>
                <a:gd name="connsiteX4" fmla="*/ 3477111 w 8522446"/>
                <a:gd name="connsiteY4" fmla="*/ 662260 h 1615149"/>
                <a:gd name="connsiteX5" fmla="*/ 4430131 w 8522446"/>
                <a:gd name="connsiteY5" fmla="*/ 20538 h 1615149"/>
                <a:gd name="connsiteX6" fmla="*/ 5134669 w 8522446"/>
                <a:gd name="connsiteY6" fmla="*/ 1609495 h 1615149"/>
                <a:gd name="connsiteX7" fmla="*/ 6573725 w 8522446"/>
                <a:gd name="connsiteY7" fmla="*/ 155449 h 1615149"/>
                <a:gd name="connsiteX8" fmla="*/ 8522446 w 8522446"/>
                <a:gd name="connsiteY8" fmla="*/ 590164 h 1615149"/>
                <a:gd name="connsiteX9" fmla="*/ 8522446 w 8522446"/>
                <a:gd name="connsiteY9" fmla="*/ 590164 h 1615149"/>
                <a:gd name="connsiteX0" fmla="*/ 0 w 8522446"/>
                <a:gd name="connsiteY0" fmla="*/ 1614346 h 1615149"/>
                <a:gd name="connsiteX1" fmla="*/ 787521 w 8522446"/>
                <a:gd name="connsiteY1" fmla="*/ 800026 h 1615149"/>
                <a:gd name="connsiteX2" fmla="*/ 1611980 w 8522446"/>
                <a:gd name="connsiteY2" fmla="*/ 1579515 h 1615149"/>
                <a:gd name="connsiteX3" fmla="*/ 3140977 w 8522446"/>
                <a:gd name="connsiteY3" fmla="*/ 140459 h 1615149"/>
                <a:gd name="connsiteX4" fmla="*/ 3477111 w 8522446"/>
                <a:gd name="connsiteY4" fmla="*/ 662260 h 1615149"/>
                <a:gd name="connsiteX5" fmla="*/ 4430131 w 8522446"/>
                <a:gd name="connsiteY5" fmla="*/ 20538 h 1615149"/>
                <a:gd name="connsiteX6" fmla="*/ 5134669 w 8522446"/>
                <a:gd name="connsiteY6" fmla="*/ 1609495 h 1615149"/>
                <a:gd name="connsiteX7" fmla="*/ 6573725 w 8522446"/>
                <a:gd name="connsiteY7" fmla="*/ 155449 h 1615149"/>
                <a:gd name="connsiteX8" fmla="*/ 8522446 w 8522446"/>
                <a:gd name="connsiteY8" fmla="*/ 590164 h 1615149"/>
                <a:gd name="connsiteX9" fmla="*/ 8522446 w 8522446"/>
                <a:gd name="connsiteY9" fmla="*/ 590164 h 1615149"/>
                <a:gd name="connsiteX0" fmla="*/ 0 w 8522446"/>
                <a:gd name="connsiteY0" fmla="*/ 1614346 h 1615149"/>
                <a:gd name="connsiteX1" fmla="*/ 787521 w 8522446"/>
                <a:gd name="connsiteY1" fmla="*/ 800026 h 1615149"/>
                <a:gd name="connsiteX2" fmla="*/ 1611980 w 8522446"/>
                <a:gd name="connsiteY2" fmla="*/ 1579515 h 1615149"/>
                <a:gd name="connsiteX3" fmla="*/ 3140977 w 8522446"/>
                <a:gd name="connsiteY3" fmla="*/ 140459 h 1615149"/>
                <a:gd name="connsiteX4" fmla="*/ 3477111 w 8522446"/>
                <a:gd name="connsiteY4" fmla="*/ 662260 h 1615149"/>
                <a:gd name="connsiteX5" fmla="*/ 4430131 w 8522446"/>
                <a:gd name="connsiteY5" fmla="*/ 20538 h 1615149"/>
                <a:gd name="connsiteX6" fmla="*/ 5134669 w 8522446"/>
                <a:gd name="connsiteY6" fmla="*/ 1609495 h 1615149"/>
                <a:gd name="connsiteX7" fmla="*/ 6548325 w 8522446"/>
                <a:gd name="connsiteY7" fmla="*/ 32317 h 1615149"/>
                <a:gd name="connsiteX8" fmla="*/ 8522446 w 8522446"/>
                <a:gd name="connsiteY8" fmla="*/ 590164 h 1615149"/>
                <a:gd name="connsiteX9" fmla="*/ 8522446 w 8522446"/>
                <a:gd name="connsiteY9" fmla="*/ 590164 h 1615149"/>
                <a:gd name="connsiteX0" fmla="*/ 0 w 8522446"/>
                <a:gd name="connsiteY0" fmla="*/ 1614346 h 1615149"/>
                <a:gd name="connsiteX1" fmla="*/ 787521 w 8522446"/>
                <a:gd name="connsiteY1" fmla="*/ 800026 h 1615149"/>
                <a:gd name="connsiteX2" fmla="*/ 1611980 w 8522446"/>
                <a:gd name="connsiteY2" fmla="*/ 1579515 h 1615149"/>
                <a:gd name="connsiteX3" fmla="*/ 3140977 w 8522446"/>
                <a:gd name="connsiteY3" fmla="*/ 140459 h 1615149"/>
                <a:gd name="connsiteX4" fmla="*/ 3477111 w 8522446"/>
                <a:gd name="connsiteY4" fmla="*/ 662260 h 1615149"/>
                <a:gd name="connsiteX5" fmla="*/ 4430131 w 8522446"/>
                <a:gd name="connsiteY5" fmla="*/ 20538 h 1615149"/>
                <a:gd name="connsiteX6" fmla="*/ 5134669 w 8522446"/>
                <a:gd name="connsiteY6" fmla="*/ 1609495 h 1615149"/>
                <a:gd name="connsiteX7" fmla="*/ 6548325 w 8522446"/>
                <a:gd name="connsiteY7" fmla="*/ 32317 h 1615149"/>
                <a:gd name="connsiteX8" fmla="*/ 8522446 w 8522446"/>
                <a:gd name="connsiteY8" fmla="*/ 590164 h 1615149"/>
                <a:gd name="connsiteX9" fmla="*/ 8522446 w 8522446"/>
                <a:gd name="connsiteY9" fmla="*/ 590164 h 1615149"/>
                <a:gd name="connsiteX0" fmla="*/ 0 w 8710711"/>
                <a:gd name="connsiteY0" fmla="*/ 1614346 h 1615149"/>
                <a:gd name="connsiteX1" fmla="*/ 787521 w 8710711"/>
                <a:gd name="connsiteY1" fmla="*/ 800026 h 1615149"/>
                <a:gd name="connsiteX2" fmla="*/ 1611980 w 8710711"/>
                <a:gd name="connsiteY2" fmla="*/ 1579515 h 1615149"/>
                <a:gd name="connsiteX3" fmla="*/ 3140977 w 8710711"/>
                <a:gd name="connsiteY3" fmla="*/ 140459 h 1615149"/>
                <a:gd name="connsiteX4" fmla="*/ 3477111 w 8710711"/>
                <a:gd name="connsiteY4" fmla="*/ 662260 h 1615149"/>
                <a:gd name="connsiteX5" fmla="*/ 4430131 w 8710711"/>
                <a:gd name="connsiteY5" fmla="*/ 20538 h 1615149"/>
                <a:gd name="connsiteX6" fmla="*/ 5134669 w 8710711"/>
                <a:gd name="connsiteY6" fmla="*/ 1609495 h 1615149"/>
                <a:gd name="connsiteX7" fmla="*/ 6548325 w 8710711"/>
                <a:gd name="connsiteY7" fmla="*/ 32317 h 1615149"/>
                <a:gd name="connsiteX8" fmla="*/ 8522446 w 8710711"/>
                <a:gd name="connsiteY8" fmla="*/ 590164 h 1615149"/>
                <a:gd name="connsiteX9" fmla="*/ 8662146 w 8710711"/>
                <a:gd name="connsiteY9" fmla="*/ 778966 h 1615149"/>
                <a:gd name="connsiteX0" fmla="*/ 0 w 8522446"/>
                <a:gd name="connsiteY0" fmla="*/ 1614346 h 1615149"/>
                <a:gd name="connsiteX1" fmla="*/ 787521 w 8522446"/>
                <a:gd name="connsiteY1" fmla="*/ 800026 h 1615149"/>
                <a:gd name="connsiteX2" fmla="*/ 1611980 w 8522446"/>
                <a:gd name="connsiteY2" fmla="*/ 1579515 h 1615149"/>
                <a:gd name="connsiteX3" fmla="*/ 3140977 w 8522446"/>
                <a:gd name="connsiteY3" fmla="*/ 140459 h 1615149"/>
                <a:gd name="connsiteX4" fmla="*/ 3477111 w 8522446"/>
                <a:gd name="connsiteY4" fmla="*/ 662260 h 1615149"/>
                <a:gd name="connsiteX5" fmla="*/ 4430131 w 8522446"/>
                <a:gd name="connsiteY5" fmla="*/ 20538 h 1615149"/>
                <a:gd name="connsiteX6" fmla="*/ 5134669 w 8522446"/>
                <a:gd name="connsiteY6" fmla="*/ 1609495 h 1615149"/>
                <a:gd name="connsiteX7" fmla="*/ 6548325 w 8522446"/>
                <a:gd name="connsiteY7" fmla="*/ 32317 h 1615149"/>
                <a:gd name="connsiteX8" fmla="*/ 8522446 w 8522446"/>
                <a:gd name="connsiteY8" fmla="*/ 590164 h 1615149"/>
                <a:gd name="connsiteX0" fmla="*/ 0 w 6548325"/>
                <a:gd name="connsiteY0" fmla="*/ 1614346 h 1615149"/>
                <a:gd name="connsiteX1" fmla="*/ 787521 w 6548325"/>
                <a:gd name="connsiteY1" fmla="*/ 800026 h 1615149"/>
                <a:gd name="connsiteX2" fmla="*/ 1611980 w 6548325"/>
                <a:gd name="connsiteY2" fmla="*/ 1579515 h 1615149"/>
                <a:gd name="connsiteX3" fmla="*/ 3140977 w 6548325"/>
                <a:gd name="connsiteY3" fmla="*/ 140459 h 1615149"/>
                <a:gd name="connsiteX4" fmla="*/ 3477111 w 6548325"/>
                <a:gd name="connsiteY4" fmla="*/ 662260 h 1615149"/>
                <a:gd name="connsiteX5" fmla="*/ 4430131 w 6548325"/>
                <a:gd name="connsiteY5" fmla="*/ 20538 h 1615149"/>
                <a:gd name="connsiteX6" fmla="*/ 5134669 w 6548325"/>
                <a:gd name="connsiteY6" fmla="*/ 1609495 h 1615149"/>
                <a:gd name="connsiteX7" fmla="*/ 6548325 w 6548325"/>
                <a:gd name="connsiteY7" fmla="*/ 32317 h 1615149"/>
                <a:gd name="connsiteX0" fmla="*/ 0 w 6630211"/>
                <a:gd name="connsiteY0" fmla="*/ 1605525 h 1609497"/>
                <a:gd name="connsiteX1" fmla="*/ 869407 w 6630211"/>
                <a:gd name="connsiteY1" fmla="*/ 800026 h 1609497"/>
                <a:gd name="connsiteX2" fmla="*/ 1693866 w 6630211"/>
                <a:gd name="connsiteY2" fmla="*/ 1579515 h 1609497"/>
                <a:gd name="connsiteX3" fmla="*/ 3222863 w 6630211"/>
                <a:gd name="connsiteY3" fmla="*/ 140459 h 1609497"/>
                <a:gd name="connsiteX4" fmla="*/ 3558997 w 6630211"/>
                <a:gd name="connsiteY4" fmla="*/ 662260 h 1609497"/>
                <a:gd name="connsiteX5" fmla="*/ 4512017 w 6630211"/>
                <a:gd name="connsiteY5" fmla="*/ 20538 h 1609497"/>
                <a:gd name="connsiteX6" fmla="*/ 5216555 w 6630211"/>
                <a:gd name="connsiteY6" fmla="*/ 1609495 h 1609497"/>
                <a:gd name="connsiteX7" fmla="*/ 6630211 w 6630211"/>
                <a:gd name="connsiteY7" fmla="*/ 32317 h 1609497"/>
                <a:gd name="connsiteX0" fmla="*/ 0 w 6630211"/>
                <a:gd name="connsiteY0" fmla="*/ 1605525 h 1609497"/>
                <a:gd name="connsiteX1" fmla="*/ 869407 w 6630211"/>
                <a:gd name="connsiteY1" fmla="*/ 800026 h 1609497"/>
                <a:gd name="connsiteX2" fmla="*/ 1693866 w 6630211"/>
                <a:gd name="connsiteY2" fmla="*/ 1579515 h 1609497"/>
                <a:gd name="connsiteX3" fmla="*/ 3222863 w 6630211"/>
                <a:gd name="connsiteY3" fmla="*/ 140459 h 1609497"/>
                <a:gd name="connsiteX4" fmla="*/ 3558997 w 6630211"/>
                <a:gd name="connsiteY4" fmla="*/ 662260 h 1609497"/>
                <a:gd name="connsiteX5" fmla="*/ 4512017 w 6630211"/>
                <a:gd name="connsiteY5" fmla="*/ 20538 h 1609497"/>
                <a:gd name="connsiteX6" fmla="*/ 5216555 w 6630211"/>
                <a:gd name="connsiteY6" fmla="*/ 1609495 h 1609497"/>
                <a:gd name="connsiteX7" fmla="*/ 6630211 w 6630211"/>
                <a:gd name="connsiteY7" fmla="*/ 32317 h 160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0211" h="1609497">
                  <a:moveTo>
                    <a:pt x="0" y="1605525"/>
                  </a:moveTo>
                  <a:cubicBezTo>
                    <a:pt x="53901" y="1627033"/>
                    <a:pt x="587096" y="804361"/>
                    <a:pt x="869407" y="800026"/>
                  </a:cubicBezTo>
                  <a:cubicBezTo>
                    <a:pt x="1151718" y="795691"/>
                    <a:pt x="1301623" y="1689443"/>
                    <a:pt x="1693866" y="1579515"/>
                  </a:cubicBezTo>
                  <a:cubicBezTo>
                    <a:pt x="2086109" y="1469587"/>
                    <a:pt x="2912008" y="293335"/>
                    <a:pt x="3222863" y="140459"/>
                  </a:cubicBezTo>
                  <a:cubicBezTo>
                    <a:pt x="3533718" y="-12417"/>
                    <a:pt x="3490188" y="657621"/>
                    <a:pt x="3558997" y="662260"/>
                  </a:cubicBezTo>
                  <a:cubicBezTo>
                    <a:pt x="3627806" y="666899"/>
                    <a:pt x="4235757" y="-137334"/>
                    <a:pt x="4512017" y="20538"/>
                  </a:cubicBezTo>
                  <a:cubicBezTo>
                    <a:pt x="4788277" y="178410"/>
                    <a:pt x="4863523" y="1607532"/>
                    <a:pt x="5216555" y="1609495"/>
                  </a:cubicBezTo>
                  <a:cubicBezTo>
                    <a:pt x="5569587" y="1611458"/>
                    <a:pt x="6294181" y="169371"/>
                    <a:pt x="6630211" y="32317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reto 5"/>
            <p:cNvCxnSpPr/>
            <p:nvPr/>
          </p:nvCxnSpPr>
          <p:spPr>
            <a:xfrm>
              <a:off x="1535373" y="3462508"/>
              <a:ext cx="7770904" cy="249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>
              <a:stCxn id="4" idx="7"/>
              <a:endCxn id="22" idx="0"/>
            </p:cNvCxnSpPr>
            <p:nvPr/>
          </p:nvCxnSpPr>
          <p:spPr>
            <a:xfrm flipH="1">
              <a:off x="8328417" y="2242465"/>
              <a:ext cx="5696" cy="12450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>
              <a:endCxn id="23" idx="0"/>
            </p:cNvCxnSpPr>
            <p:nvPr/>
          </p:nvCxnSpPr>
          <p:spPr>
            <a:xfrm>
              <a:off x="6096000" y="2217466"/>
              <a:ext cx="0" cy="12700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/>
            <p:cNvCxnSpPr/>
            <p:nvPr/>
          </p:nvCxnSpPr>
          <p:spPr>
            <a:xfrm>
              <a:off x="4962786" y="2305965"/>
              <a:ext cx="2914" cy="11567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/>
            <p:nvPr/>
          </p:nvCxnSpPr>
          <p:spPr>
            <a:xfrm flipH="1">
              <a:off x="2552700" y="2836895"/>
              <a:ext cx="522" cy="6258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8468436" y="2674961"/>
              <a:ext cx="17059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pt-BR" sz="1200" dirty="0" smtClean="0"/>
                <a:t>H</a:t>
              </a:r>
              <a:endParaRPr lang="pt-BR" sz="12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682766" y="2674960"/>
              <a:ext cx="39476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pt-BR" sz="1200" dirty="0" smtClean="0"/>
                <a:t>1,1H</a:t>
              </a:r>
              <a:endParaRPr lang="pt-BR" sz="12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525467" y="2679945"/>
              <a:ext cx="39476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pt-BR" sz="1200" dirty="0" smtClean="0"/>
                <a:t>1,0H</a:t>
              </a:r>
              <a:endParaRPr lang="pt-BR" sz="1200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215532" y="3047230"/>
              <a:ext cx="43213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pt-BR" sz="1200" dirty="0" smtClean="0"/>
                <a:t>0,5H</a:t>
              </a:r>
              <a:endParaRPr lang="pt-BR" sz="1200" dirty="0"/>
            </a:p>
          </p:txBody>
        </p:sp>
        <p:pic>
          <p:nvPicPr>
            <p:cNvPr id="1026" name="Picture 2" descr="Resultado de imagem para carrinh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58522">
              <a:off x="7959115" y="1898637"/>
              <a:ext cx="368094" cy="409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ixaDeTexto 21"/>
            <p:cNvSpPr txBox="1"/>
            <p:nvPr/>
          </p:nvSpPr>
          <p:spPr>
            <a:xfrm>
              <a:off x="8243118" y="3487507"/>
              <a:ext cx="17059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pt-BR" sz="1200" dirty="0"/>
                <a:t>A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010701" y="3487507"/>
              <a:ext cx="17059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pt-BR" sz="1200" dirty="0" smtClean="0"/>
                <a:t>B</a:t>
              </a:r>
              <a:endParaRPr lang="pt-BR" sz="1200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4862689" y="3487507"/>
              <a:ext cx="17059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pt-BR" sz="1200" dirty="0" smtClean="0"/>
                <a:t>C</a:t>
              </a:r>
              <a:endParaRPr lang="pt-BR" sz="1200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2467401" y="3487507"/>
              <a:ext cx="170598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pt-BR" sz="1200" dirty="0"/>
                <a:t>D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553735" y="3487507"/>
              <a:ext cx="606797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pt-BR" sz="1200" dirty="0" smtClean="0"/>
                <a:t>Pontos </a:t>
              </a:r>
              <a:endParaRPr lang="pt-BR" sz="1200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323589" y="2053967"/>
              <a:ext cx="1368332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r>
                <a:rPr lang="pt-BR" sz="1200" dirty="0" smtClean="0"/>
                <a:t>Pista livre de atrito </a:t>
              </a:r>
              <a:endParaRPr lang="pt-BR" sz="1200" dirty="0"/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1023582" y="3166281"/>
            <a:ext cx="106043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pt-BR" sz="2000" dirty="0" smtClean="0"/>
              <a:t>(___) O carrinho ao sair do ponto A, não ultrapassa o Ponto B mas ultrapassaria o ponto C e o ponto D</a:t>
            </a: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pt-BR" sz="2000" dirty="0" smtClean="0"/>
              <a:t>(___) O carrinho se sair do Ponto B ultrapassaria todos os pontos tanto a direita como a esquerda</a:t>
            </a: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pt-BR" sz="2000" dirty="0" smtClean="0"/>
              <a:t>(___) O carrinho se sair do ponto C terá metade da velocidade no ponto D</a:t>
            </a: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pt-BR" sz="2000" dirty="0" smtClean="0"/>
              <a:t>(___) A energia mecânica no ponto A é igual a do ponto C</a:t>
            </a: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pt-BR" sz="2000" dirty="0" smtClean="0"/>
              <a:t>(___) Com a Velocidade no Ponto A igual 0,1 V</a:t>
            </a:r>
            <a:r>
              <a:rPr lang="pt-BR" sz="2000" baseline="-25000" dirty="0" smtClean="0"/>
              <a:t>B</a:t>
            </a:r>
            <a:r>
              <a:rPr lang="pt-BR" sz="2000" dirty="0" smtClean="0"/>
              <a:t> ele venceria o ponto </a:t>
            </a:r>
            <a:r>
              <a:rPr lang="pt-BR" sz="2000" dirty="0" smtClean="0"/>
              <a:t>B </a:t>
            </a: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pt-BR" sz="2000" dirty="0" smtClean="0"/>
              <a:t>(___) A energia cinética do Ponto A para o ponto B aumenta</a:t>
            </a: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pt-BR" sz="2000" dirty="0" smtClean="0"/>
              <a:t>(___) A energia mecânica aumenta do Ponto B para o ponto C </a:t>
            </a:r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pt-BR" sz="2000" dirty="0" smtClean="0"/>
              <a:t>(___) A energia mecânica do Ponto B para o ponto D, não se conserva pois gasta para subir o ponto C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135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/>
          <p:cNvGrpSpPr/>
          <p:nvPr/>
        </p:nvGrpSpPr>
        <p:grpSpPr>
          <a:xfrm>
            <a:off x="7213671" y="566258"/>
            <a:ext cx="4437584" cy="3328559"/>
            <a:chOff x="1490790" y="1859030"/>
            <a:chExt cx="4437584" cy="3328559"/>
          </a:xfrm>
        </p:grpSpPr>
        <p:cxnSp>
          <p:nvCxnSpPr>
            <p:cNvPr id="6" name="Conector reto 5"/>
            <p:cNvCxnSpPr/>
            <p:nvPr/>
          </p:nvCxnSpPr>
          <p:spPr>
            <a:xfrm flipV="1">
              <a:off x="1738859" y="1978702"/>
              <a:ext cx="3672590" cy="14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flipV="1">
              <a:off x="2486025" y="1993692"/>
              <a:ext cx="0" cy="7209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>
              <a:stCxn id="17" idx="0"/>
            </p:cNvCxnSpPr>
            <p:nvPr/>
          </p:nvCxnSpPr>
          <p:spPr>
            <a:xfrm flipV="1">
              <a:off x="3219450" y="2000733"/>
              <a:ext cx="13741" cy="14966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V="1">
              <a:off x="3942257" y="2006196"/>
              <a:ext cx="0" cy="7209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>
              <a:stCxn id="19" idx="0"/>
            </p:cNvCxnSpPr>
            <p:nvPr/>
          </p:nvCxnSpPr>
          <p:spPr>
            <a:xfrm flipV="1">
              <a:off x="4636568" y="1993692"/>
              <a:ext cx="14756" cy="14945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ângulo 14"/>
            <p:cNvSpPr/>
            <p:nvPr/>
          </p:nvSpPr>
          <p:spPr>
            <a:xfrm>
              <a:off x="1738859" y="1859030"/>
              <a:ext cx="3672590" cy="1049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385390" y="2623939"/>
              <a:ext cx="198783" cy="1987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A</a:t>
              </a:r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120058" y="3497411"/>
              <a:ext cx="198783" cy="1987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B</a:t>
              </a:r>
              <a:endParaRPr lang="pt-BR" dirty="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838576" y="2631717"/>
              <a:ext cx="198783" cy="1987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</a:t>
              </a:r>
              <a:endParaRPr lang="pt-BR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4537176" y="3488194"/>
              <a:ext cx="198783" cy="1987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D</a:t>
              </a:r>
              <a:endParaRPr lang="pt-BR" dirty="0"/>
            </a:p>
          </p:txBody>
        </p:sp>
        <p:cxnSp>
          <p:nvCxnSpPr>
            <p:cNvPr id="21" name="Conector reto 20"/>
            <p:cNvCxnSpPr/>
            <p:nvPr/>
          </p:nvCxnSpPr>
          <p:spPr>
            <a:xfrm flipV="1">
              <a:off x="1738859" y="4827570"/>
              <a:ext cx="3672590" cy="1499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>
              <a:off x="1796995" y="2000732"/>
              <a:ext cx="15902" cy="2826838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 rot="16200000">
              <a:off x="875638" y="2995743"/>
              <a:ext cx="1599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Altura fixa: 3M</a:t>
              </a:r>
              <a:endParaRPr lang="pt-BR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2719347" y="4818257"/>
              <a:ext cx="1587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Piso da fabrica</a:t>
              </a:r>
              <a:endParaRPr lang="pt-BR" dirty="0"/>
            </a:p>
          </p:txBody>
        </p:sp>
        <p:cxnSp>
          <p:nvCxnSpPr>
            <p:cNvPr id="32" name="Conector reto 31"/>
            <p:cNvCxnSpPr/>
            <p:nvPr/>
          </p:nvCxnSpPr>
          <p:spPr>
            <a:xfrm flipV="1">
              <a:off x="2377048" y="2819203"/>
              <a:ext cx="3034401" cy="9386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>
              <a:stCxn id="17" idx="2"/>
            </p:cNvCxnSpPr>
            <p:nvPr/>
          </p:nvCxnSpPr>
          <p:spPr>
            <a:xfrm flipV="1">
              <a:off x="3219450" y="3677854"/>
              <a:ext cx="2191999" cy="1834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 flipV="1">
              <a:off x="5370588" y="1978702"/>
              <a:ext cx="7836" cy="1717492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/>
            <p:cNvSpPr txBox="1"/>
            <p:nvPr/>
          </p:nvSpPr>
          <p:spPr>
            <a:xfrm>
              <a:off x="5345633" y="2186459"/>
              <a:ext cx="582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 M</a:t>
              </a:r>
              <a:endParaRPr lang="pt-BR" dirty="0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5345634" y="2973725"/>
              <a:ext cx="582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2 M</a:t>
              </a:r>
              <a:endParaRPr lang="pt-BR" dirty="0"/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488737" y="566258"/>
            <a:ext cx="6511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7 ª Questão  É sabido que todos os objetos com a mesma aerodinâmica deixados cair de uma mesma altura chegam no mesmo instante  no ponto referência escolhido, por causa da ação da Gravidade, quando partem do repouso </a:t>
            </a:r>
          </a:p>
          <a:p>
            <a:pPr algn="just"/>
            <a:r>
              <a:rPr lang="pt-BR" dirty="0" smtClean="0"/>
              <a:t>Tendo o objeto A e B massa iguais a “M” e os objetos C e D massa Iguais a “ 2M”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536034" y="2687456"/>
            <a:ext cx="65114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Responda:</a:t>
            </a:r>
          </a:p>
          <a:p>
            <a:pPr marL="342900" indent="-342900">
              <a:buFont typeface="+mj-lt"/>
              <a:buAutoNum type="alphaUcPeriod"/>
            </a:pPr>
            <a:r>
              <a:rPr lang="pt-BR" dirty="0" smtClean="0"/>
              <a:t>Qual dos objetos tem a maior energia cinética, ao chegar o piso ? _____________</a:t>
            </a:r>
          </a:p>
          <a:p>
            <a:pPr marL="342900" indent="-342900">
              <a:buFont typeface="+mj-lt"/>
              <a:buAutoNum type="alphaUcPeriod"/>
            </a:pPr>
            <a:r>
              <a:rPr lang="pt-BR" dirty="0" smtClean="0"/>
              <a:t>Qual dos objetos tem a maior energia potencial?        ____________</a:t>
            </a:r>
          </a:p>
          <a:p>
            <a:pPr marL="342900" indent="-342900">
              <a:buFont typeface="+mj-lt"/>
              <a:buAutoNum type="alphaUcPeriod"/>
            </a:pPr>
            <a:r>
              <a:rPr lang="pt-BR" dirty="0" smtClean="0"/>
              <a:t>Calcule a energia potencia de cada um dos objetos? (são 4 energias) </a:t>
            </a:r>
          </a:p>
          <a:p>
            <a:r>
              <a:rPr lang="pt-BR" dirty="0" smtClean="0"/>
              <a:t>De A _________________</a:t>
            </a:r>
          </a:p>
          <a:p>
            <a:r>
              <a:rPr lang="pt-BR" dirty="0" smtClean="0"/>
              <a:t>De B _________________</a:t>
            </a:r>
          </a:p>
          <a:p>
            <a:r>
              <a:rPr lang="pt-BR" dirty="0" smtClean="0"/>
              <a:t>De C _________________</a:t>
            </a:r>
          </a:p>
          <a:p>
            <a:r>
              <a:rPr lang="pt-BR" dirty="0" smtClean="0"/>
              <a:t>De D _________________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58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2692"/>
          </a:xfrm>
        </p:spPr>
        <p:txBody>
          <a:bodyPr/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www.professorpanosso.com.br/documentos/energia%20mec%C3%A2nica%20panosso%2008.pdf</a:t>
            </a:r>
            <a:endParaRPr lang="pt-BR" dirty="0" smtClean="0"/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d3tt741pwxqwm0.cloudfront.net/WGBH/conv16/conv16-int-rollercoaster/index.html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36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565</Words>
  <Application>Microsoft Office PowerPoint</Application>
  <PresentationFormat>Widescreen</PresentationFormat>
  <Paragraphs>71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3ª  Questão: Em qual posição teremos 2/3 de energia cinética?</vt:lpstr>
      <vt:lpstr>4ª Questão: O gráfico na forma de pizza, simboliza  qual momento do carrinho na montanha russa: posição: 1, 2, 3, 4, 5, 6?</vt:lpstr>
      <vt:lpstr>5ª Questão: Na figura a seguir, um corpo de massa 200 g passa pelo ponto A com velocidade vA = 2 m/s. Considerando que não existe atrito entre o corpo e a pista, analise as afirmações:</vt:lpstr>
      <vt:lpstr>6 ª Questão: Responda com “V” para Verdadeiro e “F” para Falso</vt:lpstr>
      <vt:lpstr>Apresentação do PowerPoint</vt:lpstr>
      <vt:lpstr>Bibliografia: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carliequadra</dc:creator>
  <cp:lastModifiedBy>carliequadra</cp:lastModifiedBy>
  <cp:revision>34</cp:revision>
  <dcterms:created xsi:type="dcterms:W3CDTF">2017-08-13T01:43:34Z</dcterms:created>
  <dcterms:modified xsi:type="dcterms:W3CDTF">2017-08-13T22:24:44Z</dcterms:modified>
</cp:coreProperties>
</file>