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9" r:id="rId4"/>
    <p:sldId id="260" r:id="rId5"/>
    <p:sldId id="269" r:id="rId6"/>
    <p:sldId id="261" r:id="rId7"/>
    <p:sldId id="262" r:id="rId8"/>
    <p:sldId id="265" r:id="rId9"/>
    <p:sldId id="268" r:id="rId10"/>
    <p:sldId id="264" r:id="rId11"/>
    <p:sldId id="263" r:id="rId12"/>
    <p:sldId id="267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94B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/>
    <p:restoredTop sz="94533"/>
  </p:normalViewPr>
  <p:slideViewPr>
    <p:cSldViewPr snapToGrid="0" snapToObjects="1">
      <p:cViewPr>
        <p:scale>
          <a:sx n="57" d="100"/>
          <a:sy n="57" d="100"/>
        </p:scale>
        <p:origin x="71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09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0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0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8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96B312A-68C8-0B41-A309-5EB30EBF07D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DBDC02-4CD5-2D49-BF28-757C4A64B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s://commons.wikimedia.org/wiki/File:Mcgill_CoA.jpg" TargetMode="External"/><Relationship Id="rId12" Type="http://schemas.openxmlformats.org/officeDocument/2006/relationships/hyperlink" Target="https://commons.wikimedia.org/wiki/Special:Contributions/Waov1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ickr.com/photos/wellcomeimages/14849341981/in/photolist-oCbL2B-phTyng-3ykFfx-J85wv-9j517N-gdip66-9tJVaF-aJp3cF-74ewJd-8h6aJd-97z5qG-rs1U8h-bVoFsQ-7YejzQ-dUjh3d-8R6F5c-gdhKb9-oAbgwR-7NeTsX-cpSdDo-6rQs4e-mkBANs-6rUBwj-fQk7Nz-dW6gsP-59H" TargetMode="External"/><Relationship Id="rId3" Type="http://schemas.openxmlformats.org/officeDocument/2006/relationships/hyperlink" Target="https://wellcomeimages.org/indexplus/result.html?wi_credit_line%3atext=%22Spooky%20Pooka%22&amp;%24%3dsort=sort%20sortexpr%20image_sort&amp;%2asform=wellcome-images&amp;_IXACTION_=query&amp;_IXFIRST_=1&amp;_IXSPFX_=templates%2fb&amp;_IXFPFX_=templates%2ft&amp;%24%20with%20im" TargetMode="External"/><Relationship Id="rId4" Type="http://schemas.openxmlformats.org/officeDocument/2006/relationships/hyperlink" Target="https://creativecommons.org/licenses/by-nc-nd/2.0/" TargetMode="External"/><Relationship Id="rId5" Type="http://schemas.openxmlformats.org/officeDocument/2006/relationships/hyperlink" Target="https://pixabay.com/p-154743/?no_redirect" TargetMode="External"/><Relationship Id="rId6" Type="http://schemas.openxmlformats.org/officeDocument/2006/relationships/hyperlink" Target="https://pixabay.com/en/users/OpenClipart-Vectors-30363/" TargetMode="External"/><Relationship Id="rId7" Type="http://schemas.openxmlformats.org/officeDocument/2006/relationships/hyperlink" Target="https://pixabay.com/p-24559/?no_redirect" TargetMode="External"/><Relationship Id="rId8" Type="http://schemas.openxmlformats.org/officeDocument/2006/relationships/hyperlink" Target="https://pixabay.com/en/users/Clker-Free-Vector-Images-3736/" TargetMode="External"/><Relationship Id="rId9" Type="http://schemas.openxmlformats.org/officeDocument/2006/relationships/hyperlink" Target="https://www.flickr.com/photos/102642344@N02/10082811755" TargetMode="External"/><Relationship Id="rId10" Type="http://schemas.openxmlformats.org/officeDocument/2006/relationships/hyperlink" Target="https://www.flickr.com/photos/102642344@N0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54847" y="5414683"/>
            <a:ext cx="3531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By </a:t>
            </a:r>
            <a:r>
              <a:rPr lang="en-US" dirty="0" err="1" smtClean="0"/>
              <a:t>Sarina</a:t>
            </a:r>
            <a:r>
              <a:rPr lang="en-US" dirty="0" smtClean="0"/>
              <a:t> Lalla</a:t>
            </a:r>
          </a:p>
          <a:p>
            <a:pPr algn="ctr"/>
            <a:r>
              <a:rPr lang="en-US" dirty="0" smtClean="0"/>
              <a:t>B.Ed. Secondary Science Education</a:t>
            </a:r>
          </a:p>
          <a:p>
            <a:pPr algn="ctr"/>
            <a:r>
              <a:rPr lang="en-US" dirty="0" smtClean="0"/>
              <a:t>McGill University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12023"/>
          <a:stretch/>
        </p:blipFill>
        <p:spPr>
          <a:xfrm>
            <a:off x="10274128" y="0"/>
            <a:ext cx="189807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43" y="1274150"/>
            <a:ext cx="2686135" cy="3334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0776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Casual" charset="0"/>
                <a:ea typeface="Casual" charset="0"/>
                <a:cs typeface="Casual" charset="0"/>
              </a:rPr>
              <a:t>The Basics of Gene Expression</a:t>
            </a:r>
            <a:endParaRPr lang="en-US" sz="5000" b="1" dirty="0">
              <a:latin typeface="Casual" charset="0"/>
              <a:ea typeface="Casual" charset="0"/>
              <a:cs typeface="Casu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0" b="7907"/>
          <a:stretch/>
        </p:blipFill>
        <p:spPr>
          <a:xfrm>
            <a:off x="7686776" y="5414683"/>
            <a:ext cx="765209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89" y="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Translation elements: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Ribosome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624" y="1384994"/>
            <a:ext cx="6471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An RNA structure that ”reads” mRNA strands to produce proteins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 Clamps the RNA strand between its two subunits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7967" y="215443"/>
            <a:ext cx="437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Cell gene expression tab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t="31920" r="38123" b="18054"/>
          <a:stretch/>
        </p:blipFill>
        <p:spPr>
          <a:xfrm>
            <a:off x="7782029" y="677182"/>
            <a:ext cx="745589" cy="98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6074" r="26202" b="33426"/>
          <a:stretch/>
        </p:blipFill>
        <p:spPr>
          <a:xfrm>
            <a:off x="1645919" y="3362177"/>
            <a:ext cx="2166425" cy="1913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7415" y="323556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5212" y="427657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5551" y="5176911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Ribosome</a:t>
            </a:r>
            <a:endParaRPr lang="en-US" dirty="0"/>
          </a:p>
        </p:txBody>
      </p:sp>
      <p:cxnSp>
        <p:nvCxnSpPr>
          <p:cNvPr id="14" name="Straight Connector 13"/>
          <p:cNvCxnSpPr>
            <a:endCxn id="10" idx="1"/>
          </p:cNvCxnSpPr>
          <p:nvPr/>
        </p:nvCxnSpPr>
        <p:spPr>
          <a:xfrm>
            <a:off x="2883877" y="4754880"/>
            <a:ext cx="2841674" cy="6066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9" idx="1"/>
          </p:cNvCxnSpPr>
          <p:nvPr/>
        </p:nvCxnSpPr>
        <p:spPr>
          <a:xfrm flipV="1">
            <a:off x="3207434" y="4461244"/>
            <a:ext cx="2447778" cy="184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1"/>
          </p:cNvCxnSpPr>
          <p:nvPr/>
        </p:nvCxnSpPr>
        <p:spPr>
          <a:xfrm flipV="1">
            <a:off x="3010486" y="3420235"/>
            <a:ext cx="2686929" cy="545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3509" y="3012712"/>
            <a:ext cx="437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Cell gene expression tab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669797" y="4711783"/>
            <a:ext cx="790454" cy="10586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29131" y="4302928"/>
            <a:ext cx="731120" cy="14675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61493" y="5740965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  <a:r>
              <a:rPr lang="en-US" smtClean="0"/>
              <a:t>ubunits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89" y="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Translation elements: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mRNA destroyer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89" y="1169551"/>
            <a:ext cx="6471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An RNA structure that ”reads” mRNA strands to produce proteins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 Clamps the RNA strand between its two subunits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6931" y="30778"/>
            <a:ext cx="437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Cell gene expression tab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4965" r="22197" b="25527"/>
          <a:stretch/>
        </p:blipFill>
        <p:spPr>
          <a:xfrm>
            <a:off x="7313908" y="400110"/>
            <a:ext cx="1252025" cy="492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4858" r="37119" b="31238"/>
          <a:stretch/>
        </p:blipFill>
        <p:spPr>
          <a:xfrm>
            <a:off x="379827" y="3291840"/>
            <a:ext cx="2481539" cy="26587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989" y="2754599"/>
            <a:ext cx="437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Cell gene expression tab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53165" y="4883275"/>
            <a:ext cx="2447778" cy="184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0943" y="4621237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mRNA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4548" y="3685735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 destroyer</a:t>
            </a:r>
            <a:endParaRPr lang="en-US" dirty="0"/>
          </a:p>
        </p:txBody>
      </p:sp>
      <p:cxnSp>
        <p:nvCxnSpPr>
          <p:cNvPr id="15" name="Straight Connector 14"/>
          <p:cNvCxnSpPr>
            <a:endCxn id="9" idx="1"/>
          </p:cNvCxnSpPr>
          <p:nvPr/>
        </p:nvCxnSpPr>
        <p:spPr>
          <a:xfrm flipV="1">
            <a:off x="1620596" y="3870401"/>
            <a:ext cx="2233952" cy="5610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780" y="4965112"/>
            <a:ext cx="3459174" cy="704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85748" y="5567234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Degraded mRNA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989" y="0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More to explore in the </a:t>
            </a:r>
            <a:r>
              <a:rPr lang="en-US" sz="3500" b="1" dirty="0" err="1" smtClean="0">
                <a:latin typeface="Casual" charset="0"/>
                <a:ea typeface="Casual" charset="0"/>
                <a:cs typeface="Casual" charset="0"/>
              </a:rPr>
              <a:t>PhET</a:t>
            </a:r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 Simulation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285" y="811351"/>
            <a:ext cx="9106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Protein expression in cells</a:t>
            </a:r>
          </a:p>
          <a:p>
            <a:r>
              <a:rPr lang="en-US" dirty="0" smtClean="0"/>
              <a:t>Go in the Multiple Cells tab. Using the sliders, determine how all of the discussed variables influence</a:t>
            </a:r>
          </a:p>
          <a:p>
            <a:r>
              <a:rPr lang="en-US" dirty="0" smtClean="0"/>
              <a:t> protein production over time in the cell or cells. </a:t>
            </a:r>
          </a:p>
          <a:p>
            <a:endParaRPr lang="en-US" dirty="0" smtClean="0"/>
          </a:p>
          <a:p>
            <a:r>
              <a:rPr lang="en-US" dirty="0" smtClean="0"/>
              <a:t>What is the name of the cells that are being used in this simulation? </a:t>
            </a:r>
          </a:p>
          <a:p>
            <a:r>
              <a:rPr lang="en-US" dirty="0" smtClean="0"/>
              <a:t>Why do you think the cells are green?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46" y="2796509"/>
            <a:ext cx="1730326" cy="3875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120" y="2796509"/>
            <a:ext cx="223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Multiple Cells tab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69" y="2857730"/>
            <a:ext cx="4400941" cy="20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ual" charset="0"/>
                <a:ea typeface="Casual" charset="0"/>
                <a:cs typeface="Casual" charset="0"/>
              </a:rPr>
              <a:t>Image sources</a:t>
            </a:r>
            <a:endParaRPr lang="en-US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233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hlinkClick r:id="rId2"/>
              </a:rPr>
              <a:t>B0006092 DNA double helix illustration</a:t>
            </a:r>
            <a:r>
              <a:rPr lang="en-US" dirty="0" smtClean="0">
                <a:hlinkClick r:id="rId2"/>
              </a:rPr>
              <a:t> </a:t>
            </a:r>
            <a:r>
              <a:rPr lang="de-DE" dirty="0" smtClean="0"/>
              <a:t>© </a:t>
            </a:r>
            <a:r>
              <a:rPr lang="de-DE" dirty="0" smtClean="0">
                <a:hlinkClick r:id="rId3"/>
              </a:rPr>
              <a:t>Spooky Pooka,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smtClean="0">
                <a:hlinkClick r:id="rId4"/>
              </a:rPr>
              <a:t>Creative Commons </a:t>
            </a:r>
            <a:r>
              <a:rPr lang="de-DE" dirty="0">
                <a:hlinkClick r:id="rId4"/>
              </a:rPr>
              <a:t>Attribution-NonCommercial-NoDerivs 2.0 </a:t>
            </a:r>
            <a:r>
              <a:rPr lang="de-DE" dirty="0" smtClean="0">
                <a:hlinkClick r:id="rId4"/>
              </a:rPr>
              <a:t>Generic </a:t>
            </a:r>
            <a:r>
              <a:rPr lang="de-DE" dirty="0" smtClean="0"/>
              <a:t>(Image was </a:t>
            </a:r>
            <a:r>
              <a:rPr lang="de-DE" dirty="0" err="1" smtClean="0"/>
              <a:t>cropped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permission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provider</a:t>
            </a:r>
            <a:r>
              <a:rPr lang="de-DE" dirty="0" smtClean="0"/>
              <a:t>)</a:t>
            </a:r>
          </a:p>
          <a:p>
            <a:r>
              <a:rPr lang="en-US" dirty="0">
                <a:hlinkClick r:id="rId5"/>
              </a:rPr>
              <a:t>Beaker </a:t>
            </a:r>
            <a:r>
              <a:rPr lang="de-DE" dirty="0"/>
              <a:t>© </a:t>
            </a:r>
            <a:r>
              <a:rPr lang="de-DE" dirty="0">
                <a:hlinkClick r:id="rId6"/>
              </a:rPr>
              <a:t>OpenClipart-Vectors</a:t>
            </a:r>
            <a:r>
              <a:rPr lang="de-DE" dirty="0"/>
              <a:t>,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Creative </a:t>
            </a:r>
            <a:r>
              <a:rPr lang="de-DE" dirty="0" err="1"/>
              <a:t>Commons</a:t>
            </a:r>
            <a:r>
              <a:rPr lang="de-DE" dirty="0"/>
              <a:t> CC0 1.0 </a:t>
            </a:r>
            <a:r>
              <a:rPr lang="de-DE" dirty="0" smtClean="0"/>
              <a:t>Universal</a:t>
            </a:r>
            <a:endParaRPr lang="de-DE" dirty="0"/>
          </a:p>
          <a:p>
            <a:r>
              <a:rPr lang="en-US" dirty="0" smtClean="0">
                <a:hlinkClick r:id="rId7"/>
              </a:rPr>
              <a:t>DNA </a:t>
            </a:r>
            <a:r>
              <a:rPr lang="de-DE" dirty="0" smtClean="0"/>
              <a:t>© </a:t>
            </a:r>
            <a:r>
              <a:rPr lang="de-DE" dirty="0" smtClean="0">
                <a:hlinkClick r:id="rId8"/>
              </a:rPr>
              <a:t>Clker-Free-</a:t>
            </a:r>
            <a:r>
              <a:rPr lang="de-DE" dirty="0" err="1" smtClean="0">
                <a:hlinkClick r:id="rId8"/>
              </a:rPr>
              <a:t>Vector</a:t>
            </a:r>
            <a:r>
              <a:rPr lang="de-DE" dirty="0" smtClean="0">
                <a:hlinkClick r:id="rId8"/>
              </a:rPr>
              <a:t>-Images,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Creative </a:t>
            </a:r>
            <a:r>
              <a:rPr lang="de-DE" dirty="0" err="1"/>
              <a:t>Commons</a:t>
            </a:r>
            <a:r>
              <a:rPr lang="de-DE" dirty="0"/>
              <a:t> CC0 1.0 Universal</a:t>
            </a:r>
            <a:endParaRPr lang="en-US" dirty="0"/>
          </a:p>
          <a:p>
            <a:r>
              <a:rPr lang="en-US" dirty="0" smtClean="0">
                <a:hlinkClick r:id="rId9"/>
              </a:rPr>
              <a:t>DNA vs RNA </a:t>
            </a:r>
            <a:r>
              <a:rPr lang="de-DE" dirty="0" smtClean="0"/>
              <a:t>© </a:t>
            </a:r>
            <a:r>
              <a:rPr lang="de-DE" dirty="0" smtClean="0">
                <a:hlinkClick r:id="rId10"/>
              </a:rPr>
              <a:t>Zappys Technology Solutions</a:t>
            </a:r>
            <a:r>
              <a:rPr lang="de-DE" dirty="0" smtClean="0"/>
              <a:t>,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/>
              <a:t>under</a:t>
            </a:r>
            <a:r>
              <a:rPr lang="de-DE" dirty="0"/>
              <a:t> Creative </a:t>
            </a:r>
            <a:r>
              <a:rPr lang="de-DE" dirty="0" err="1"/>
              <a:t>Commons</a:t>
            </a:r>
            <a:r>
              <a:rPr lang="de-DE" dirty="0"/>
              <a:t> </a:t>
            </a:r>
            <a:r>
              <a:rPr lang="fr-CA" dirty="0" smtClean="0"/>
              <a:t>Attribution 2.0 </a:t>
            </a:r>
            <a:r>
              <a:rPr lang="fr-CA" dirty="0" err="1" smtClean="0"/>
              <a:t>Generic</a:t>
            </a:r>
            <a:endParaRPr lang="fr-CA" dirty="0" smtClean="0"/>
          </a:p>
          <a:p>
            <a:r>
              <a:rPr lang="en-US" dirty="0">
                <a:hlinkClick r:id="rId11"/>
              </a:rPr>
              <a:t>McGill CoA </a:t>
            </a:r>
            <a:r>
              <a:rPr lang="en-US" dirty="0"/>
              <a:t> </a:t>
            </a:r>
            <a:r>
              <a:rPr lang="de-DE" dirty="0"/>
              <a:t>© </a:t>
            </a:r>
            <a:r>
              <a:rPr lang="de-DE" dirty="0">
                <a:hlinkClick r:id="rId12"/>
              </a:rPr>
              <a:t>Waov12</a:t>
            </a:r>
            <a:r>
              <a:rPr lang="de-DE" dirty="0"/>
              <a:t>,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Creative </a:t>
            </a:r>
            <a:r>
              <a:rPr lang="de-DE" dirty="0" err="1"/>
              <a:t>Commons</a:t>
            </a:r>
            <a:r>
              <a:rPr lang="de-DE" dirty="0"/>
              <a:t> CC0 1.0 </a:t>
            </a:r>
            <a:r>
              <a:rPr lang="de-DE" dirty="0" smtClean="0"/>
              <a:t>Universal</a:t>
            </a:r>
            <a:endParaRPr lang="en-US" dirty="0" smtClean="0"/>
          </a:p>
          <a:p>
            <a:r>
              <a:rPr lang="en-US" dirty="0" smtClean="0"/>
              <a:t>All screenshots are from the </a:t>
            </a:r>
            <a:r>
              <a:rPr lang="en-US" dirty="0" err="1" smtClean="0"/>
              <a:t>PhET</a:t>
            </a:r>
            <a:r>
              <a:rPr lang="en-US" dirty="0" smtClean="0"/>
              <a:t> Interactive </a:t>
            </a:r>
            <a:r>
              <a:rPr lang="en-US" dirty="0"/>
              <a:t>S</a:t>
            </a:r>
            <a:r>
              <a:rPr lang="en-US" dirty="0" smtClean="0"/>
              <a:t>imulation Gene Expression-The Basics.</a:t>
            </a:r>
          </a:p>
        </p:txBody>
      </p:sp>
    </p:spTree>
    <p:extLst>
      <p:ext uri="{BB962C8B-B14F-4D97-AF65-F5344CB8AC3E}">
        <p14:creationId xmlns:p14="http://schemas.microsoft.com/office/powerpoint/2010/main" val="59526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989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sual" charset="0"/>
                <a:ea typeface="Casual" charset="0"/>
                <a:cs typeface="Casual" charset="0"/>
              </a:rPr>
              <a:t>Reminder: The Central Dogma of Genetics </a:t>
            </a:r>
            <a:endParaRPr lang="en-US" sz="36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0601" y="1161867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DNA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910601" y="2865519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RNA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10601" y="5031050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Protein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49348" y="2009173"/>
            <a:ext cx="0" cy="506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52114" y="3904478"/>
            <a:ext cx="0" cy="506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1" y="539685"/>
            <a:ext cx="3499136" cy="1749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6699" y="1553560"/>
            <a:ext cx="1206500" cy="3270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47" y="4560074"/>
            <a:ext cx="3305681" cy="15882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61048" y="1895538"/>
            <a:ext cx="268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Transcription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7058" y="3835502"/>
            <a:ext cx="2313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Translation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405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989" y="0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Structure of a gene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166" y="856297"/>
            <a:ext cx="81341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Regulatory region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Responsible for controlling when the transcribed region is 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sed to make mRNA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Acted upon by positive transcription factors (activator) and 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egative transcription factors  (repressor)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0166" y="3198167"/>
            <a:ext cx="78770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Transcribed region</a:t>
            </a:r>
          </a:p>
          <a:p>
            <a:r>
              <a:rPr lang="en-US" sz="2400" dirty="0" smtClean="0"/>
              <a:t>- Located after the regulatory region in the DNA strand</a:t>
            </a:r>
          </a:p>
          <a:p>
            <a:r>
              <a:rPr lang="en-US" sz="2400" dirty="0" smtClean="0"/>
              <a:t>Region used to make mRNA (the information that the mRNA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trand will contain is found in the transcribed region!)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8" r="1656" b="6695"/>
          <a:stretch/>
        </p:blipFill>
        <p:spPr>
          <a:xfrm>
            <a:off x="597537" y="5387925"/>
            <a:ext cx="8293245" cy="801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548" y="5018593"/>
            <a:ext cx="437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Cell gene expression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7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989" y="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Transcription elements: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RNA Polymerase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624" y="1384994"/>
            <a:ext cx="8987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An enzyme (protein) that ”reads” the transcribed region of DNA </a:t>
            </a:r>
            <a:br>
              <a:rPr lang="en-US" sz="2400" dirty="0" smtClean="0"/>
            </a:br>
            <a:r>
              <a:rPr lang="en-US" sz="2400" dirty="0" smtClean="0"/>
              <a:t>to produce mRNA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Zips down the strand by first passing through the regulatory region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This is why the regulatory region controls when mRNA is produced!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t="28425" r="13308"/>
          <a:stretch/>
        </p:blipFill>
        <p:spPr>
          <a:xfrm>
            <a:off x="7698064" y="192933"/>
            <a:ext cx="745587" cy="781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9945" y="215443"/>
            <a:ext cx="21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</a:t>
            </a:r>
          </a:p>
          <a:p>
            <a:r>
              <a:rPr lang="en-US" dirty="0" smtClean="0"/>
              <a:t>Cell gene expression</a:t>
            </a:r>
          </a:p>
          <a:p>
            <a:r>
              <a:rPr lang="en-US" dirty="0" smtClean="0"/>
              <a:t>tab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989" y="3174264"/>
            <a:ext cx="99170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Regulatory region with activators = RNA polymerase can pass through to the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ranscribed region and make mRNA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Regulatory region with repressor = RNA polymerase cannot pass through,</a:t>
            </a:r>
          </a:p>
          <a:p>
            <a:r>
              <a:rPr lang="en-US" sz="2400" dirty="0" smtClean="0"/>
              <a:t> cannot “read” the transcribed region and cannot make mRNA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4" r="1139" b="45589"/>
          <a:stretch/>
        </p:blipFill>
        <p:spPr>
          <a:xfrm>
            <a:off x="337624" y="5886439"/>
            <a:ext cx="8387080" cy="8299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5375" y="5817402"/>
            <a:ext cx="142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90500" y="4189927"/>
            <a:ext cx="142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3" r="1716" b="46265"/>
          <a:stretch/>
        </p:blipFill>
        <p:spPr>
          <a:xfrm>
            <a:off x="370539" y="4027106"/>
            <a:ext cx="7464278" cy="10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989" y="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Factors influencing transcription 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(mRNA production): 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Affinity of RNA Polymerase to DNA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040" y="2046175"/>
            <a:ext cx="85363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The better RNA polymerase can attach itself to the DNA</a:t>
            </a:r>
          </a:p>
          <a:p>
            <a:r>
              <a:rPr lang="en-US" sz="2400" dirty="0" smtClean="0"/>
              <a:t>strand </a:t>
            </a:r>
            <a:r>
              <a:rPr lang="en-US" sz="2400" b="1" dirty="0" smtClean="0"/>
              <a:t>(high affinity),</a:t>
            </a:r>
            <a:r>
              <a:rPr lang="en-US" sz="2400" dirty="0" smtClean="0"/>
              <a:t> the easier it can “read” it to produce mRNA 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If RNA polymerase has </a:t>
            </a:r>
            <a:r>
              <a:rPr lang="en-US" sz="2400" b="1" dirty="0" smtClean="0"/>
              <a:t>low affinity</a:t>
            </a:r>
            <a:r>
              <a:rPr lang="en-US" sz="2400" dirty="0" smtClean="0"/>
              <a:t> to the DNA strand, </a:t>
            </a:r>
          </a:p>
          <a:p>
            <a:r>
              <a:rPr lang="en-US" sz="2400" dirty="0" smtClean="0"/>
              <a:t>it will be difficult for it to attach and produce mRNA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040" y="4098414"/>
            <a:ext cx="506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Messenger RNA production tab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9" y="4580993"/>
            <a:ext cx="3298324" cy="2161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0646" y="576775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1" y="4580993"/>
            <a:ext cx="36576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89" y="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Transcription elements: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Positive Transcription Factor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89" y="1169551"/>
            <a:ext cx="6289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Also known as an </a:t>
            </a:r>
            <a:r>
              <a:rPr lang="en-US" sz="2400" i="1" dirty="0" smtClean="0"/>
              <a:t>activator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“Parks” itself on the regulatory region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Encourages the binding of RNA polymerase to the regulatory region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Allows RNA polymerase to produce mRNA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More than one can bind to the regulatory region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41636" y="0"/>
            <a:ext cx="251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Cell gene expression tab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52" y="646331"/>
            <a:ext cx="2645733" cy="1084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876" r="792" b="47366"/>
          <a:stretch/>
        </p:blipFill>
        <p:spPr>
          <a:xfrm>
            <a:off x="424328" y="4666592"/>
            <a:ext cx="7534398" cy="11351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328" y="4216539"/>
            <a:ext cx="477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Cell gene expression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9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89" y="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Transcription elements: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Negative Transcription Factor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89" y="1169551"/>
            <a:ext cx="88909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Also known as a </a:t>
            </a:r>
            <a:r>
              <a:rPr lang="en-US" sz="2400" i="1" dirty="0" smtClean="0"/>
              <a:t>repressor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“Parks” itself on the regulatory region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Prevents </a:t>
            </a:r>
            <a:r>
              <a:rPr lang="en-US" sz="2400" dirty="0"/>
              <a:t>the binding of RNA polymerase to the regulatory region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Prevents RNA </a:t>
            </a:r>
            <a:r>
              <a:rPr lang="en-US" sz="2400" dirty="0"/>
              <a:t>polymerase </a:t>
            </a:r>
            <a:r>
              <a:rPr lang="en-US" sz="2400" dirty="0" smtClean="0"/>
              <a:t>from producing mRNA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More than one can bind to the regulatory region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6989" y="3477875"/>
            <a:ext cx="477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Cell gene expression tab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3" t="41134" r="1448" b="32373"/>
          <a:stretch/>
        </p:blipFill>
        <p:spPr>
          <a:xfrm>
            <a:off x="402489" y="4146331"/>
            <a:ext cx="8339959" cy="1103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28" y="767765"/>
            <a:ext cx="3022600" cy="596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8285" y="120760"/>
            <a:ext cx="477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</a:t>
            </a:r>
          </a:p>
          <a:p>
            <a:r>
              <a:rPr lang="en-US" dirty="0" smtClean="0"/>
              <a:t>Cell gene expression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0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989" y="0"/>
            <a:ext cx="1219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Factors influencing transcription 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(mRNA production): 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Concentration of positive transcription factor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4" y="4124960"/>
            <a:ext cx="3663336" cy="2626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31" y="4124960"/>
            <a:ext cx="4043761" cy="2626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554" y="3729082"/>
            <a:ext cx="506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Messenger RNA production tab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2960" y="55626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96440"/>
            <a:ext cx="84112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higher the concentration of positive transcription factor, </a:t>
            </a:r>
            <a:br>
              <a:rPr lang="en-US" dirty="0" smtClean="0"/>
            </a:br>
            <a:r>
              <a:rPr lang="en-US" dirty="0" smtClean="0"/>
              <a:t>the more it is available to bind to the regulatory region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more it is available to bind to the regulatory region, the faster RNA polymerase </a:t>
            </a:r>
            <a:br>
              <a:rPr lang="en-US" dirty="0" smtClean="0"/>
            </a:br>
            <a:r>
              <a:rPr lang="en-US" dirty="0" smtClean="0"/>
              <a:t>can bind to DNA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faster RNA polymerase can bind to DNA, the faster mRNA can be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9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85" y="0"/>
            <a:ext cx="26911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989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Factors influencing transcription 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(mRNA production): 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Affinity of positive transcription factor</a:t>
            </a:r>
          </a:p>
          <a:p>
            <a:r>
              <a:rPr lang="en-US" sz="3500" b="1" dirty="0" smtClean="0">
                <a:latin typeface="Casual" charset="0"/>
                <a:ea typeface="Casual" charset="0"/>
                <a:cs typeface="Casual" charset="0"/>
              </a:rPr>
              <a:t>To DNA</a:t>
            </a:r>
            <a:endParaRPr lang="en-US" sz="3500" b="1" dirty="0">
              <a:latin typeface="Casual" charset="0"/>
              <a:ea typeface="Casual" charset="0"/>
              <a:cs typeface="Casu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89" y="2246769"/>
            <a:ext cx="8172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easier the positive transcription factor can bind to DNA, the easier it can bind</a:t>
            </a:r>
          </a:p>
          <a:p>
            <a:r>
              <a:rPr lang="en-US" dirty="0" smtClean="0"/>
              <a:t>to the regulatory region</a:t>
            </a:r>
          </a:p>
          <a:p>
            <a:r>
              <a:rPr lang="en-US" dirty="0" smtClean="0"/>
              <a:t>-     The easier it can bind to the regulatory region, the easier RNA polymerase </a:t>
            </a:r>
            <a:br>
              <a:rPr lang="en-US" dirty="0" smtClean="0"/>
            </a:br>
            <a:r>
              <a:rPr lang="en-US" dirty="0" smtClean="0"/>
              <a:t>can bind to DNA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easier RNA polymerase can bind to DNA, the easier mRNA can be made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989" y="3724097"/>
            <a:ext cx="506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PhET</a:t>
            </a:r>
            <a:r>
              <a:rPr lang="en-US" dirty="0" smtClean="0"/>
              <a:t> simulation: Messenger RNA production tab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6" y="4213284"/>
            <a:ext cx="3377790" cy="2339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49" y="4221893"/>
            <a:ext cx="3731752" cy="2331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3337" y="5196669"/>
            <a:ext cx="65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9608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346</TotalTime>
  <Words>683</Words>
  <Application>Microsoft Macintosh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Casual</vt:lpstr>
      <vt:lpstr>Corbel</vt:lpstr>
      <vt:lpstr>Arial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Sarina Lalla</dc:creator>
  <cp:lastModifiedBy>Sarina Lalla</cp:lastModifiedBy>
  <cp:revision>59</cp:revision>
  <dcterms:created xsi:type="dcterms:W3CDTF">2016-11-09T16:39:21Z</dcterms:created>
  <dcterms:modified xsi:type="dcterms:W3CDTF">2016-11-09T23:00:10Z</dcterms:modified>
</cp:coreProperties>
</file>