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10058400" cx="7772400"/>
  <p:notesSz cx="6858000" cy="9144000"/>
  <p:embeddedFontLst>
    <p:embeddedFont>
      <p:font typeface="Proxima Nova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E85E62CE-8579-43F8-9EB3-FAB80DE069AE}">
  <a:tblStyle styleId="{E85E62CE-8579-43F8-9EB3-FAB80DE069AE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regular.fntdata"/><Relationship Id="rId10" Type="http://schemas.openxmlformats.org/officeDocument/2006/relationships/slide" Target="slides/slide5.xml"/><Relationship Id="rId13" Type="http://schemas.openxmlformats.org/officeDocument/2006/relationships/font" Target="fonts/ProximaNova-italic.fntdata"/><Relationship Id="rId12" Type="http://schemas.openxmlformats.org/officeDocument/2006/relationships/font" Target="fonts/ProximaNova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ProximaNova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2104480" y="685800"/>
            <a:ext cx="26495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2104480" y="685800"/>
            <a:ext cx="26495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2104480" y="685800"/>
            <a:ext cx="26495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2104480" y="685800"/>
            <a:ext cx="26495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2104480" y="685800"/>
            <a:ext cx="26495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2104480" y="685800"/>
            <a:ext cx="26495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264952" y="1456057"/>
            <a:ext cx="7242600" cy="40140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264944" y="5542288"/>
            <a:ext cx="7242600" cy="1550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264944" y="2163088"/>
            <a:ext cx="7242600" cy="3839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264944" y="6164351"/>
            <a:ext cx="7242600" cy="2543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264944" y="4206106"/>
            <a:ext cx="7242600" cy="1646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264944" y="870271"/>
            <a:ext cx="7242600" cy="111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264944" y="2253728"/>
            <a:ext cx="7242600" cy="6681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264944" y="870271"/>
            <a:ext cx="7242600" cy="111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264945" y="2253728"/>
            <a:ext cx="3399900" cy="6681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107540" y="2253728"/>
            <a:ext cx="3399899" cy="6681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264944" y="870271"/>
            <a:ext cx="7242600" cy="111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264945" y="1086506"/>
            <a:ext cx="2386800" cy="1477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264945" y="2717439"/>
            <a:ext cx="2386800" cy="62174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16712" y="880293"/>
            <a:ext cx="5412600" cy="7999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25675" y="5481568"/>
            <a:ext cx="3438300" cy="2415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198575" y="1415968"/>
            <a:ext cx="3261300" cy="7226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264944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264944" y="2253728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7201589" y="9119179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4.png"/><Relationship Id="rId4" Type="http://schemas.openxmlformats.org/officeDocument/2006/relationships/image" Target="../media/image07.png"/><Relationship Id="rId5" Type="http://schemas.openxmlformats.org/officeDocument/2006/relationships/image" Target="../media/image00.png"/><Relationship Id="rId6" Type="http://schemas.openxmlformats.org/officeDocument/2006/relationships/image" Target="../media/image05.png"/><Relationship Id="rId7" Type="http://schemas.openxmlformats.org/officeDocument/2006/relationships/image" Target="../media/image0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science.howstuffworks.com/environmental/earth/geology/carbon-141.htm" TargetMode="External"/><Relationship Id="rId4" Type="http://schemas.openxmlformats.org/officeDocument/2006/relationships/image" Target="../media/image0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874550" y="822150"/>
            <a:ext cx="3366600" cy="820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rPr b="1" lang="en" sz="3300">
                <a:latin typeface="Proxima Nova"/>
                <a:ea typeface="Proxima Nova"/>
                <a:cs typeface="Proxima Nova"/>
                <a:sym typeface="Proxima Nova"/>
              </a:rPr>
              <a:t>Isotopes </a:t>
            </a:r>
          </a:p>
          <a:p>
            <a:pPr lvl="0" algn="l">
              <a:spcBef>
                <a:spcPts val="0"/>
              </a:spcBef>
              <a:buNone/>
            </a:pPr>
            <a:r>
              <a:rPr lang="en" sz="2400"/>
              <a:t>(Teacher Guide)		</a:t>
            </a:r>
          </a:p>
        </p:txBody>
      </p:sp>
      <p:pic>
        <p:nvPicPr>
          <p:cNvPr descr="Screen Shot 2016-09-20 at 7.37.19 AM.png" id="55" name="Shape 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1125" y="765525"/>
            <a:ext cx="2457450" cy="9334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/>
        </p:nvSpPr>
        <p:spPr>
          <a:xfrm>
            <a:off x="972775" y="1874200"/>
            <a:ext cx="5681100" cy="73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/>
              <a:t>Learning Objectives: </a:t>
            </a:r>
            <a:br>
              <a:rPr lang="en" u="sng"/>
            </a:br>
            <a:r>
              <a:rPr lang="en"/>
              <a:t>SWBAT...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Describe that isotopes are the same element but with different atomic masses, each with a specific number of protons and neutrons.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Be able to explain why the atomic numbers on the periodic table are not whole numbers</a:t>
            </a:r>
            <a:br>
              <a:rPr lang="en"/>
            </a:br>
          </a:p>
          <a:p>
            <a:pPr lvl="0" rtl="0">
              <a:spcBef>
                <a:spcPts val="0"/>
              </a:spcBef>
              <a:buNone/>
            </a:pPr>
            <a:r>
              <a:rPr lang="en" u="sng"/>
              <a:t>Description: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For my class, this is coming on the heels of the introduction to atomic structure. I’ve discussed with some colleagues and we felt that this would serve as a good springboard to other real world tasks exploring  isotopes a bit further. Thus, whatever that application may be could be swapped in for the carbon dating reading.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 u="sng"/>
              <a:t>Potential Misconceptions: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We started the year with organization of matter, which means we have seen colored circles as molecules and atoms so far. Students may be confused that we are now examining a single atom and the components within that atom.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 u="sng"/>
              <a:t>Standards:</a:t>
            </a:r>
          </a:p>
          <a:p>
            <a:pPr indent="457200" lvl="0">
              <a:spcBef>
                <a:spcPts val="0"/>
              </a:spcBef>
              <a:buNone/>
            </a:pPr>
            <a:r>
              <a:rPr lang="en" u="sng"/>
              <a:t>NGSS: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HS-PS1-1.PS1.A.1 - Each atom has a charged substructure consisting of a nucleus, which is made of protons and neutrons, surrounded by electrons.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u="sng"/>
          </a:p>
          <a:p>
            <a:pPr indent="457200" lvl="0" rtl="0">
              <a:spcBef>
                <a:spcPts val="0"/>
              </a:spcBef>
              <a:buNone/>
            </a:pPr>
            <a:r>
              <a:rPr lang="en" u="sng"/>
              <a:t>Science and Engineering Practices: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SP2 will be used because they are using a simulation to understand isotopes and stability.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SP5 will be used since they are calculating average atomic masses from mixtures of molecules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SP6 They will be using the model to describe how carbon dating works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ctrTitle"/>
          </p:nvPr>
        </p:nvSpPr>
        <p:spPr>
          <a:xfrm>
            <a:off x="264950" y="288756"/>
            <a:ext cx="7242600" cy="820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rPr b="1" lang="en" sz="3300">
                <a:latin typeface="Proxima Nova"/>
                <a:ea typeface="Proxima Nova"/>
                <a:cs typeface="Proxima Nova"/>
                <a:sym typeface="Proxima Nova"/>
              </a:rPr>
              <a:t>Isotopes</a:t>
            </a:r>
            <a:r>
              <a:rPr lang="en" sz="2400"/>
              <a:t>								</a:t>
            </a:r>
            <a:r>
              <a:rPr lang="en" sz="1400"/>
              <a:t>Name:</a:t>
            </a:r>
          </a:p>
        </p:txBody>
      </p:sp>
      <p:pic>
        <p:nvPicPr>
          <p:cNvPr descr="Screen Shot 2016-09-20 at 7.37.19 AM.png"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04575" y="232125"/>
            <a:ext cx="2457450" cy="9334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Shape 63"/>
          <p:cNvSpPr txBox="1"/>
          <p:nvPr/>
        </p:nvSpPr>
        <p:spPr>
          <a:xfrm>
            <a:off x="802575" y="1368975"/>
            <a:ext cx="2816100" cy="13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Part A: Exploration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Go to the ‘isotopes’ section of the simulation. Once inside, play around with the various tools for a few minutes.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Screen Shot 2016-09-20 at 7.38.06 AM.png" id="64" name="Shape 6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84050" y="1319238"/>
            <a:ext cx="2918299" cy="1415849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Shape 65"/>
          <p:cNvSpPr txBox="1"/>
          <p:nvPr/>
        </p:nvSpPr>
        <p:spPr>
          <a:xfrm>
            <a:off x="786825" y="2354100"/>
            <a:ext cx="6215400" cy="274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Were you able to find….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...How to add and remove neutrons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...What adding neutrons does the the atomic symbol and molecular model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...Figure out what abundance in nature means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...Discover which is heavier, a proton or a neutron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...Explore some ideas about what makes an atom stable or unstable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If not, try playing around a bit more until you find all of these items.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Once you’ve found them all, move on to Part B.</a:t>
            </a:r>
          </a:p>
        </p:txBody>
      </p:sp>
      <p:cxnSp>
        <p:nvCxnSpPr>
          <p:cNvPr id="66" name="Shape 66"/>
          <p:cNvCxnSpPr/>
          <p:nvPr/>
        </p:nvCxnSpPr>
        <p:spPr>
          <a:xfrm flipH="1" rot="10800000">
            <a:off x="3446825" y="2397925"/>
            <a:ext cx="797700" cy="369600"/>
          </a:xfrm>
          <a:prstGeom prst="straightConnector1">
            <a:avLst/>
          </a:prstGeom>
          <a:noFill/>
          <a:ln cap="flat" cmpd="sng" w="28575">
            <a:solidFill>
              <a:srgbClr val="D9D9D9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67" name="Shape 67"/>
          <p:cNvSpPr txBox="1"/>
          <p:nvPr/>
        </p:nvSpPr>
        <p:spPr>
          <a:xfrm>
            <a:off x="778225" y="4836275"/>
            <a:ext cx="6614700" cy="40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Part B: Developing Theories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  <p:graphicFrame>
        <p:nvGraphicFramePr>
          <p:cNvPr id="68" name="Shape 68"/>
          <p:cNvGraphicFramePr/>
          <p:nvPr/>
        </p:nvGraphicFramePr>
        <p:xfrm>
          <a:off x="911975" y="5251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{E85E62CE-8579-43F8-9EB3-FAB80DE069AE}</a:tableStyleId>
              </a:tblPr>
              <a:tblGrid>
                <a:gridCol w="1173475"/>
                <a:gridCol w="1173475"/>
                <a:gridCol w="1173475"/>
                <a:gridCol w="1173475"/>
                <a:gridCol w="1173475"/>
              </a:tblGrid>
              <a:tr h="9379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Symbol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320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Name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Lithium-5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Lithium-7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Lithium-8</a:t>
                      </a:r>
                    </a:p>
                  </a:txBody>
                  <a:tcPr marT="91425" marB="91425" marR="91425" marL="91425"/>
                </a:tc>
              </a:tr>
              <a:tr h="9379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Number of Neutrons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4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9379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Natural Abundance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0%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9379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Stable?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  Stable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pic>
        <p:nvPicPr>
          <p:cNvPr descr="Screen Shot 2016-09-20 at 7.45.50 AM.png" id="69" name="Shape 6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73475" y="5275884"/>
            <a:ext cx="994150" cy="91293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en Shot 2016-09-20 at 7.46.00 AM.png" id="70" name="Shape 7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339480" y="5270755"/>
            <a:ext cx="1006274" cy="9231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en Shot 2016-09-20 at 7.46.16 AM.png" id="71" name="Shape 7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669869" y="5289649"/>
            <a:ext cx="994150" cy="902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264900" y="578451"/>
            <a:ext cx="7242600" cy="2106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400"/>
              <a:t>Part B cont.:</a:t>
            </a:r>
          </a:p>
          <a:p>
            <a:pPr indent="-317500" lvl="0" marL="457200" rtl="0">
              <a:spcBef>
                <a:spcPts val="0"/>
              </a:spcBef>
              <a:buSzPct val="100000"/>
              <a:buAutoNum type="arabicParenR"/>
            </a:pPr>
            <a:r>
              <a:rPr lang="en" sz="1400"/>
              <a:t>What is the relationship between natural abundance and stability?</a:t>
            </a:r>
            <a:br>
              <a:rPr lang="en" sz="1400"/>
            </a:br>
            <a:br>
              <a:rPr lang="en" sz="1400"/>
            </a:br>
            <a:br>
              <a:rPr lang="en" sz="1400"/>
            </a:br>
          </a:p>
          <a:p>
            <a:pPr indent="-317500" lvl="0" marL="457200" rtl="0">
              <a:spcBef>
                <a:spcPts val="0"/>
              </a:spcBef>
              <a:buSzPct val="100000"/>
              <a:buAutoNum type="arabicParenR"/>
            </a:pPr>
            <a:r>
              <a:rPr lang="en" sz="1400"/>
              <a:t>What is an isotope? Based on your interaction with the simulation, what do you think this is describing? (Hint: look what it says in the abundance in nature tab about isotopes)</a:t>
            </a:r>
            <a:br>
              <a:rPr lang="en" sz="1400"/>
            </a:br>
            <a:br>
              <a:rPr lang="en" sz="1400"/>
            </a:b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  <p:pic>
        <p:nvPicPr>
          <p:cNvPr id="77" name="Shape 77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9875" y="3454925"/>
            <a:ext cx="2804760" cy="4207174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 txBox="1"/>
          <p:nvPr/>
        </p:nvSpPr>
        <p:spPr>
          <a:xfrm>
            <a:off x="3482500" y="3366250"/>
            <a:ext cx="3579600" cy="43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just">
              <a:lnSpc>
                <a:spcPct val="140000"/>
              </a:lnSpc>
              <a:spcBef>
                <a:spcPts val="0"/>
              </a:spcBef>
              <a:buClr>
                <a:srgbClr val="000000"/>
              </a:buClr>
              <a:buSzPct val="68750"/>
              <a:buFont typeface="Arial"/>
              <a:buNone/>
            </a:pPr>
            <a:r>
              <a:rPr b="1" lang="en" sz="1600"/>
              <a:t>Dating a Fossil:</a:t>
            </a:r>
            <a:br>
              <a:rPr b="1" lang="en" sz="1600"/>
            </a:br>
            <a:r>
              <a:rPr lang="en"/>
              <a:t>As soon as a living organism dies, it stops taking in new carbon. The ratio of carbon-12 to carbon-14 at the moment of death is the same as every other living thing, but the carbon-14 decays and is not replaced. The carbon-14 decays with its half-life of 5,700 years, while the amount of carbon-12 remains constant in the sample. By looking at the ratio of carbon-12 to carbon-14 in the sample and comparing it to the ratio in a living organism, it is possible to determine the age of a formerly living thing fairly precisely. </a:t>
            </a:r>
          </a:p>
        </p:txBody>
      </p:sp>
      <p:cxnSp>
        <p:nvCxnSpPr>
          <p:cNvPr id="79" name="Shape 79"/>
          <p:cNvCxnSpPr/>
          <p:nvPr/>
        </p:nvCxnSpPr>
        <p:spPr>
          <a:xfrm>
            <a:off x="483962" y="7783688"/>
            <a:ext cx="6774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80" name="Shape 80"/>
          <p:cNvCxnSpPr/>
          <p:nvPr/>
        </p:nvCxnSpPr>
        <p:spPr>
          <a:xfrm>
            <a:off x="498887" y="3366267"/>
            <a:ext cx="6774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81" name="Shape 81"/>
          <p:cNvSpPr txBox="1"/>
          <p:nvPr/>
        </p:nvSpPr>
        <p:spPr>
          <a:xfrm>
            <a:off x="528549" y="7774028"/>
            <a:ext cx="6774600" cy="3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3)    Why does the amount of C-14 go down? Justify your answer using the simulation.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x="611225" y="9380700"/>
            <a:ext cx="5992200" cy="4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/>
              <a:t>Marshall Brain "How Carbon-14 Dating Works" 3 October 2000.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800"/>
              <a:t>HowStuffWorks.com. &lt;http://science.howstuffworks.com/environmental/earth/geology/carbon-14.htm&gt; 25 September 2016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864150" y="578450"/>
            <a:ext cx="2892300" cy="1415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1400"/>
              <a:t>Part C: Mixtures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Play around with the simulation making sure you can do the following…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t/>
            </a:r>
            <a:endParaRPr sz="1400"/>
          </a:p>
        </p:txBody>
      </p:sp>
      <p:sp>
        <p:nvSpPr>
          <p:cNvPr id="88" name="Shape 88"/>
          <p:cNvSpPr txBox="1"/>
          <p:nvPr/>
        </p:nvSpPr>
        <p:spPr>
          <a:xfrm>
            <a:off x="810300" y="1820700"/>
            <a:ext cx="5901900" cy="14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...Add two different isotopes to the box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...Use the slider tool to quickly add atoms to the box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...Change the percent composition at will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...Make the average atomic mass go up or down intentionally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...See nature’s mix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...Find an element with more than 2 isotopes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778225" y="3385225"/>
            <a:ext cx="6459000" cy="58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/>
              <a:t>Part D: Average Atomic Mass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Clear the box of all atoms. Then add the following combinations of atoms and fill out the table. 		</a:t>
            </a:r>
            <a:r>
              <a:rPr b="1" lang="en"/>
              <a:t>* challenge problems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  <p:graphicFrame>
        <p:nvGraphicFramePr>
          <p:cNvPr id="90" name="Shape 90"/>
          <p:cNvGraphicFramePr/>
          <p:nvPr/>
        </p:nvGraphicFramePr>
        <p:xfrm>
          <a:off x="952500" y="4507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{E85E62CE-8579-43F8-9EB3-FAB80DE069AE}</a:tableStyleId>
              </a:tblPr>
              <a:tblGrid>
                <a:gridCol w="1624375"/>
                <a:gridCol w="2431250"/>
                <a:gridCol w="20278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Element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Number of Isotopes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Average Atomic Mass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Hydrogen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H-1: 10   H-2: 10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 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Hydrogen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H-1: 10  H-2: 5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Hydrogen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H-1: 10   H-2: 0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Oxygen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O-16: 3   O-17: 3  O-18: 3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Oxygen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O-16: 3   O-17: 0  O-18: 3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Oxygen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O-16: 10   O-17: 5  O-18: 1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*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25.65 amu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*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37.465 amu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*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21.563 amu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descr="Screen Shot 2016-09-24 at 1.12.16 PM.png" id="91" name="Shape 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43524" y="491372"/>
            <a:ext cx="2892300" cy="141116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2" name="Shape 92"/>
          <p:cNvCxnSpPr/>
          <p:nvPr/>
        </p:nvCxnSpPr>
        <p:spPr>
          <a:xfrm rot="10800000">
            <a:off x="6399175" y="1687775"/>
            <a:ext cx="914400" cy="505800"/>
          </a:xfrm>
          <a:prstGeom prst="straightConnector1">
            <a:avLst/>
          </a:prstGeom>
          <a:noFill/>
          <a:ln cap="flat" cmpd="sng" w="28575">
            <a:solidFill>
              <a:srgbClr val="B7B7B7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864150" y="883250"/>
            <a:ext cx="6159300" cy="741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400"/>
              <a:t>Part D cont.: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1400"/>
          </a:p>
          <a:p>
            <a:pPr indent="-317500" lvl="0" marL="457200" rtl="0">
              <a:spcBef>
                <a:spcPts val="0"/>
              </a:spcBef>
              <a:buSzPct val="100000"/>
              <a:buAutoNum type="arabicParenR" startAt="4"/>
            </a:pPr>
            <a:r>
              <a:rPr lang="en" sz="1400"/>
              <a:t>Name two things that determine the average atomic mass of an element.</a:t>
            </a:r>
            <a:br>
              <a:rPr lang="en" sz="1400"/>
            </a:br>
            <a:br>
              <a:rPr lang="en" sz="1400"/>
            </a:br>
            <a:br>
              <a:rPr lang="en" sz="1400"/>
            </a:br>
            <a:br>
              <a:rPr lang="en" sz="1400"/>
            </a:br>
          </a:p>
          <a:p>
            <a:pPr indent="-317500" lvl="0" marL="457200" rtl="0">
              <a:spcBef>
                <a:spcPts val="0"/>
              </a:spcBef>
              <a:buSzPct val="100000"/>
              <a:buAutoNum type="arabicParenR" startAt="4"/>
            </a:pPr>
            <a:r>
              <a:rPr lang="en" sz="1400"/>
              <a:t>Look at the natural abundance for 3 different elements and find their average atomic masses.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Element 1:					Avg. Atomic Mass in Nature: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Element 2:					Avg. Atomic Mass in Nature: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>
              <a:spcBef>
                <a:spcPts val="0"/>
              </a:spcBef>
              <a:buNone/>
            </a:pPr>
            <a:r>
              <a:rPr lang="en" sz="1400"/>
              <a:t>Element 3:					Avg. Atomic Mass in Nature:</a:t>
            </a:r>
            <a:br>
              <a:rPr lang="en" sz="1400"/>
            </a:br>
            <a:br>
              <a:rPr lang="en" sz="1400"/>
            </a:br>
          </a:p>
          <a:p>
            <a:pPr indent="-317500" lvl="0" marL="457200" rtl="0">
              <a:spcBef>
                <a:spcPts val="0"/>
              </a:spcBef>
              <a:buSzPct val="100000"/>
              <a:buAutoNum type="arabicParenR" startAt="6"/>
            </a:pPr>
            <a:r>
              <a:rPr lang="en" sz="1400"/>
              <a:t>Compare the values you just got for the average atomic mass and look at the periodic table for those elements. What do you notice?</a:t>
            </a:r>
            <a:br>
              <a:rPr lang="en" sz="1400"/>
            </a:br>
            <a:br>
              <a:rPr lang="en" sz="1400"/>
            </a:br>
            <a:br>
              <a:rPr lang="en" sz="1400"/>
            </a:br>
            <a:br>
              <a:rPr lang="en" sz="1400"/>
            </a:br>
            <a:br>
              <a:rPr lang="en" sz="1400"/>
            </a:br>
          </a:p>
          <a:p>
            <a:pPr indent="-317500" lvl="0" marL="457200" rtl="0">
              <a:spcBef>
                <a:spcPts val="0"/>
              </a:spcBef>
              <a:buSzPct val="100000"/>
              <a:buAutoNum type="arabicParenR" startAt="6"/>
            </a:pPr>
            <a:r>
              <a:rPr lang="en" sz="1400"/>
              <a:t>Describe what is the number on the bottom of each elemental symbol on the periodic table telling you? </a:t>
            </a:r>
            <a:br>
              <a:rPr lang="en" sz="1400"/>
            </a:br>
            <a:br>
              <a:rPr lang="en" sz="1400"/>
            </a:br>
            <a:br>
              <a:rPr lang="en" sz="1400"/>
            </a:br>
            <a:br>
              <a:rPr lang="en" sz="1400"/>
            </a:br>
            <a:br>
              <a:rPr lang="en" sz="1400"/>
            </a:br>
            <a:br>
              <a:rPr lang="en" sz="1400"/>
            </a:br>
          </a:p>
          <a:p>
            <a:pPr indent="-317500" lvl="0" marL="457200" rtl="0">
              <a:spcBef>
                <a:spcPts val="0"/>
              </a:spcBef>
              <a:buSzPct val="100000"/>
              <a:buAutoNum type="arabicParenR" startAt="6"/>
            </a:pPr>
            <a:r>
              <a:rPr lang="en" sz="1400"/>
              <a:t>Take a look at Boron (B) on the periodic table. Make a guess about which isotope of Boron is the most abundant. Justify your answer.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  <p:pic>
        <p:nvPicPr>
          <p:cNvPr descr="Screen Shot 2016-09-20 at 7.37.19 AM.png" id="98" name="Shape 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44775" y="671499"/>
            <a:ext cx="1556499" cy="591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