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50" r:id="rId2"/>
    <p:sldId id="341" r:id="rId3"/>
    <p:sldId id="330" r:id="rId4"/>
    <p:sldId id="331" r:id="rId5"/>
    <p:sldId id="345" r:id="rId6"/>
    <p:sldId id="334" r:id="rId7"/>
    <p:sldId id="349" r:id="rId8"/>
    <p:sldId id="339" r:id="rId9"/>
    <p:sldId id="340" r:id="rId10"/>
    <p:sldId id="33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useTimings="0">
    <p:browse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3E84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0" autoAdjust="0"/>
    <p:restoredTop sz="81760" autoAdjust="0"/>
  </p:normalViewPr>
  <p:slideViewPr>
    <p:cSldViewPr snapToGrid="0">
      <p:cViewPr>
        <p:scale>
          <a:sx n="60" d="100"/>
          <a:sy n="60" d="100"/>
        </p:scale>
        <p:origin x="-1452" y="-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0A3E3-F468-6B45-8B0A-9A804202394F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8D70D-EEC2-9443-A627-74D0B6E51A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18861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3D7BC9-45BB-E64B-8CF6-00A458FE336E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7F746-29CC-654E-8BBE-A11793B5D9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16459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Het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j</a:t>
            </a:r>
            <a:r>
              <a:rPr lang="en-US" b="1" dirty="0" err="1" smtClean="0"/>
              <a:t>uiste</a:t>
            </a:r>
            <a:r>
              <a:rPr lang="en-US" b="1" dirty="0" smtClean="0"/>
              <a:t> </a:t>
            </a:r>
            <a:r>
              <a:rPr lang="en-US" b="1" dirty="0" err="1" smtClean="0"/>
              <a:t>antwoord</a:t>
            </a:r>
            <a:r>
              <a:rPr lang="en-US" b="1" dirty="0" smtClean="0"/>
              <a:t>:</a:t>
            </a:r>
            <a:r>
              <a:rPr lang="en-US" b="1" baseline="0" dirty="0" smtClean="0"/>
              <a:t> </a:t>
            </a:r>
            <a:r>
              <a:rPr lang="en-US" b="0" dirty="0" smtClean="0"/>
              <a:t>A</a:t>
            </a:r>
            <a:endParaRPr lang="en-US" b="0" dirty="0"/>
          </a:p>
          <a:p>
            <a:endParaRPr lang="en-US" b="1" baseline="0" dirty="0" smtClean="0"/>
          </a:p>
          <a:p>
            <a:r>
              <a:rPr lang="en-US" b="0" baseline="0" dirty="0" err="1" smtClean="0"/>
              <a:t>Als</a:t>
            </a:r>
            <a:r>
              <a:rPr lang="en-US" b="0" baseline="0" dirty="0" smtClean="0"/>
              <a:t> je 5 </a:t>
            </a:r>
            <a:r>
              <a:rPr lang="en-US" b="0" baseline="0" dirty="0" err="1" smtClean="0"/>
              <a:t>protonen</a:t>
            </a:r>
            <a:r>
              <a:rPr lang="en-US" b="0" baseline="0" dirty="0" smtClean="0"/>
              <a:t> en 6 </a:t>
            </a:r>
            <a:r>
              <a:rPr lang="en-US" b="0" baseline="0" dirty="0" err="1" smtClean="0"/>
              <a:t>neutronen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hebt</a:t>
            </a:r>
            <a:r>
              <a:rPr lang="en-US" b="0" baseline="0" dirty="0" smtClean="0"/>
              <a:t>, </a:t>
            </a:r>
            <a:r>
              <a:rPr lang="en-US" b="0" baseline="0" dirty="0" err="1" smtClean="0"/>
              <a:t>hoeveel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elektronen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moet</a:t>
            </a:r>
            <a:r>
              <a:rPr lang="en-US" b="0" baseline="0" dirty="0" smtClean="0"/>
              <a:t> je </a:t>
            </a:r>
            <a:r>
              <a:rPr lang="en-US" b="0" baseline="0" dirty="0" err="1" smtClean="0"/>
              <a:t>toevoegen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om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een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neutraal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atoom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te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krijgen</a:t>
            </a:r>
            <a:r>
              <a:rPr lang="en-US" b="0" baseline="0" dirty="0" smtClean="0"/>
              <a:t>?</a:t>
            </a:r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1283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Het </a:t>
            </a:r>
            <a:r>
              <a:rPr lang="en-US" b="1" dirty="0" err="1" smtClean="0"/>
              <a:t>juiste</a:t>
            </a:r>
            <a:r>
              <a:rPr lang="en-US" b="1" dirty="0" smtClean="0"/>
              <a:t> </a:t>
            </a:r>
            <a:r>
              <a:rPr lang="en-US" b="1" dirty="0" err="1" smtClean="0"/>
              <a:t>antwoord</a:t>
            </a:r>
            <a:r>
              <a:rPr lang="en-US" b="1" dirty="0" smtClean="0"/>
              <a:t>: </a:t>
            </a:r>
            <a:r>
              <a:rPr lang="en-US" b="0" dirty="0"/>
              <a:t>D</a:t>
            </a:r>
          </a:p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8219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Het </a:t>
            </a:r>
            <a:r>
              <a:rPr lang="en-US" b="1" dirty="0" err="1" smtClean="0"/>
              <a:t>juiste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antwoord</a:t>
            </a:r>
            <a:r>
              <a:rPr lang="en-US" b="1" dirty="0" smtClean="0"/>
              <a:t>: </a:t>
            </a:r>
            <a:r>
              <a:rPr lang="en-US" b="0" dirty="0"/>
              <a:t>E</a:t>
            </a:r>
          </a:p>
          <a:p>
            <a:endParaRPr lang="en-US" b="1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8219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Het </a:t>
            </a:r>
            <a:r>
              <a:rPr lang="en-US" b="1" dirty="0" err="1" smtClean="0"/>
              <a:t>juiste</a:t>
            </a:r>
            <a:r>
              <a:rPr lang="en-US" b="1" dirty="0" smtClean="0"/>
              <a:t> </a:t>
            </a:r>
            <a:r>
              <a:rPr lang="en-US" b="1" dirty="0" err="1" smtClean="0"/>
              <a:t>antwoord</a:t>
            </a:r>
            <a:r>
              <a:rPr lang="en-US" b="1" dirty="0" smtClean="0"/>
              <a:t>: </a:t>
            </a:r>
            <a:r>
              <a:rPr lang="en-US" b="0" dirty="0" smtClean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3A680-B7FA-4F58-A35D-61531B02DC1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5391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Het </a:t>
            </a:r>
            <a:r>
              <a:rPr lang="en-US" b="1" dirty="0" err="1" smtClean="0"/>
              <a:t>juiste</a:t>
            </a:r>
            <a:r>
              <a:rPr lang="en-US" b="1" dirty="0" smtClean="0"/>
              <a:t> </a:t>
            </a:r>
            <a:r>
              <a:rPr lang="en-US" b="1" dirty="0" err="1" smtClean="0"/>
              <a:t>antwoord</a:t>
            </a:r>
            <a:r>
              <a:rPr lang="en-US" b="1" dirty="0" smtClean="0"/>
              <a:t>: </a:t>
            </a:r>
            <a:r>
              <a:rPr lang="en-US" b="0" dirty="0" smtClean="0"/>
              <a:t>D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7F746-29CC-654E-8BBE-A11793B5D92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743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Het </a:t>
            </a:r>
            <a:r>
              <a:rPr lang="en-US" b="1" dirty="0" err="1" smtClean="0"/>
              <a:t>juiste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antwoord</a:t>
            </a:r>
            <a:r>
              <a:rPr lang="en-US" b="1" baseline="0" dirty="0" smtClean="0"/>
              <a:t>: </a:t>
            </a:r>
            <a:r>
              <a:rPr lang="en-US" b="0" baseline="0" dirty="0" smtClean="0"/>
              <a:t>B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7F746-29CC-654E-8BBE-A11793B5D92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2264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1"/>
              <a:t>Note: This question is also included in the set of concept questions for Isotopes and Atomic Mass</a:t>
            </a:r>
          </a:p>
          <a:p>
            <a:r>
              <a:rPr lang="en-US" b="1"/>
              <a:t>Correct answer: </a:t>
            </a:r>
            <a:r>
              <a:rPr lang="en-US" b="0"/>
              <a:t>D</a:t>
            </a:r>
          </a:p>
          <a:p>
            <a:r>
              <a:rPr lang="en-US" b="1"/>
              <a:t>Representative</a:t>
            </a:r>
            <a:r>
              <a:rPr lang="en-US" b="1" baseline="0"/>
              <a:t> </a:t>
            </a:r>
            <a:r>
              <a:rPr lang="en-US" b="1"/>
              <a:t>results from pre-general chemistry</a:t>
            </a:r>
            <a:r>
              <a:rPr lang="en-US" b="1" baseline="0"/>
              <a:t> (when used as review of previous material)</a:t>
            </a:r>
            <a:r>
              <a:rPr lang="en-US" b="0"/>
              <a:t>: 58% correct (21%</a:t>
            </a:r>
            <a:r>
              <a:rPr lang="en-US" b="0" baseline="0"/>
              <a:t> chose B)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E43CD-EB15-48A5-ACBE-50051A8F1AD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5520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Het </a:t>
            </a:r>
            <a:r>
              <a:rPr lang="en-US" b="1" dirty="0" err="1" smtClean="0"/>
              <a:t>juiste</a:t>
            </a:r>
            <a:r>
              <a:rPr lang="en-US" b="1" dirty="0" smtClean="0"/>
              <a:t> </a:t>
            </a:r>
            <a:r>
              <a:rPr lang="en-US" b="1" dirty="0" err="1" smtClean="0"/>
              <a:t>antwoord</a:t>
            </a:r>
            <a:r>
              <a:rPr lang="en-US" b="1" dirty="0" smtClean="0"/>
              <a:t>: </a:t>
            </a:r>
            <a:r>
              <a:rPr lang="en-US" b="0" dirty="0" smtClean="0"/>
              <a:t>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7F746-29CC-654E-8BBE-A11793B5D92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75956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baseline="0" dirty="0" smtClean="0"/>
              <a:t>Het </a:t>
            </a:r>
            <a:r>
              <a:rPr lang="en-US" b="1" baseline="0" dirty="0" err="1" smtClean="0"/>
              <a:t>juiste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antwoord</a:t>
            </a:r>
            <a:r>
              <a:rPr lang="en-US" b="1" baseline="0" dirty="0" smtClean="0"/>
              <a:t>: </a:t>
            </a:r>
            <a:r>
              <a:rPr lang="en-US" b="0" baseline="0" dirty="0" smtClean="0"/>
              <a:t>C</a:t>
            </a: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7F746-29CC-654E-8BBE-A11793B5D92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548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9/18/13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Chem 1021 Fall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811C-5F50-4F1D-9807-6E8C7C634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535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9/18/13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Chem 1021 Fall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811C-5F50-4F1D-9807-6E8C7C634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6741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9/18/13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Chem 1021 Fall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811C-5F50-4F1D-9807-6E8C7C634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5587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9/18/13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Chem 1021 Fall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811C-5F50-4F1D-9807-6E8C7C634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142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9/18/13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Chem 1021 Fall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811C-5F50-4F1D-9807-6E8C7C634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8125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9/18/13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Chem 1021 Fall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811C-5F50-4F1D-9807-6E8C7C634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7937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9/18/13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Chem 1021 Fall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811C-5F50-4F1D-9807-6E8C7C634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7082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9/18/13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Chem 1021 Fall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811C-5F50-4F1D-9807-6E8C7C634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0347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9/18/13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Chem 1021 Fall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811C-5F50-4F1D-9807-6E8C7C634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3327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9/18/13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Chem 1021 Fall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811C-5F50-4F1D-9807-6E8C7C634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8186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9/18/13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Chem 1021 Fall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811C-5F50-4F1D-9807-6E8C7C634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4795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/>
              <a:t>9/18/13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Chem 1021 Fall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6811C-5F50-4F1D-9807-6E8C7C634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7969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u="sng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u="none" dirty="0"/>
              <a:t>Clicker Questions for </a:t>
            </a:r>
            <a:br>
              <a:rPr lang="en-US" b="0" u="none" dirty="0"/>
            </a:br>
            <a:r>
              <a:rPr lang="en-US" b="0" i="1" u="none" dirty="0"/>
              <a:t>Build an Atom</a:t>
            </a:r>
          </a:p>
        </p:txBody>
      </p:sp>
      <p:pic>
        <p:nvPicPr>
          <p:cNvPr id="6" name="Picture 5" descr="PhET_Logo_taglineblack-0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8352" y="206234"/>
            <a:ext cx="2659529" cy="1249172"/>
          </a:xfrm>
          <a:prstGeom prst="rect">
            <a:avLst/>
          </a:prstGeom>
        </p:spPr>
      </p:pic>
      <p:sp>
        <p:nvSpPr>
          <p:cNvPr id="7" name="Subtitle 4"/>
          <p:cNvSpPr txBox="1">
            <a:spLocks/>
          </p:cNvSpPr>
          <p:nvPr/>
        </p:nvSpPr>
        <p:spPr>
          <a:xfrm>
            <a:off x="457201" y="3942986"/>
            <a:ext cx="8686799" cy="23452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AUTHORS:</a:t>
            </a:r>
          </a:p>
          <a:p>
            <a:pPr algn="l">
              <a:lnSpc>
                <a:spcPct val="8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Yuen-</a:t>
            </a:r>
            <a:r>
              <a:rPr lang="en-US" sz="1800" dirty="0" err="1" smtClean="0">
                <a:solidFill>
                  <a:schemeClr val="tx1"/>
                </a:solidFill>
              </a:rPr>
              <a:t>ying</a:t>
            </a:r>
            <a:r>
              <a:rPr lang="en-US" sz="1800" dirty="0" smtClean="0">
                <a:solidFill>
                  <a:schemeClr val="tx1"/>
                </a:solidFill>
              </a:rPr>
              <a:t> Carpenter (University of Colorado Boulder) </a:t>
            </a:r>
          </a:p>
          <a:p>
            <a:pPr algn="l">
              <a:lnSpc>
                <a:spcPct val="800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Trish </a:t>
            </a:r>
            <a:r>
              <a:rPr lang="en-US" sz="1800" dirty="0" err="1" smtClean="0">
                <a:solidFill>
                  <a:schemeClr val="tx1"/>
                </a:solidFill>
              </a:rPr>
              <a:t>Loeblein</a:t>
            </a:r>
            <a:r>
              <a:rPr lang="en-US" sz="1800" dirty="0" smtClean="0">
                <a:solidFill>
                  <a:schemeClr val="tx1"/>
                </a:solidFill>
              </a:rPr>
              <a:t> (University of Colorado Boulder)</a:t>
            </a:r>
          </a:p>
          <a:p>
            <a:pPr algn="l">
              <a:lnSpc>
                <a:spcPct val="80000"/>
              </a:lnSpc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Robert Parson (University of Colorado Boulder)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COURSE: </a:t>
            </a:r>
          </a:p>
          <a:p>
            <a:pPr algn="l">
              <a:spcAft>
                <a:spcPts val="60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Introductory / Preparatory College Chemistry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COPYRIGHT: </a:t>
            </a:r>
            <a:r>
              <a:rPr lang="en-US" sz="1800" dirty="0" smtClean="0">
                <a:solidFill>
                  <a:schemeClr val="tx1"/>
                </a:solidFill>
              </a:rPr>
              <a:t>This work is licensed under a </a:t>
            </a:r>
            <a:r>
              <a:rPr lang="en-US" sz="1800" u="sng" dirty="0" smtClean="0">
                <a:hlinkClick r:id="rId3"/>
              </a:rPr>
              <a:t>Creative Commons Attribution 4.0 International License</a:t>
            </a:r>
            <a:r>
              <a:rPr lang="en-US" sz="1800" dirty="0" smtClean="0"/>
              <a:t>.</a:t>
            </a:r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003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40267" y="414866"/>
            <a:ext cx="8483600" cy="4525963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Welk  atoom is geen isotoop  van            ?</a:t>
            </a:r>
            <a:endParaRPr lang="nl-NL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09366183"/>
              </p:ext>
            </p:extLst>
          </p:nvPr>
        </p:nvGraphicFramePr>
        <p:xfrm>
          <a:off x="6006882" y="209550"/>
          <a:ext cx="992717" cy="992717"/>
        </p:xfrm>
        <a:graphic>
          <a:graphicData uri="http://schemas.openxmlformats.org/presentationml/2006/ole">
            <p:oleObj spid="_x0000_s3215" name="Equation" r:id="rId4" imgW="228240" imgH="2282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91068" y="1341294"/>
            <a:ext cx="8229599" cy="4475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1600" dirty="0" smtClean="0"/>
          </a:p>
          <a:p>
            <a:pPr marL="742950" indent="-742950">
              <a:lnSpc>
                <a:spcPct val="120000"/>
              </a:lnSpc>
              <a:buFont typeface="+mj-lt"/>
              <a:buAutoNum type="alphaLcPeriod"/>
            </a:pPr>
            <a:r>
              <a:rPr lang="nl-NL" sz="3200" dirty="0" smtClean="0"/>
              <a:t>Een atoom met 6 protonen en 7 neutronen.</a:t>
            </a:r>
          </a:p>
          <a:p>
            <a:pPr marL="742950" indent="-742950">
              <a:lnSpc>
                <a:spcPct val="120000"/>
              </a:lnSpc>
              <a:buFont typeface="+mj-lt"/>
              <a:buAutoNum type="alphaLcPeriod"/>
            </a:pPr>
            <a:endParaRPr lang="nl-NL" sz="3200" dirty="0" smtClean="0"/>
          </a:p>
          <a:p>
            <a:pPr marL="742950" indent="-742950">
              <a:lnSpc>
                <a:spcPct val="120000"/>
              </a:lnSpc>
              <a:buFont typeface="+mj-lt"/>
              <a:buAutoNum type="alphaLcPeriod"/>
            </a:pPr>
            <a:r>
              <a:rPr lang="nl-NL" sz="3200" dirty="0" smtClean="0"/>
              <a:t>Het atoom</a:t>
            </a:r>
          </a:p>
          <a:p>
            <a:pPr marL="742950" indent="-742950">
              <a:lnSpc>
                <a:spcPct val="120000"/>
              </a:lnSpc>
              <a:buFont typeface="+mj-lt"/>
              <a:buAutoNum type="alphaLcPeriod"/>
            </a:pPr>
            <a:endParaRPr lang="nl-NL" sz="3200" dirty="0" smtClean="0"/>
          </a:p>
          <a:p>
            <a:pPr marL="742950" indent="-742950">
              <a:lnSpc>
                <a:spcPct val="120000"/>
              </a:lnSpc>
              <a:buFont typeface="+mj-lt"/>
              <a:buAutoNum type="alphaLcPeriod"/>
            </a:pPr>
            <a:r>
              <a:rPr lang="nl-NL" sz="3200" dirty="0" smtClean="0"/>
              <a:t>E</a:t>
            </a:r>
            <a:r>
              <a:rPr lang="nl-NL" sz="3200" dirty="0" smtClean="0"/>
              <a:t>en atoom met 8 protonen en 6 neutronen.</a:t>
            </a:r>
          </a:p>
          <a:p>
            <a:pPr marL="742950" indent="-742950">
              <a:lnSpc>
                <a:spcPct val="120000"/>
              </a:lnSpc>
              <a:buFont typeface="+mj-lt"/>
              <a:buAutoNum type="alphaLcPeriod"/>
            </a:pPr>
            <a:endParaRPr lang="nl-NL" sz="3200" dirty="0" smtClean="0"/>
          </a:p>
          <a:p>
            <a:pPr marL="742950" indent="-742950">
              <a:lnSpc>
                <a:spcPct val="120000"/>
              </a:lnSpc>
              <a:buFont typeface="+mj-lt"/>
              <a:buAutoNum type="alphaLcPeriod"/>
            </a:pPr>
            <a:r>
              <a:rPr lang="nl-NL" sz="3200" dirty="0" smtClean="0"/>
              <a:t>Het ion </a:t>
            </a:r>
            <a:endParaRPr lang="nl-NL" sz="32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32481309"/>
              </p:ext>
            </p:extLst>
          </p:nvPr>
        </p:nvGraphicFramePr>
        <p:xfrm>
          <a:off x="3167338" y="2614083"/>
          <a:ext cx="992717" cy="992717"/>
        </p:xfrm>
        <a:graphic>
          <a:graphicData uri="http://schemas.openxmlformats.org/presentationml/2006/ole">
            <p:oleObj spid="_x0000_s3216" name="Equation" r:id="rId5" imgW="228240" imgH="22824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34599"/>
              </p:ext>
            </p:extLst>
          </p:nvPr>
        </p:nvGraphicFramePr>
        <p:xfrm>
          <a:off x="2662257" y="5060073"/>
          <a:ext cx="992717" cy="992717"/>
        </p:xfrm>
        <a:graphic>
          <a:graphicData uri="http://schemas.openxmlformats.org/presentationml/2006/ole">
            <p:oleObj spid="_x0000_s3217" name="Equation" r:id="rId6" imgW="228240" imgH="228240" progId="Equation.3">
              <p:embed/>
            </p:oleObj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539068" y="4927601"/>
            <a:ext cx="512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/>
                <a:cs typeface="Times New Roman"/>
              </a:rPr>
              <a:t>+2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5524" y="6138610"/>
            <a:ext cx="8998476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9877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0268" y="762000"/>
            <a:ext cx="8153400" cy="1676400"/>
          </a:xfrm>
        </p:spPr>
        <p:txBody>
          <a:bodyPr>
            <a:normAutofit fontScale="90000"/>
          </a:bodyPr>
          <a:lstStyle/>
          <a:p>
            <a:pPr algn="l"/>
            <a:r>
              <a:rPr lang="nl-NL" b="0" u="none" dirty="0" smtClean="0">
                <a:solidFill>
                  <a:srgbClr val="000000"/>
                </a:solidFill>
              </a:rPr>
              <a:t>Als je 5 protonen </a:t>
            </a:r>
            <a:r>
              <a:rPr lang="nl-NL" b="0" u="none" dirty="0" smtClean="0">
                <a:solidFill>
                  <a:srgbClr val="000000"/>
                </a:solidFill>
              </a:rPr>
              <a:t>en 6 neutronen hebt, hoeveel elektronen moet je toevoegen om een neutraal atoom te verkrijgen? </a:t>
            </a:r>
            <a:endParaRPr lang="nl-NL" b="0" u="none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3048000"/>
            <a:ext cx="381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LcPeriod"/>
            </a:pPr>
            <a:r>
              <a:rPr lang="nl-NL" sz="3600" dirty="0" smtClean="0"/>
              <a:t>5 elektronen</a:t>
            </a:r>
          </a:p>
          <a:p>
            <a:pPr marL="742950" indent="-742950">
              <a:buFont typeface="+mj-lt"/>
              <a:buAutoNum type="alphaLcPeriod"/>
            </a:pPr>
            <a:r>
              <a:rPr lang="nl-NL" sz="3600" dirty="0" smtClean="0"/>
              <a:t>6 elektronen</a:t>
            </a:r>
          </a:p>
          <a:p>
            <a:pPr marL="742950" indent="-742950">
              <a:buFont typeface="+mj-lt"/>
              <a:buAutoNum type="alphaLcPeriod"/>
            </a:pPr>
            <a:r>
              <a:rPr lang="nl-NL" sz="3600" dirty="0" smtClean="0"/>
              <a:t>11 elektronen</a:t>
            </a:r>
            <a:endParaRPr lang="nl-NL" sz="3600" dirty="0"/>
          </a:p>
        </p:txBody>
      </p:sp>
      <p:pic>
        <p:nvPicPr>
          <p:cNvPr id="7" name="Picture 6" descr="Screen Shot 2014-10-20 at 5.59.57 P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98721" y="4343239"/>
            <a:ext cx="2758017" cy="1897133"/>
          </a:xfrm>
          <a:prstGeom prst="rect">
            <a:avLst/>
          </a:prstGeom>
        </p:spPr>
      </p:pic>
      <p:pic>
        <p:nvPicPr>
          <p:cNvPr id="9" name="Picture 8" descr="Screen Shot 2014-10-20 at 5.59.50 PM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16259" y="2827706"/>
            <a:ext cx="3722940" cy="15155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5524" y="6138610"/>
            <a:ext cx="8998476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6051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7062" y="719138"/>
            <a:ext cx="8212138" cy="1981200"/>
          </a:xfrm>
        </p:spPr>
        <p:txBody>
          <a:bodyPr>
            <a:normAutofit fontScale="90000"/>
          </a:bodyPr>
          <a:lstStyle/>
          <a:p>
            <a:pPr algn="l"/>
            <a:r>
              <a:rPr lang="nl-NL" sz="3600" b="0" u="none" dirty="0" err="1" smtClean="0">
                <a:solidFill>
                  <a:srgbClr val="000000"/>
                </a:solidFill>
              </a:rPr>
              <a:t>Ale</a:t>
            </a:r>
            <a:r>
              <a:rPr lang="nl-NL" sz="3600" b="0" u="none" dirty="0" smtClean="0">
                <a:solidFill>
                  <a:srgbClr val="000000"/>
                </a:solidFill>
              </a:rPr>
              <a:t> je een atoom hebt met </a:t>
            </a:r>
            <a:br>
              <a:rPr lang="nl-NL" sz="3600" b="0" u="none" dirty="0" smtClean="0">
                <a:solidFill>
                  <a:srgbClr val="000000"/>
                </a:solidFill>
              </a:rPr>
            </a:br>
            <a:r>
              <a:rPr lang="nl-NL" sz="3600" b="0" u="none" dirty="0" smtClean="0">
                <a:solidFill>
                  <a:srgbClr val="000000"/>
                </a:solidFill>
              </a:rPr>
              <a:t>8 protonen, 9 neutronen en </a:t>
            </a:r>
            <a:br>
              <a:rPr lang="nl-NL" sz="3600" b="0" u="none" dirty="0" smtClean="0">
                <a:solidFill>
                  <a:srgbClr val="000000"/>
                </a:solidFill>
              </a:rPr>
            </a:br>
            <a:r>
              <a:rPr lang="nl-NL" sz="3600" b="0" u="none" dirty="0" smtClean="0">
                <a:solidFill>
                  <a:srgbClr val="000000"/>
                </a:solidFill>
              </a:rPr>
              <a:t>10 elektronen, wat is dan de het massagetal van dit atoom?</a:t>
            </a:r>
            <a:endParaRPr lang="nl-NL" sz="3600" b="0" u="none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3000747"/>
            <a:ext cx="51816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LcPeriod"/>
            </a:pPr>
            <a:r>
              <a:rPr lang="en-US" sz="3600" dirty="0" smtClean="0"/>
              <a:t>Zero</a:t>
            </a:r>
          </a:p>
          <a:p>
            <a:pPr marL="742950" indent="-742950">
              <a:buFont typeface="+mj-lt"/>
              <a:buAutoNum type="alphaLcPeriod"/>
            </a:pPr>
            <a:r>
              <a:rPr lang="en-US" sz="3600" dirty="0" smtClean="0"/>
              <a:t>8</a:t>
            </a:r>
            <a:endParaRPr lang="en-US" sz="3600" dirty="0"/>
          </a:p>
          <a:p>
            <a:pPr marL="742950" indent="-742950">
              <a:buFont typeface="+mj-lt"/>
              <a:buAutoNum type="alphaLcPeriod"/>
            </a:pPr>
            <a:r>
              <a:rPr lang="en-US" sz="3600" dirty="0" smtClean="0"/>
              <a:t>16</a:t>
            </a:r>
          </a:p>
          <a:p>
            <a:pPr marL="742950" indent="-742950">
              <a:buFont typeface="+mj-lt"/>
              <a:buAutoNum type="alphaLcPeriod"/>
            </a:pPr>
            <a:r>
              <a:rPr lang="en-US" sz="3600" dirty="0" smtClean="0"/>
              <a:t>17</a:t>
            </a:r>
          </a:p>
          <a:p>
            <a:pPr marL="742950" indent="-742950">
              <a:buFont typeface="+mj-lt"/>
              <a:buAutoNum type="alphaLcPeriod"/>
            </a:pPr>
            <a:r>
              <a:rPr lang="en-US" sz="3600" dirty="0" smtClean="0"/>
              <a:t>25</a:t>
            </a:r>
            <a:endParaRPr lang="en-US" sz="4000" dirty="0" smtClean="0"/>
          </a:p>
        </p:txBody>
      </p:sp>
      <p:grpSp>
        <p:nvGrpSpPr>
          <p:cNvPr id="13" name="Group 12"/>
          <p:cNvGrpSpPr/>
          <p:nvPr/>
        </p:nvGrpSpPr>
        <p:grpSpPr>
          <a:xfrm>
            <a:off x="4190999" y="3251192"/>
            <a:ext cx="4075663" cy="2159000"/>
            <a:chOff x="4190999" y="3505200"/>
            <a:chExt cx="4075663" cy="2159000"/>
          </a:xfrm>
        </p:grpSpPr>
        <p:pic>
          <p:nvPicPr>
            <p:cNvPr id="5" name="Picture 4" descr="Screen Shot 2014-01-31 at 12.31.47 AM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190999" y="3505200"/>
              <a:ext cx="4075663" cy="2159000"/>
            </a:xfrm>
            <a:prstGeom prst="rect">
              <a:avLst/>
            </a:prstGeom>
          </p:spPr>
        </p:pic>
        <p:sp>
          <p:nvSpPr>
            <p:cNvPr id="6" name="Rounded Rectangle 5"/>
            <p:cNvSpPr/>
            <p:nvPr/>
          </p:nvSpPr>
          <p:spPr>
            <a:xfrm>
              <a:off x="5748866" y="4724400"/>
              <a:ext cx="914400" cy="609600"/>
            </a:xfrm>
            <a:prstGeom prst="roundRect">
              <a:avLst/>
            </a:prstGeom>
            <a:solidFill>
              <a:srgbClr val="FFFFFF"/>
            </a:solidFill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?</a:t>
              </a:r>
              <a:endParaRPr lang="en-US" b="1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pic>
        <p:nvPicPr>
          <p:cNvPr id="11" name="Picture 10" descr="Screen Shot 2014-01-31 at 12.43.58 AM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98534" y="402163"/>
            <a:ext cx="3683000" cy="1092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5524" y="6138610"/>
            <a:ext cx="8998476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1885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4-01-31 at 12.47.58 A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17067" y="2301778"/>
            <a:ext cx="3539066" cy="366722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9600" y="3000747"/>
            <a:ext cx="51816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LcPeriod"/>
            </a:pPr>
            <a:r>
              <a:rPr lang="nl-NL" sz="3600" dirty="0" smtClean="0"/>
              <a:t>neutraal atoom</a:t>
            </a:r>
          </a:p>
          <a:p>
            <a:pPr marL="742950" indent="-742950">
              <a:buFont typeface="+mj-lt"/>
              <a:buAutoNum type="alphaLcPeriod"/>
            </a:pPr>
            <a:r>
              <a:rPr lang="nl-NL" sz="3600" dirty="0" smtClean="0"/>
              <a:t>+2 ion</a:t>
            </a:r>
          </a:p>
          <a:p>
            <a:pPr marL="742950" indent="-742950">
              <a:buFont typeface="+mj-lt"/>
              <a:buAutoNum type="alphaLcPeriod"/>
            </a:pPr>
            <a:r>
              <a:rPr lang="nl-NL" sz="3600" dirty="0" smtClean="0"/>
              <a:t>+1 ion</a:t>
            </a:r>
          </a:p>
          <a:p>
            <a:pPr marL="742950" indent="-742950">
              <a:buFont typeface="+mj-lt"/>
              <a:buAutoNum type="alphaLcPeriod"/>
            </a:pPr>
            <a:r>
              <a:rPr lang="nl-NL" sz="3600" dirty="0" smtClean="0"/>
              <a:t>-1 ion</a:t>
            </a:r>
          </a:p>
          <a:p>
            <a:pPr marL="742950" indent="-742950">
              <a:buFont typeface="+mj-lt"/>
              <a:buAutoNum type="alphaLcPeriod"/>
            </a:pPr>
            <a:r>
              <a:rPr lang="nl-NL" sz="3600" dirty="0" smtClean="0"/>
              <a:t>-2 ion</a:t>
            </a:r>
            <a:endParaRPr lang="nl-NL" sz="3600" dirty="0"/>
          </a:p>
        </p:txBody>
      </p:sp>
      <p:pic>
        <p:nvPicPr>
          <p:cNvPr id="11" name="Picture 10" descr="Screen Shot 2014-01-31 at 12.43.58 AM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92986" y="189186"/>
            <a:ext cx="3683000" cy="10922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440268" y="668339"/>
            <a:ext cx="8212138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u="sng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3600" b="0" u="none" dirty="0" smtClean="0">
                <a:solidFill>
                  <a:srgbClr val="000000"/>
                </a:solidFill>
              </a:rPr>
              <a:t>Voor hetzelfde atoom, </a:t>
            </a:r>
          </a:p>
          <a:p>
            <a:pPr algn="l"/>
            <a:r>
              <a:rPr lang="nl-NL" sz="3600" b="0" u="none" dirty="0" smtClean="0">
                <a:solidFill>
                  <a:srgbClr val="000000"/>
                </a:solidFill>
              </a:rPr>
              <a:t>met 8 protonen, 9 neutronen en 10 elektronen, met wat voor soort atoom of ion heb je in dit geval te maken?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5524" y="6138610"/>
            <a:ext cx="8998476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4931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72533" y="804333"/>
            <a:ext cx="5283200" cy="2209800"/>
          </a:xfrm>
        </p:spPr>
        <p:txBody>
          <a:bodyPr>
            <a:normAutofit fontScale="90000"/>
          </a:bodyPr>
          <a:lstStyle/>
          <a:p>
            <a:pPr algn="l"/>
            <a:r>
              <a:rPr lang="nl-NL" sz="4000" b="0" u="none" dirty="0" smtClean="0">
                <a:solidFill>
                  <a:srgbClr val="000000"/>
                </a:solidFill>
              </a:rPr>
              <a:t>Als je een atoom met 5 protonen, 6 neutronen en 5 elektronen hebt, hoe zal het symbool eruit zien?</a:t>
            </a:r>
            <a:endParaRPr lang="nl-NL" sz="4000" b="0" u="none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81697" y="5459736"/>
            <a:ext cx="74899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00FF"/>
                </a:solidFill>
              </a:rPr>
              <a:t>A            B              C             D</a:t>
            </a:r>
            <a:endParaRPr lang="en-US" sz="4800" dirty="0">
              <a:solidFill>
                <a:srgbClr val="0000FF"/>
              </a:solidFill>
            </a:endParaRPr>
          </a:p>
        </p:txBody>
      </p:sp>
      <p:pic>
        <p:nvPicPr>
          <p:cNvPr id="8" name="Picture 7" descr="Screen Shot 2014-10-20 at 5.53.29 P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0398" y="4031872"/>
            <a:ext cx="1405467" cy="153491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 descr="Screen Shot 2014-10-20 at 5.54.38 PM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47473" y="4030598"/>
            <a:ext cx="1399032" cy="1536192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10" name="Picture 9" descr="Screen Shot 2014-10-20 at 5.55.40 PM.pn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81"/>
          <a:stretch/>
        </p:blipFill>
        <p:spPr>
          <a:xfrm>
            <a:off x="5028113" y="4031872"/>
            <a:ext cx="1433155" cy="1536192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17" name="Picture 16" descr="Screen Shot 2014-10-20 at 5.56.35 PM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10057" y="4031872"/>
            <a:ext cx="1407409" cy="1536192"/>
          </a:xfrm>
          <a:prstGeom prst="rect">
            <a:avLst/>
          </a:prstGeom>
          <a:ln>
            <a:solidFill>
              <a:srgbClr val="000000"/>
            </a:solidFill>
          </a:ln>
        </p:spPr>
      </p:pic>
      <p:pic>
        <p:nvPicPr>
          <p:cNvPr id="13" name="Picture 12" descr="Screen Shot 2014-10-20 at 5.58.22 PM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21866" y="1282700"/>
            <a:ext cx="2895600" cy="2705100"/>
          </a:xfrm>
          <a:prstGeom prst="rect">
            <a:avLst/>
          </a:prstGeom>
        </p:spPr>
      </p:pic>
      <p:pic>
        <p:nvPicPr>
          <p:cNvPr id="11" name="Picture 10" descr="Screen Shot 2014-10-20 at 5.57.26 PM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5732" y="162982"/>
            <a:ext cx="2844800" cy="11303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45524" y="6138610"/>
            <a:ext cx="8998476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4975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6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>
                <a:latin typeface="+mj-lt"/>
                <a:cs typeface="Arial" pitchFamily="34" charset="0"/>
              </a:rPr>
              <a:t>Wat</a:t>
            </a:r>
            <a:r>
              <a:rPr lang="en-US" dirty="0" smtClean="0">
                <a:latin typeface="+mj-lt"/>
                <a:cs typeface="Arial" pitchFamily="34" charset="0"/>
              </a:rPr>
              <a:t> is het </a:t>
            </a:r>
            <a:r>
              <a:rPr lang="en-US" dirty="0" err="1" smtClean="0">
                <a:latin typeface="+mj-lt"/>
                <a:cs typeface="Arial" pitchFamily="34" charset="0"/>
              </a:rPr>
              <a:t>juiste</a:t>
            </a:r>
            <a:r>
              <a:rPr lang="en-US" dirty="0" smtClean="0">
                <a:latin typeface="+mj-lt"/>
                <a:cs typeface="Arial" pitchFamily="34" charset="0"/>
              </a:rPr>
              <a:t> </a:t>
            </a:r>
            <a:r>
              <a:rPr lang="en-US" dirty="0" err="1" smtClean="0">
                <a:latin typeface="+mj-lt"/>
                <a:cs typeface="Arial" pitchFamily="34" charset="0"/>
              </a:rPr>
              <a:t>symbool</a:t>
            </a:r>
            <a:r>
              <a:rPr lang="en-US" dirty="0" smtClean="0">
                <a:latin typeface="+mj-lt"/>
                <a:cs typeface="Arial" pitchFamily="34" charset="0"/>
              </a:rPr>
              <a:t> van</a:t>
            </a:r>
            <a:r>
              <a:rPr lang="en-US" dirty="0" smtClean="0">
                <a:latin typeface="+mj-lt"/>
                <a:cs typeface="Arial" pitchFamily="34" charset="0"/>
              </a:rPr>
              <a:t> </a:t>
            </a:r>
            <a:r>
              <a:rPr lang="en-US" dirty="0" err="1" smtClean="0">
                <a:latin typeface="+mj-lt"/>
                <a:cs typeface="Arial" pitchFamily="34" charset="0"/>
              </a:rPr>
              <a:t>een</a:t>
            </a:r>
            <a:r>
              <a:rPr lang="en-US" dirty="0" smtClean="0">
                <a:latin typeface="+mj-lt"/>
                <a:cs typeface="Arial" pitchFamily="34" charset="0"/>
              </a:rPr>
              <a:t> </a:t>
            </a:r>
            <a:r>
              <a:rPr lang="en-US" dirty="0" err="1" smtClean="0">
                <a:latin typeface="+mj-lt"/>
                <a:cs typeface="Arial" pitchFamily="34" charset="0"/>
              </a:rPr>
              <a:t>koolstof</a:t>
            </a:r>
            <a:r>
              <a:rPr lang="en-US" dirty="0" smtClean="0">
                <a:latin typeface="+mj-lt"/>
                <a:cs typeface="Arial" pitchFamily="34" charset="0"/>
              </a:rPr>
              <a:t> </a:t>
            </a:r>
            <a:r>
              <a:rPr lang="en-US" dirty="0" err="1" smtClean="0">
                <a:latin typeface="+mj-lt"/>
                <a:cs typeface="Arial" pitchFamily="34" charset="0"/>
              </a:rPr>
              <a:t>isotoop</a:t>
            </a:r>
            <a:r>
              <a:rPr lang="en-US" dirty="0" smtClean="0">
                <a:latin typeface="+mj-lt"/>
                <a:cs typeface="Arial" pitchFamily="34" charset="0"/>
              </a:rPr>
              <a:t> </a:t>
            </a:r>
            <a:r>
              <a:rPr lang="en-US" dirty="0" smtClean="0">
                <a:latin typeface="+mj-lt"/>
                <a:cs typeface="Arial" pitchFamily="34" charset="0"/>
              </a:rPr>
              <a:t>met 7 </a:t>
            </a:r>
            <a:r>
              <a:rPr lang="en-US" dirty="0" err="1" smtClean="0">
                <a:latin typeface="+mj-lt"/>
                <a:cs typeface="Arial" pitchFamily="34" charset="0"/>
              </a:rPr>
              <a:t>neutronen</a:t>
            </a:r>
            <a:r>
              <a:rPr lang="en-US" dirty="0" smtClean="0">
                <a:latin typeface="+mj-lt"/>
                <a:cs typeface="Arial" pitchFamily="34" charset="0"/>
              </a:rPr>
              <a:t>?</a:t>
            </a:r>
          </a:p>
          <a:p>
            <a:pPr marL="0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lphaLcPeriod"/>
            </a:pPr>
            <a:r>
              <a:rPr lang="en-US" baseline="-25000" dirty="0" smtClean="0">
                <a:latin typeface="+mj-lt"/>
                <a:cs typeface="Arial" pitchFamily="34" charset="0"/>
              </a:rPr>
              <a:t>6</a:t>
            </a:r>
            <a:r>
              <a:rPr lang="en-US" dirty="0" smtClean="0">
                <a:latin typeface="+mj-lt"/>
                <a:cs typeface="Arial" pitchFamily="34" charset="0"/>
              </a:rPr>
              <a:t>C</a:t>
            </a:r>
          </a:p>
          <a:p>
            <a:pPr marL="514350" indent="-514350">
              <a:buFont typeface="+mj-lt"/>
              <a:buAutoNum type="alphaLcPeriod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lphaLcPeriod"/>
            </a:pPr>
            <a:r>
              <a:rPr lang="en-US" baseline="-25000" dirty="0" smtClean="0">
                <a:latin typeface="+mj-lt"/>
                <a:cs typeface="Arial" pitchFamily="34" charset="0"/>
              </a:rPr>
              <a:t>7</a:t>
            </a:r>
            <a:r>
              <a:rPr lang="en-US" dirty="0" smtClean="0">
                <a:latin typeface="+mj-lt"/>
                <a:cs typeface="Arial" pitchFamily="34" charset="0"/>
              </a:rPr>
              <a:t>C</a:t>
            </a:r>
          </a:p>
          <a:p>
            <a:pPr marL="514350" indent="-514350">
              <a:buFont typeface="+mj-lt"/>
              <a:buAutoNum type="alphaLcPeriod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lphaLcPeriod"/>
            </a:pPr>
            <a:r>
              <a:rPr lang="en-US" baseline="-25000" dirty="0" smtClean="0">
                <a:latin typeface="+mj-lt"/>
                <a:cs typeface="Arial" pitchFamily="34" charset="0"/>
              </a:rPr>
              <a:t>13</a:t>
            </a:r>
            <a:r>
              <a:rPr lang="en-US" dirty="0" smtClean="0">
                <a:latin typeface="+mj-lt"/>
                <a:cs typeface="Arial" pitchFamily="34" charset="0"/>
              </a:rPr>
              <a:t>C</a:t>
            </a:r>
          </a:p>
          <a:p>
            <a:pPr marL="514350" indent="-514350">
              <a:buFont typeface="+mj-lt"/>
              <a:buAutoNum type="alphaLcPeriod"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lphaLcPeriod"/>
            </a:pPr>
            <a:r>
              <a:rPr lang="en-US" baseline="-25000" dirty="0" smtClean="0">
                <a:latin typeface="+mj-lt"/>
                <a:cs typeface="Arial" pitchFamily="34" charset="0"/>
              </a:rPr>
              <a:t>6</a:t>
            </a:r>
            <a:r>
              <a:rPr lang="en-US" dirty="0" smtClean="0">
                <a:latin typeface="+mj-lt"/>
                <a:cs typeface="Arial" pitchFamily="34" charset="0"/>
              </a:rPr>
              <a:t>C</a:t>
            </a: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5334006"/>
            <a:ext cx="463588" cy="420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aseline="30000" dirty="0" smtClean="0"/>
              <a:t>13</a:t>
            </a:r>
            <a:endParaRPr lang="en-US" sz="3200" baseline="30000" dirty="0"/>
          </a:p>
        </p:txBody>
      </p:sp>
      <p:sp>
        <p:nvSpPr>
          <p:cNvPr id="5" name="TextBox 4"/>
          <p:cNvSpPr txBox="1"/>
          <p:nvPr/>
        </p:nvSpPr>
        <p:spPr>
          <a:xfrm>
            <a:off x="921784" y="4281061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aseline="30000" dirty="0"/>
              <a:t> </a:t>
            </a:r>
            <a:r>
              <a:rPr lang="en-US" sz="3200" dirty="0" smtClean="0"/>
              <a:t> </a:t>
            </a:r>
            <a:r>
              <a:rPr lang="en-US" sz="3200" baseline="30000" dirty="0" smtClean="0"/>
              <a:t>6</a:t>
            </a:r>
            <a:endParaRPr lang="en-US" sz="3200" baseline="300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581406"/>
            <a:ext cx="463588" cy="420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aseline="30000" dirty="0" smtClean="0"/>
              <a:t>13</a:t>
            </a:r>
            <a:endParaRPr lang="en-US" sz="3200" baseline="300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2743206"/>
            <a:ext cx="449162" cy="420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aseline="30000" dirty="0" smtClean="0"/>
              <a:t>  7</a:t>
            </a:r>
            <a:endParaRPr lang="en-US" sz="3200" baseline="30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524" y="6138610"/>
            <a:ext cx="8998476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97309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nl-NL" dirty="0" smtClean="0"/>
              <a:t>Van welk element wordt hieronder een isotoop weergeven en hoeveel neutronen heeft deze?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514350" indent="-514350">
              <a:buFont typeface="+mj-lt"/>
              <a:buAutoNum type="alphaLcPeriod"/>
            </a:pPr>
            <a:r>
              <a:rPr lang="nl-NL" dirty="0" smtClean="0"/>
              <a:t> Goud, 114 neutronen</a:t>
            </a:r>
          </a:p>
          <a:p>
            <a:pPr marL="514350" indent="-514350">
              <a:buFont typeface="+mj-lt"/>
              <a:buAutoNum type="alphaLcPeriod"/>
            </a:pPr>
            <a:r>
              <a:rPr lang="nl-NL" dirty="0" smtClean="0"/>
              <a:t> Broom, 44 neutronen</a:t>
            </a:r>
          </a:p>
          <a:p>
            <a:pPr marL="514350" indent="-514350">
              <a:buFont typeface="+mj-lt"/>
              <a:buAutoNum type="alphaLcPeriod"/>
            </a:pPr>
            <a:r>
              <a:rPr lang="nl-NL" dirty="0" smtClean="0"/>
              <a:t> Goud, 44 neutronen</a:t>
            </a:r>
          </a:p>
          <a:p>
            <a:pPr marL="514350" indent="-514350">
              <a:buFont typeface="+mj-lt"/>
              <a:buAutoNum type="alphaLcPeriod"/>
            </a:pPr>
            <a:r>
              <a:rPr lang="nl-NL" dirty="0" smtClean="0"/>
              <a:t> Broom, 114 neutronen</a:t>
            </a:r>
            <a:endParaRPr lang="nl-NL" dirty="0"/>
          </a:p>
        </p:txBody>
      </p:sp>
      <p:grpSp>
        <p:nvGrpSpPr>
          <p:cNvPr id="5" name="Group 4"/>
          <p:cNvGrpSpPr/>
          <p:nvPr/>
        </p:nvGrpSpPr>
        <p:grpSpPr>
          <a:xfrm>
            <a:off x="3052692" y="2716372"/>
            <a:ext cx="1126664" cy="1015663"/>
            <a:chOff x="2127623" y="5683805"/>
            <a:chExt cx="1126664" cy="1015663"/>
          </a:xfrm>
        </p:grpSpPr>
        <p:sp>
          <p:nvSpPr>
            <p:cNvPr id="7" name="TextBox 6"/>
            <p:cNvSpPr txBox="1"/>
            <p:nvPr/>
          </p:nvSpPr>
          <p:spPr>
            <a:xfrm>
              <a:off x="2556660" y="5683805"/>
              <a:ext cx="6976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dirty="0">
                  <a:latin typeface="Arial" pitchFamily="34" charset="0"/>
                  <a:cs typeface="Arial" pitchFamily="34" charset="0"/>
                </a:rPr>
                <a:t>X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127623" y="5731273"/>
              <a:ext cx="5277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79</a:t>
              </a: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127623" y="6093582"/>
              <a:ext cx="5277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35</a:t>
              </a: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5524" y="6117305"/>
            <a:ext cx="8998476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494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are isotopes?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5320" y="2020669"/>
            <a:ext cx="563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mbria"/>
                <a:cs typeface="Cambria"/>
              </a:rPr>
              <a:t>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2920" y="3522509"/>
            <a:ext cx="563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ambria"/>
                <a:cs typeface="Cambria"/>
              </a:rPr>
              <a:t>II</a:t>
            </a:r>
            <a:endParaRPr lang="en-US" sz="4000" dirty="0">
              <a:latin typeface="Cambria"/>
              <a:cs typeface="Cambr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2440" y="5287186"/>
            <a:ext cx="746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ambria"/>
                <a:cs typeface="Cambria"/>
              </a:rPr>
              <a:t>III</a:t>
            </a:r>
            <a:endParaRPr lang="en-US" sz="3600" dirty="0"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05400" y="2421791"/>
            <a:ext cx="39624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lphaLcPeriod"/>
            </a:pPr>
            <a:r>
              <a:rPr lang="en-US" sz="3200" dirty="0">
                <a:latin typeface="Cambria"/>
                <a:cs typeface="Cambria"/>
              </a:rPr>
              <a:t> </a:t>
            </a:r>
            <a:r>
              <a:rPr lang="en-US" sz="3200" dirty="0" smtClean="0">
                <a:latin typeface="Cambria"/>
                <a:cs typeface="Cambria"/>
              </a:rPr>
              <a:t>   I and II</a:t>
            </a:r>
          </a:p>
          <a:p>
            <a:pPr marL="742950" indent="-742950">
              <a:spcAft>
                <a:spcPts val="1200"/>
              </a:spcAft>
              <a:buFont typeface="+mj-lt"/>
              <a:buAutoNum type="alphaLcPeriod"/>
            </a:pPr>
            <a:r>
              <a:rPr lang="en-US" sz="3200" dirty="0">
                <a:latin typeface="Cambria"/>
                <a:cs typeface="Cambria"/>
              </a:rPr>
              <a:t> </a:t>
            </a:r>
            <a:r>
              <a:rPr lang="en-US" sz="3200" dirty="0" smtClean="0">
                <a:latin typeface="Cambria"/>
                <a:cs typeface="Cambria"/>
              </a:rPr>
              <a:t>II and III</a:t>
            </a:r>
          </a:p>
          <a:p>
            <a:pPr marL="742950" indent="-742950">
              <a:spcAft>
                <a:spcPts val="1200"/>
              </a:spcAft>
              <a:buFont typeface="+mj-lt"/>
              <a:buAutoNum type="alphaLcPeriod"/>
            </a:pPr>
            <a:r>
              <a:rPr lang="en-US" sz="3200" dirty="0">
                <a:latin typeface="Cambria"/>
                <a:cs typeface="Cambria"/>
              </a:rPr>
              <a:t> </a:t>
            </a:r>
            <a:r>
              <a:rPr lang="en-US" sz="3200" dirty="0" smtClean="0">
                <a:latin typeface="Cambria"/>
                <a:cs typeface="Cambria"/>
              </a:rPr>
              <a:t>I and III</a:t>
            </a:r>
          </a:p>
          <a:p>
            <a:pPr marL="742950" indent="-742950">
              <a:spcAft>
                <a:spcPts val="1200"/>
              </a:spcAft>
              <a:buFont typeface="+mj-lt"/>
              <a:buAutoNum type="alphaLcPeriod"/>
            </a:pPr>
            <a:r>
              <a:rPr lang="en-US" sz="3200" dirty="0">
                <a:latin typeface="Cambria"/>
                <a:cs typeface="Cambria"/>
              </a:rPr>
              <a:t> </a:t>
            </a:r>
            <a:r>
              <a:rPr lang="en-US" sz="3200" dirty="0" smtClean="0">
                <a:latin typeface="Cambria"/>
                <a:cs typeface="Cambria"/>
              </a:rPr>
              <a:t>I, II and III</a:t>
            </a:r>
          </a:p>
        </p:txBody>
      </p:sp>
      <p:pic>
        <p:nvPicPr>
          <p:cNvPr id="14" name="Picture 13" descr="::::::Desktop:untitled folder:Screen Shot 2013-10-12 at 4.03.50 P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853290"/>
            <a:ext cx="25146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::::::Desktop:untitled folder:Screen Shot 2013-10-12 at 4.03.27 PM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3352800"/>
            <a:ext cx="274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 descr="::::::Desktop:Screen Shot 2013-10-14 at 8.22.30 PM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5023627"/>
            <a:ext cx="2501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5524" y="6131191"/>
            <a:ext cx="8998476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9027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nl-NL" sz="3600" b="0" u="none" dirty="0" smtClean="0"/>
              <a:t>Welke van de volgende paren van atomen zijn isotopen van elkaar?</a:t>
            </a:r>
            <a:endParaRPr lang="nl-NL" sz="3600" b="0" u="non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29040807"/>
              </p:ext>
            </p:extLst>
          </p:nvPr>
        </p:nvGraphicFramePr>
        <p:xfrm>
          <a:off x="224116" y="1917978"/>
          <a:ext cx="8725650" cy="136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7844"/>
                <a:gridCol w="1151301"/>
                <a:gridCol w="1151301"/>
                <a:gridCol w="1151301"/>
                <a:gridCol w="1151301"/>
                <a:gridCol w="1151301"/>
                <a:gridCol w="1151301"/>
              </a:tblGrid>
              <a:tr h="456360">
                <a:tc>
                  <a:txBody>
                    <a:bodyPr/>
                    <a:lstStyle/>
                    <a:p>
                      <a:pPr algn="ctr"/>
                      <a:endParaRPr lang="nl-NL" sz="2200" noProof="0"/>
                    </a:p>
                  </a:txBody>
                  <a:tcPr marL="112527" marR="112527" marT="56264" marB="562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NL" sz="2200" noProof="0" smtClean="0"/>
                        <a:t>Paar A</a:t>
                      </a:r>
                      <a:endParaRPr lang="nl-NL" sz="2200" noProof="0"/>
                    </a:p>
                  </a:txBody>
                  <a:tcPr marL="112527" marR="112527" marT="56264" marB="56264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NL" sz="2200" noProof="0" smtClean="0"/>
                        <a:t>Paar</a:t>
                      </a:r>
                      <a:r>
                        <a:rPr lang="nl-NL" sz="2200" baseline="0" noProof="0" smtClean="0"/>
                        <a:t> B</a:t>
                      </a:r>
                      <a:endParaRPr lang="nl-NL" sz="2200" noProof="0"/>
                    </a:p>
                  </a:txBody>
                  <a:tcPr marL="112527" marR="112527" marT="56264" marB="56264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NL" sz="2200" noProof="0" smtClean="0"/>
                        <a:t>Paar C</a:t>
                      </a:r>
                      <a:endParaRPr lang="nl-NL" sz="2200" noProof="0"/>
                    </a:p>
                  </a:txBody>
                  <a:tcPr marL="112527" marR="112527" marT="56264" marB="56264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6360">
                <a:tc>
                  <a:txBody>
                    <a:bodyPr/>
                    <a:lstStyle/>
                    <a:p>
                      <a:pPr algn="ctr"/>
                      <a:r>
                        <a:rPr lang="nl-NL" sz="2200" noProof="0" smtClean="0"/>
                        <a:t>protonen</a:t>
                      </a:r>
                      <a:endParaRPr lang="nl-NL" sz="2200" noProof="0"/>
                    </a:p>
                  </a:txBody>
                  <a:tcPr marL="112527" marR="112527" marT="56264" marB="56264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noProof="0" smtClean="0"/>
                        <a:t>6</a:t>
                      </a:r>
                      <a:endParaRPr lang="nl-NL" sz="2200" noProof="0"/>
                    </a:p>
                  </a:txBody>
                  <a:tcPr marL="112527" marR="112527" marT="56264" marB="56264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noProof="0" smtClean="0"/>
                        <a:t>8</a:t>
                      </a:r>
                      <a:endParaRPr lang="nl-NL" sz="2200" noProof="0"/>
                    </a:p>
                  </a:txBody>
                  <a:tcPr marL="112527" marR="112527" marT="56264" marB="56264"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smtClean="0"/>
                        <a:t>5</a:t>
                      </a:r>
                      <a:endParaRPr lang="nl-NL" noProof="0"/>
                    </a:p>
                  </a:txBody>
                  <a:tcPr marL="112527" marR="112527" marT="56264" marB="56264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noProof="0" smtClean="0"/>
                        <a:t>2</a:t>
                      </a:r>
                      <a:endParaRPr lang="nl-NL" sz="2200" noProof="0"/>
                    </a:p>
                  </a:txBody>
                  <a:tcPr marL="112527" marR="112527" marT="56264" marB="56264"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noProof="0" smtClean="0"/>
                        <a:t>12</a:t>
                      </a:r>
                      <a:endParaRPr lang="nl-NL" sz="2200" noProof="0"/>
                    </a:p>
                  </a:txBody>
                  <a:tcPr marL="112527" marR="112527" marT="56264" marB="56264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noProof="0" smtClean="0"/>
                        <a:t>12</a:t>
                      </a:r>
                      <a:endParaRPr lang="nl-NL" sz="2200" noProof="0"/>
                    </a:p>
                  </a:txBody>
                  <a:tcPr marL="112527" marR="112527" marT="56264" marB="56264"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56360">
                <a:tc>
                  <a:txBody>
                    <a:bodyPr/>
                    <a:lstStyle/>
                    <a:p>
                      <a:pPr algn="ctr"/>
                      <a:r>
                        <a:rPr lang="nl-NL" sz="2200" noProof="0" smtClean="0"/>
                        <a:t>neutronen</a:t>
                      </a:r>
                      <a:endParaRPr lang="nl-NL" sz="2200" noProof="0"/>
                    </a:p>
                  </a:txBody>
                  <a:tcPr marL="112527" marR="112527" marT="56264" marB="56264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noProof="0" smtClean="0"/>
                        <a:t>8</a:t>
                      </a:r>
                      <a:endParaRPr lang="nl-NL" sz="2200" noProof="0"/>
                    </a:p>
                  </a:txBody>
                  <a:tcPr marL="112527" marR="112527" marT="56264" marB="56264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noProof="0" smtClean="0"/>
                        <a:t>8</a:t>
                      </a:r>
                      <a:endParaRPr lang="nl-NL" sz="2200" noProof="0"/>
                    </a:p>
                  </a:txBody>
                  <a:tcPr marL="112527" marR="112527" marT="56264" marB="56264"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smtClean="0"/>
                        <a:t>5</a:t>
                      </a:r>
                      <a:endParaRPr lang="nl-NL" noProof="0"/>
                    </a:p>
                  </a:txBody>
                  <a:tcPr marL="112527" marR="112527" marT="56264" marB="56264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noProof="0" smtClean="0"/>
                        <a:t>3</a:t>
                      </a:r>
                      <a:endParaRPr lang="nl-NL" sz="2200" noProof="0"/>
                    </a:p>
                  </a:txBody>
                  <a:tcPr marL="112527" marR="112527" marT="56264" marB="56264"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noProof="0" smtClean="0"/>
                        <a:t>13</a:t>
                      </a:r>
                      <a:endParaRPr lang="nl-NL" sz="2200" noProof="0"/>
                    </a:p>
                  </a:txBody>
                  <a:tcPr marL="112527" marR="112527" marT="56264" marB="56264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noProof="0" dirty="0" smtClean="0"/>
                        <a:t>14</a:t>
                      </a:r>
                      <a:endParaRPr lang="nl-NL" sz="2200" noProof="0" dirty="0"/>
                    </a:p>
                  </a:txBody>
                  <a:tcPr marL="112527" marR="112527" marT="56264" marB="56264"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8962" y="6138610"/>
            <a:ext cx="8998476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9725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7178</TotalTime>
  <Words>422</Words>
  <Application>Microsoft Office PowerPoint</Application>
  <PresentationFormat>On-screen Show (4:3)</PresentationFormat>
  <Paragraphs>111</Paragraphs>
  <Slides>10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Clicker Questions for  Build an Atom</vt:lpstr>
      <vt:lpstr>Als je 5 protonen en 6 neutronen hebt, hoeveel elektronen moet je toevoegen om een neutraal atoom te verkrijgen? </vt:lpstr>
      <vt:lpstr>Ale je een atoom hebt met  8 protonen, 9 neutronen en  10 elektronen, wat is dan de het massagetal van dit atoom?</vt:lpstr>
      <vt:lpstr>Slide 4</vt:lpstr>
      <vt:lpstr>Als je een atoom met 5 protonen, 6 neutronen en 5 elektronen hebt, hoe zal het symbool eruit zien?</vt:lpstr>
      <vt:lpstr>Slide 6</vt:lpstr>
      <vt:lpstr>Slide 7</vt:lpstr>
      <vt:lpstr>Which are isotopes?</vt:lpstr>
      <vt:lpstr>Welke van de volgende paren van atomen zijn isotopen van elkaar?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Nabilah Rontu Carlon</dc:creator>
  <cp:lastModifiedBy>study</cp:lastModifiedBy>
  <cp:revision>177</cp:revision>
  <cp:lastPrinted>2014-09-11T23:53:24Z</cp:lastPrinted>
  <dcterms:created xsi:type="dcterms:W3CDTF">2013-09-12T06:35:38Z</dcterms:created>
  <dcterms:modified xsi:type="dcterms:W3CDTF">2014-11-10T14:19:16Z</dcterms:modified>
</cp:coreProperties>
</file>