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569" r:id="rId2"/>
    <p:sldId id="519" r:id="rId3"/>
    <p:sldId id="524" r:id="rId4"/>
    <p:sldId id="521" r:id="rId5"/>
    <p:sldId id="546" r:id="rId6"/>
    <p:sldId id="533" r:id="rId7"/>
    <p:sldId id="545" r:id="rId8"/>
    <p:sldId id="549" r:id="rId9"/>
    <p:sldId id="567" r:id="rId10"/>
    <p:sldId id="568" r:id="rId11"/>
    <p:sldId id="558" r:id="rId12"/>
    <p:sldId id="559" r:id="rId13"/>
    <p:sldId id="560" r:id="rId14"/>
    <p:sldId id="561" r:id="rId15"/>
    <p:sldId id="56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F0EC"/>
    <a:srgbClr val="8FFF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10" autoAdjust="0"/>
    <p:restoredTop sz="84000" autoAdjust="0"/>
  </p:normalViewPr>
  <p:slideViewPr>
    <p:cSldViewPr snapToGrid="0">
      <p:cViewPr varScale="1">
        <p:scale>
          <a:sx n="88" d="100"/>
          <a:sy n="88" d="100"/>
        </p:scale>
        <p:origin x="-2144" y="-104"/>
      </p:cViewPr>
      <p:guideLst>
        <p:guide orient="horz" pos="2160"/>
        <p:guide pos="2880"/>
      </p:guideLst>
    </p:cSldViewPr>
  </p:slideViewPr>
  <p:notesTextViewPr>
    <p:cViewPr>
      <p:scale>
        <a:sx n="1" d="1"/>
        <a:sy n="1" d="1"/>
      </p:scale>
      <p:origin x="0" y="0"/>
    </p:cViewPr>
  </p:notesTextViewPr>
  <p:sorterViewPr>
    <p:cViewPr>
      <p:scale>
        <a:sx n="59" d="100"/>
        <a:sy n="59"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E0A3E3-F468-6B45-8B0A-9A804202394F}" type="datetimeFigureOut">
              <a:rPr lang="en-US" smtClean="0"/>
              <a:pPr/>
              <a:t>11/4/14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48D70D-EEC2-9443-A627-74D0B6E51A03}" type="slidenum">
              <a:rPr lang="en-US" smtClean="0"/>
              <a:pPr/>
              <a:t>‹#›</a:t>
            </a:fld>
            <a:endParaRPr lang="en-US"/>
          </a:p>
        </p:txBody>
      </p:sp>
    </p:spTree>
    <p:extLst>
      <p:ext uri="{BB962C8B-B14F-4D97-AF65-F5344CB8AC3E}">
        <p14:creationId xmlns:p14="http://schemas.microsoft.com/office/powerpoint/2010/main" val="6418861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3D7BC9-45BB-E64B-8CF6-00A458FE336E}" type="datetimeFigureOut">
              <a:rPr lang="en-US" smtClean="0"/>
              <a:pPr/>
              <a:t>11/4/14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C7F746-29CC-654E-8BBE-A11793B5D921}" type="slidenum">
              <a:rPr lang="en-US" smtClean="0"/>
              <a:pPr/>
              <a:t>‹#›</a:t>
            </a:fld>
            <a:endParaRPr lang="en-US"/>
          </a:p>
        </p:txBody>
      </p:sp>
    </p:spTree>
    <p:extLst>
      <p:ext uri="{BB962C8B-B14F-4D97-AF65-F5344CB8AC3E}">
        <p14:creationId xmlns:p14="http://schemas.microsoft.com/office/powerpoint/2010/main" val="222164598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Sim</a:t>
            </a:r>
            <a:r>
              <a:rPr lang="en-US" b="1" baseline="0"/>
              <a:t> directions: </a:t>
            </a:r>
            <a:r>
              <a:rPr lang="en-US" b="0" baseline="0"/>
              <a:t>Prior to this question, demonstrate the difference in conductivity between solid salt and salt dissolved in water using the sim and discuss conductivity requiring freely moving charged particles</a:t>
            </a:r>
            <a:endParaRPr lang="en-US" b="1"/>
          </a:p>
          <a:p>
            <a:r>
              <a:rPr lang="en-US" b="1"/>
              <a:t>Goal</a:t>
            </a:r>
            <a:r>
              <a:rPr lang="en-US" b="1" baseline="0"/>
              <a:t>: </a:t>
            </a:r>
            <a:r>
              <a:rPr lang="en-US" b="0" baseline="0"/>
              <a:t>Get students to commit to a prediction and determine prior conceptions of the origin of charged particles when salt dissolves</a:t>
            </a:r>
          </a:p>
          <a:p>
            <a:r>
              <a:rPr lang="en-US" b="1"/>
              <a:t>Correct answer: </a:t>
            </a:r>
            <a:r>
              <a:rPr lang="en-US" b="0"/>
              <a:t>C</a:t>
            </a:r>
          </a:p>
          <a:p>
            <a:r>
              <a:rPr lang="en-US" b="1"/>
              <a:t>Representative</a:t>
            </a:r>
            <a:r>
              <a:rPr lang="en-US" b="1" baseline="0"/>
              <a:t> </a:t>
            </a:r>
            <a:r>
              <a:rPr lang="en-US" b="1"/>
              <a:t>results from pre-general chemistry (when used prior to instruction):</a:t>
            </a:r>
            <a:r>
              <a:rPr lang="en-US" b="0"/>
              <a:t> Roughly evenly distributed answer</a:t>
            </a:r>
            <a:r>
              <a:rPr lang="en-US" b="0" baseline="0"/>
              <a:t>s across all options except D.</a:t>
            </a:r>
            <a:endParaRPr lang="en-US" b="1" baseline="0"/>
          </a:p>
          <a:p>
            <a:r>
              <a:rPr lang="en-US" b="1" baseline="0"/>
              <a:t>Follow-up discussion: </a:t>
            </a:r>
            <a:r>
              <a:rPr lang="en-US" b="0" baseline="0"/>
              <a:t>Use the ‘Water’ tab of the simulation to look at salt before and after it dissolves in water. Emphasize that the ions are already present in the solid salt, and that the ions dissociate in water.</a:t>
            </a:r>
          </a:p>
        </p:txBody>
      </p:sp>
      <p:sp>
        <p:nvSpPr>
          <p:cNvPr id="4" name="Slide Number Placeholder 3"/>
          <p:cNvSpPr>
            <a:spLocks noGrp="1"/>
          </p:cNvSpPr>
          <p:nvPr>
            <p:ph type="sldNum" sz="quarter" idx="10"/>
          </p:nvPr>
        </p:nvSpPr>
        <p:spPr/>
        <p:txBody>
          <a:bodyPr/>
          <a:lstStyle/>
          <a:p>
            <a:fld id="{D6C7F746-29CC-654E-8BBE-A11793B5D921}" type="slidenum">
              <a:rPr lang="en-US" smtClean="0"/>
              <a:pPr/>
              <a:t>2</a:t>
            </a:fld>
            <a:endParaRPr lang="en-US"/>
          </a:p>
        </p:txBody>
      </p:sp>
    </p:spTree>
    <p:extLst>
      <p:ext uri="{BB962C8B-B14F-4D97-AF65-F5344CB8AC3E}">
        <p14:creationId xmlns:p14="http://schemas.microsoft.com/office/powerpoint/2010/main" val="26565247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Correct answer: </a:t>
            </a:r>
            <a:r>
              <a:rPr lang="en-US" b="0"/>
              <a:t>A</a:t>
            </a:r>
          </a:p>
          <a:p>
            <a:r>
              <a:rPr lang="en-US" b="1"/>
              <a:t>Representative</a:t>
            </a:r>
            <a:r>
              <a:rPr lang="en-US" b="1" baseline="0"/>
              <a:t> </a:t>
            </a:r>
            <a:r>
              <a:rPr lang="en-US" b="1"/>
              <a:t>results from pre-general chemistry after</a:t>
            </a:r>
            <a:r>
              <a:rPr lang="en-US" b="1" baseline="0"/>
              <a:t> instruction</a:t>
            </a:r>
            <a:r>
              <a:rPr lang="en-US" b="1"/>
              <a:t>: </a:t>
            </a:r>
            <a:r>
              <a:rPr lang="en-US" b="0"/>
              <a:t>95% correct</a:t>
            </a:r>
            <a:endParaRPr lang="en-US" b="0" baseline="0"/>
          </a:p>
          <a:p>
            <a:endParaRPr lang="en-US"/>
          </a:p>
        </p:txBody>
      </p:sp>
      <p:sp>
        <p:nvSpPr>
          <p:cNvPr id="4" name="Slide Number Placeholder 3"/>
          <p:cNvSpPr>
            <a:spLocks noGrp="1"/>
          </p:cNvSpPr>
          <p:nvPr>
            <p:ph type="sldNum" sz="quarter" idx="10"/>
          </p:nvPr>
        </p:nvSpPr>
        <p:spPr/>
        <p:txBody>
          <a:bodyPr/>
          <a:lstStyle/>
          <a:p>
            <a:fld id="{D6C7F746-29CC-654E-8BBE-A11793B5D921}" type="slidenum">
              <a:rPr lang="en-US" smtClean="0"/>
              <a:pPr/>
              <a:t>11</a:t>
            </a:fld>
            <a:endParaRPr lang="en-US"/>
          </a:p>
        </p:txBody>
      </p:sp>
    </p:spTree>
    <p:extLst>
      <p:ext uri="{BB962C8B-B14F-4D97-AF65-F5344CB8AC3E}">
        <p14:creationId xmlns:p14="http://schemas.microsoft.com/office/powerpoint/2010/main" val="1504533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Goal: </a:t>
            </a:r>
            <a:r>
              <a:rPr lang="en-US" b="0"/>
              <a:t>Relationship between concentration</a:t>
            </a:r>
            <a:r>
              <a:rPr lang="en-US" b="0" baseline="0"/>
              <a:t> and a measured macro-scale property like conductivity</a:t>
            </a:r>
            <a:endParaRPr lang="en-US" b="0"/>
          </a:p>
          <a:p>
            <a:r>
              <a:rPr lang="en-US" b="1"/>
              <a:t>Correct answer: </a:t>
            </a:r>
            <a:r>
              <a:rPr lang="en-US" b="0"/>
              <a:t>C</a:t>
            </a:r>
          </a:p>
          <a:p>
            <a:r>
              <a:rPr lang="en-US" b="1"/>
              <a:t>Representative</a:t>
            </a:r>
            <a:r>
              <a:rPr lang="en-US" b="1" baseline="0"/>
              <a:t> </a:t>
            </a:r>
            <a:r>
              <a:rPr lang="en-US" b="1"/>
              <a:t>results from pre-general chemistry: </a:t>
            </a:r>
            <a:r>
              <a:rPr lang="en-US" b="0"/>
              <a:t>92% correct</a:t>
            </a:r>
          </a:p>
          <a:p>
            <a:r>
              <a:rPr lang="en-US" b="1" baseline="0"/>
              <a:t>Follow-up discussion:</a:t>
            </a:r>
            <a:r>
              <a:rPr lang="en-US" b="0" baseline="0"/>
              <a:t> Use the discussion as an opportunity to refer to (or have students refer to) situations in the simulation – where we made the lightbulb brighter by adding more salt.</a:t>
            </a:r>
          </a:p>
          <a:p>
            <a:endParaRPr lang="en-US"/>
          </a:p>
        </p:txBody>
      </p:sp>
      <p:sp>
        <p:nvSpPr>
          <p:cNvPr id="4" name="Slide Number Placeholder 3"/>
          <p:cNvSpPr>
            <a:spLocks noGrp="1"/>
          </p:cNvSpPr>
          <p:nvPr>
            <p:ph type="sldNum" sz="quarter" idx="10"/>
          </p:nvPr>
        </p:nvSpPr>
        <p:spPr/>
        <p:txBody>
          <a:bodyPr/>
          <a:lstStyle/>
          <a:p>
            <a:fld id="{D6C7F746-29CC-654E-8BBE-A11793B5D921}" type="slidenum">
              <a:rPr lang="en-US" smtClean="0"/>
              <a:pPr/>
              <a:t>12</a:t>
            </a:fld>
            <a:endParaRPr lang="en-US"/>
          </a:p>
        </p:txBody>
      </p:sp>
    </p:spTree>
    <p:extLst>
      <p:ext uri="{BB962C8B-B14F-4D97-AF65-F5344CB8AC3E}">
        <p14:creationId xmlns:p14="http://schemas.microsoft.com/office/powerpoint/2010/main" val="2818241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Multi-sim question:</a:t>
            </a:r>
            <a:r>
              <a:rPr lang="en-US" b="0" baseline="0"/>
              <a:t> Sugar and salt solutions + Concentration</a:t>
            </a:r>
            <a:endParaRPr lang="en-US" b="0"/>
          </a:p>
          <a:p>
            <a:r>
              <a:rPr lang="en-US" b="1"/>
              <a:t>Correct answer: </a:t>
            </a:r>
            <a:r>
              <a:rPr lang="en-US" b="0"/>
              <a:t>B</a:t>
            </a:r>
          </a:p>
          <a:p>
            <a:r>
              <a:rPr lang="en-US" b="1"/>
              <a:t>Representative</a:t>
            </a:r>
            <a:r>
              <a:rPr lang="en-US" b="1" baseline="0"/>
              <a:t> </a:t>
            </a:r>
            <a:r>
              <a:rPr lang="en-US" b="1"/>
              <a:t>results from pre-general chemistry: </a:t>
            </a:r>
            <a:r>
              <a:rPr lang="en-US" b="0"/>
              <a:t>91% correct</a:t>
            </a:r>
          </a:p>
          <a:p>
            <a:r>
              <a:rPr lang="en-US" b="1" baseline="0"/>
              <a:t>Follow-up discussion: </a:t>
            </a:r>
            <a:r>
              <a:rPr lang="en-US" b="0" baseline="0"/>
              <a:t>Ask students about the concentration of each ion and discuss how conductivity is impacted by ion concentration</a:t>
            </a:r>
          </a:p>
          <a:p>
            <a:endParaRPr lang="en-US"/>
          </a:p>
        </p:txBody>
      </p:sp>
      <p:sp>
        <p:nvSpPr>
          <p:cNvPr id="4" name="Slide Number Placeholder 3"/>
          <p:cNvSpPr>
            <a:spLocks noGrp="1"/>
          </p:cNvSpPr>
          <p:nvPr>
            <p:ph type="sldNum" sz="quarter" idx="10"/>
          </p:nvPr>
        </p:nvSpPr>
        <p:spPr/>
        <p:txBody>
          <a:bodyPr/>
          <a:lstStyle/>
          <a:p>
            <a:fld id="{D6C7F746-29CC-654E-8BBE-A11793B5D921}" type="slidenum">
              <a:rPr lang="en-US" smtClean="0"/>
              <a:pPr/>
              <a:t>13</a:t>
            </a:fld>
            <a:endParaRPr lang="en-US"/>
          </a:p>
        </p:txBody>
      </p:sp>
    </p:spTree>
    <p:extLst>
      <p:ext uri="{BB962C8B-B14F-4D97-AF65-F5344CB8AC3E}">
        <p14:creationId xmlns:p14="http://schemas.microsoft.com/office/powerpoint/2010/main" val="2618981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a:t>Multi-sim</a:t>
            </a:r>
            <a:r>
              <a:rPr lang="en-US" b="1" baseline="0"/>
              <a:t> question</a:t>
            </a:r>
            <a:r>
              <a:rPr lang="en-US" b="1"/>
              <a:t>:</a:t>
            </a:r>
            <a:r>
              <a:rPr lang="en-US" b="0" baseline="0"/>
              <a:t> Sugar and salt solutions + Concentration</a:t>
            </a:r>
            <a:endParaRPr lang="en-US" b="1"/>
          </a:p>
          <a:p>
            <a:r>
              <a:rPr lang="en-US" b="1"/>
              <a:t>Correct answer: </a:t>
            </a:r>
            <a:r>
              <a:rPr lang="en-US" b="0"/>
              <a:t>B</a:t>
            </a:r>
          </a:p>
          <a:p>
            <a:r>
              <a:rPr lang="en-US" b="1"/>
              <a:t>Representative</a:t>
            </a:r>
            <a:r>
              <a:rPr lang="en-US" b="1" baseline="0"/>
              <a:t> </a:t>
            </a:r>
            <a:r>
              <a:rPr lang="en-US" b="1"/>
              <a:t>results from pre-general chemistry:</a:t>
            </a:r>
            <a:r>
              <a:rPr lang="en-US" b="0"/>
              <a:t> 66% correct (with</a:t>
            </a:r>
            <a:r>
              <a:rPr lang="en-US" b="0" baseline="0"/>
              <a:t> a roughly even split between the other two options)</a:t>
            </a:r>
          </a:p>
          <a:p>
            <a:r>
              <a:rPr lang="en-US" b="1" baseline="0"/>
              <a:t>Follow-up discussion:</a:t>
            </a:r>
            <a:r>
              <a:rPr lang="en-US" b="0" baseline="0"/>
              <a:t> Ask students how they determined the higher conductivity solution – students have previously asked why this dissociates into 2 Cl</a:t>
            </a:r>
            <a:r>
              <a:rPr lang="en-US" b="0" baseline="30000"/>
              <a:t>-</a:t>
            </a:r>
            <a:r>
              <a:rPr lang="en-US" b="0" baseline="0"/>
              <a:t> instead of 1 Cl</a:t>
            </a:r>
            <a:r>
              <a:rPr lang="en-US" b="0" baseline="-25000"/>
              <a:t>2</a:t>
            </a:r>
            <a:r>
              <a:rPr lang="en-US" b="0" baseline="30000"/>
              <a:t>2-</a:t>
            </a:r>
            <a:r>
              <a:rPr lang="en-US" b="0" baseline="0"/>
              <a:t> since chlorine occurs naturally as Cl</a:t>
            </a:r>
            <a:r>
              <a:rPr lang="en-US" b="0" baseline="-25000"/>
              <a:t>2</a:t>
            </a:r>
            <a:r>
              <a:rPr lang="en-US" b="0" baseline="0"/>
              <a:t>. Other students responded to this query with ideas about ion charges and the absence of charge on molecular Cl2 gas.</a:t>
            </a:r>
          </a:p>
          <a:p>
            <a:endParaRPr lang="en-US"/>
          </a:p>
        </p:txBody>
      </p:sp>
      <p:sp>
        <p:nvSpPr>
          <p:cNvPr id="4" name="Slide Number Placeholder 3"/>
          <p:cNvSpPr>
            <a:spLocks noGrp="1"/>
          </p:cNvSpPr>
          <p:nvPr>
            <p:ph type="sldNum" sz="quarter" idx="10"/>
          </p:nvPr>
        </p:nvSpPr>
        <p:spPr/>
        <p:txBody>
          <a:bodyPr/>
          <a:lstStyle/>
          <a:p>
            <a:fld id="{D6C7F746-29CC-654E-8BBE-A11793B5D921}" type="slidenum">
              <a:rPr lang="en-US" smtClean="0"/>
              <a:pPr/>
              <a:t>14</a:t>
            </a:fld>
            <a:endParaRPr lang="en-US"/>
          </a:p>
        </p:txBody>
      </p:sp>
    </p:spTree>
    <p:extLst>
      <p:ext uri="{BB962C8B-B14F-4D97-AF65-F5344CB8AC3E}">
        <p14:creationId xmlns:p14="http://schemas.microsoft.com/office/powerpoint/2010/main" val="2018277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a:t>Note that this question</a:t>
            </a:r>
            <a:r>
              <a:rPr lang="en-US" b="0" i="1" baseline="0"/>
              <a:t> actually does not target concepts from Sugar &amp; Salt Solutions, but is included here to complete the set, in case these topics are covered earlier/later in a given course</a:t>
            </a:r>
            <a:endParaRPr lang="en-US" b="0" i="1"/>
          </a:p>
          <a:p>
            <a:r>
              <a:rPr lang="en-US" b="1"/>
              <a:t>Multi-sim question:</a:t>
            </a:r>
            <a:r>
              <a:rPr lang="en-US" b="0" baseline="0"/>
              <a:t> Concentration + Acid-Base Solutions</a:t>
            </a:r>
            <a:endParaRPr lang="en-US" b="0"/>
          </a:p>
          <a:p>
            <a:r>
              <a:rPr lang="en-US" b="1"/>
              <a:t>Correct answer: </a:t>
            </a:r>
            <a:r>
              <a:rPr lang="en-US" b="0"/>
              <a:t>A</a:t>
            </a:r>
          </a:p>
          <a:p>
            <a:r>
              <a:rPr lang="en-US" b="1"/>
              <a:t>Representative</a:t>
            </a:r>
            <a:r>
              <a:rPr lang="en-US" b="1" baseline="0"/>
              <a:t> </a:t>
            </a:r>
            <a:r>
              <a:rPr lang="en-US" b="1"/>
              <a:t>results from pre-general chemistry: </a:t>
            </a:r>
            <a:r>
              <a:rPr lang="en-US" b="0"/>
              <a:t>85% correct</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a:t>Follow-up discussion: </a:t>
            </a:r>
            <a:r>
              <a:rPr lang="en-US" b="0" baseline="0"/>
              <a:t>Ask students for their reasoning, specifically targeting whether we have complete or partial dissociation/ionization, and how that would affect total ion concentration.</a:t>
            </a:r>
            <a:endParaRPr lang="en-US" sz="1200"/>
          </a:p>
          <a:p>
            <a:endParaRPr lang="en-US" b="1" baseline="0"/>
          </a:p>
          <a:p>
            <a:endParaRPr lang="en-US"/>
          </a:p>
        </p:txBody>
      </p:sp>
      <p:sp>
        <p:nvSpPr>
          <p:cNvPr id="4" name="Slide Number Placeholder 3"/>
          <p:cNvSpPr>
            <a:spLocks noGrp="1"/>
          </p:cNvSpPr>
          <p:nvPr>
            <p:ph type="sldNum" sz="quarter" idx="10"/>
          </p:nvPr>
        </p:nvSpPr>
        <p:spPr/>
        <p:txBody>
          <a:bodyPr/>
          <a:lstStyle/>
          <a:p>
            <a:fld id="{D6C7F746-29CC-654E-8BBE-A11793B5D921}" type="slidenum">
              <a:rPr lang="en-US" smtClean="0"/>
              <a:pPr/>
              <a:t>15</a:t>
            </a:fld>
            <a:endParaRPr lang="en-US"/>
          </a:p>
        </p:txBody>
      </p:sp>
    </p:spTree>
    <p:extLst>
      <p:ext uri="{BB962C8B-B14F-4D97-AF65-F5344CB8AC3E}">
        <p14:creationId xmlns:p14="http://schemas.microsoft.com/office/powerpoint/2010/main" val="3821683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Goal: </a:t>
            </a:r>
            <a:r>
              <a:rPr lang="en-US" b="0"/>
              <a:t>Relate</a:t>
            </a:r>
            <a:r>
              <a:rPr lang="en-US" b="0" baseline="0"/>
              <a:t> the </a:t>
            </a:r>
            <a:r>
              <a:rPr lang="en-US" b="0"/>
              <a:t>description of conductivity to a context outside</a:t>
            </a:r>
            <a:r>
              <a:rPr lang="en-US" b="0" baseline="0"/>
              <a:t> of the simulation</a:t>
            </a:r>
            <a:endParaRPr lang="en-US" b="0"/>
          </a:p>
          <a:p>
            <a:r>
              <a:rPr lang="en-US" b="1"/>
              <a:t>Correct answer: </a:t>
            </a:r>
            <a:r>
              <a:rPr lang="en-US" b="0"/>
              <a:t>A</a:t>
            </a:r>
          </a:p>
          <a:p>
            <a:r>
              <a:rPr lang="en-US" b="1"/>
              <a:t>Representative</a:t>
            </a:r>
            <a:r>
              <a:rPr lang="en-US" b="1" baseline="0"/>
              <a:t> </a:t>
            </a:r>
            <a:r>
              <a:rPr lang="en-US" b="1"/>
              <a:t>results from pre-general chemistry:</a:t>
            </a:r>
            <a:r>
              <a:rPr lang="en-US" b="0"/>
              <a:t> 45% A</a:t>
            </a:r>
            <a:r>
              <a:rPr lang="en-US" b="0" baseline="0"/>
              <a:t> and 39% B when first asked</a:t>
            </a:r>
          </a:p>
          <a:p>
            <a:r>
              <a:rPr lang="en-US" b="1" baseline="0"/>
              <a:t>Follow-up discussion: </a:t>
            </a:r>
            <a:r>
              <a:rPr lang="en-US" b="0" baseline="0"/>
              <a:t>Students asked if the ions dissociate from each other when sodium chloride melts. We then reviewed the requirements for a material to be conductive, and students were re-polled.</a:t>
            </a:r>
          </a:p>
          <a:p>
            <a:pPr marL="0" marR="0" indent="0" algn="l" defTabSz="457200" rtl="0" eaLnBrk="1" fontAlgn="auto" latinLnBrk="0" hangingPunct="1">
              <a:lnSpc>
                <a:spcPct val="100000"/>
              </a:lnSpc>
              <a:spcBef>
                <a:spcPts val="0"/>
              </a:spcBef>
              <a:spcAft>
                <a:spcPts val="0"/>
              </a:spcAft>
              <a:buClrTx/>
              <a:buSzTx/>
              <a:buFontTx/>
              <a:buNone/>
              <a:tabLst/>
              <a:defRPr/>
            </a:pPr>
            <a:r>
              <a:rPr lang="en-US" b="1"/>
              <a:t>Representative</a:t>
            </a:r>
            <a:r>
              <a:rPr lang="en-US" b="1" baseline="0"/>
              <a:t> </a:t>
            </a:r>
            <a:r>
              <a:rPr lang="en-US" b="1"/>
              <a:t>results from pre-general chemistry on second polling:</a:t>
            </a:r>
            <a:r>
              <a:rPr lang="en-US" b="0"/>
              <a:t> 62% A and 30% B</a:t>
            </a:r>
            <a:endParaRPr lang="en-US" b="0" baseline="0"/>
          </a:p>
          <a:p>
            <a:endParaRPr lang="en-US" b="0" baseline="0"/>
          </a:p>
          <a:p>
            <a:endParaRPr lang="en-US" b="0"/>
          </a:p>
        </p:txBody>
      </p:sp>
      <p:sp>
        <p:nvSpPr>
          <p:cNvPr id="4" name="Slide Number Placeholder 3"/>
          <p:cNvSpPr>
            <a:spLocks noGrp="1"/>
          </p:cNvSpPr>
          <p:nvPr>
            <p:ph type="sldNum" sz="quarter" idx="10"/>
          </p:nvPr>
        </p:nvSpPr>
        <p:spPr/>
        <p:txBody>
          <a:bodyPr/>
          <a:lstStyle/>
          <a:p>
            <a:fld id="{D6C7F746-29CC-654E-8BBE-A11793B5D921}" type="slidenum">
              <a:rPr lang="en-US" smtClean="0"/>
              <a:pPr/>
              <a:t>3</a:t>
            </a:fld>
            <a:endParaRPr lang="en-US"/>
          </a:p>
        </p:txBody>
      </p:sp>
    </p:spTree>
    <p:extLst>
      <p:ext uri="{BB962C8B-B14F-4D97-AF65-F5344CB8AC3E}">
        <p14:creationId xmlns:p14="http://schemas.microsoft.com/office/powerpoint/2010/main" val="3325356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Note: </a:t>
            </a:r>
            <a:r>
              <a:rPr lang="en-US" b="0" baseline="0" dirty="0" smtClean="0"/>
              <a:t>The image on the left is actually NaCl dissolving in the simulation, but the ion sizes are still </a:t>
            </a:r>
            <a:r>
              <a:rPr lang="en-US" b="0" i="1" baseline="0" dirty="0" smtClean="0"/>
              <a:t>roughly</a:t>
            </a:r>
            <a:r>
              <a:rPr lang="en-US" b="0" baseline="0" dirty="0" smtClean="0"/>
              <a:t> appropriate, so this allowed students to extend to another ionic solid beyond the NaCl example already discussed.</a:t>
            </a:r>
          </a:p>
          <a:p>
            <a:r>
              <a:rPr lang="en-US" b="1"/>
              <a:t>Correct answer: </a:t>
            </a:r>
            <a:r>
              <a:rPr lang="en-US" b="0"/>
              <a:t>A</a:t>
            </a:r>
          </a:p>
          <a:p>
            <a:r>
              <a:rPr lang="en-US" b="1"/>
              <a:t>Representative</a:t>
            </a:r>
            <a:r>
              <a:rPr lang="en-US" b="1" baseline="0"/>
              <a:t> </a:t>
            </a:r>
            <a:r>
              <a:rPr lang="en-US" b="1"/>
              <a:t>results from pre-general chemistry:</a:t>
            </a:r>
            <a:r>
              <a:rPr lang="en-US" b="0"/>
              <a:t> 91% correct</a:t>
            </a:r>
            <a:endParaRPr lang="en-US" b="1" baseline="0"/>
          </a:p>
          <a:p>
            <a:r>
              <a:rPr lang="en-US" b="1" baseline="0"/>
              <a:t>Follow-up discussion: </a:t>
            </a:r>
            <a:r>
              <a:rPr lang="en-US" b="0" baseline="0"/>
              <a:t>Students were asked to explain what features they used in the pictures to decide on their answer; focus on the before and after, and the presence or absence of charged particles</a:t>
            </a:r>
            <a:endParaRPr lang="en-US" b="0" baseline="0" dirty="0" smtClean="0"/>
          </a:p>
        </p:txBody>
      </p:sp>
      <p:sp>
        <p:nvSpPr>
          <p:cNvPr id="4" name="Slide Number Placeholder 3"/>
          <p:cNvSpPr>
            <a:spLocks noGrp="1"/>
          </p:cNvSpPr>
          <p:nvPr>
            <p:ph type="sldNum" sz="quarter" idx="10"/>
          </p:nvPr>
        </p:nvSpPr>
        <p:spPr/>
        <p:txBody>
          <a:bodyPr/>
          <a:lstStyle/>
          <a:p>
            <a:fld id="{4B7B6C91-3040-436F-B10E-5675A0FDFFF3}" type="slidenum">
              <a:rPr lang="en-US" smtClean="0"/>
              <a:pPr/>
              <a:t>4</a:t>
            </a:fld>
            <a:endParaRPr lang="en-US"/>
          </a:p>
        </p:txBody>
      </p:sp>
    </p:spTree>
    <p:extLst>
      <p:ext uri="{BB962C8B-B14F-4D97-AF65-F5344CB8AC3E}">
        <p14:creationId xmlns:p14="http://schemas.microsoft.com/office/powerpoint/2010/main" val="1949017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Correct answer: </a:t>
            </a:r>
            <a:r>
              <a:rPr lang="en-US" b="0"/>
              <a:t>B</a:t>
            </a:r>
          </a:p>
          <a:p>
            <a:r>
              <a:rPr lang="en-US" b="1"/>
              <a:t>Representative</a:t>
            </a:r>
            <a:r>
              <a:rPr lang="en-US" b="1" baseline="0"/>
              <a:t> </a:t>
            </a:r>
            <a:r>
              <a:rPr lang="en-US" b="1"/>
              <a:t>results from pre-general chemistry:</a:t>
            </a:r>
            <a:r>
              <a:rPr lang="en-US" b="0"/>
              <a:t> 81% correct (when used after</a:t>
            </a:r>
            <a:r>
              <a:rPr lang="en-US" b="0" baseline="0"/>
              <a:t> sim demo with micro tab); 66% correct (when using prior to micro tab)</a:t>
            </a:r>
          </a:p>
          <a:p>
            <a:r>
              <a:rPr lang="en-US" b="1" baseline="0"/>
              <a:t>Follow-up discussion: </a:t>
            </a:r>
            <a:r>
              <a:rPr lang="en-US" b="0" baseline="0"/>
              <a:t>Students were asked to explain what features they used in the pictures to decide on their answer</a:t>
            </a:r>
            <a:endParaRPr lang="en-US" b="0" baseline="0" dirty="0" smtClean="0"/>
          </a:p>
        </p:txBody>
      </p:sp>
      <p:sp>
        <p:nvSpPr>
          <p:cNvPr id="4" name="Slide Number Placeholder 3"/>
          <p:cNvSpPr>
            <a:spLocks noGrp="1"/>
          </p:cNvSpPr>
          <p:nvPr>
            <p:ph type="sldNum" sz="quarter" idx="10"/>
          </p:nvPr>
        </p:nvSpPr>
        <p:spPr/>
        <p:txBody>
          <a:bodyPr/>
          <a:lstStyle/>
          <a:p>
            <a:fld id="{4B7B6C91-3040-436F-B10E-5675A0FDFFF3}" type="slidenum">
              <a:rPr lang="en-US" smtClean="0"/>
              <a:pPr/>
              <a:t>5</a:t>
            </a:fld>
            <a:endParaRPr lang="en-US"/>
          </a:p>
        </p:txBody>
      </p:sp>
    </p:spTree>
    <p:extLst>
      <p:ext uri="{BB962C8B-B14F-4D97-AF65-F5344CB8AC3E}">
        <p14:creationId xmlns:p14="http://schemas.microsoft.com/office/powerpoint/2010/main" val="1949017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Correct answer: </a:t>
            </a:r>
            <a:r>
              <a:rPr lang="en-US" b="0"/>
              <a:t>C</a:t>
            </a:r>
          </a:p>
          <a:p>
            <a:r>
              <a:rPr lang="en-US" b="1"/>
              <a:t>Representative</a:t>
            </a:r>
            <a:r>
              <a:rPr lang="en-US" b="1" baseline="0"/>
              <a:t> </a:t>
            </a:r>
            <a:r>
              <a:rPr lang="en-US" b="1"/>
              <a:t>results from pre-general chemistry when used prior</a:t>
            </a:r>
            <a:r>
              <a:rPr lang="en-US" b="1" baseline="0"/>
              <a:t> to introducing polyatomic ions</a:t>
            </a:r>
            <a:r>
              <a:rPr lang="en-US" b="1"/>
              <a:t>:</a:t>
            </a:r>
            <a:r>
              <a:rPr lang="en-US" b="0"/>
              <a:t> 69% correct (20% B and 11% A)</a:t>
            </a:r>
            <a:endParaRPr lang="en-US" b="1" baseline="0"/>
          </a:p>
          <a:p>
            <a:r>
              <a:rPr lang="en-US" b="1" baseline="0"/>
              <a:t>Follow-up discussion: </a:t>
            </a:r>
            <a:r>
              <a:rPr lang="en-US" b="0" baseline="0"/>
              <a:t>Students were asked to explain what features they used in the pictures to decide on their answer and this was used to introduce the topic of polyatomic ions in class</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B7B6C91-3040-436F-B10E-5675A0FDFFF3}" type="slidenum">
              <a:rPr lang="en-US" smtClean="0"/>
              <a:pPr/>
              <a:t>6</a:t>
            </a:fld>
            <a:endParaRPr lang="en-US"/>
          </a:p>
        </p:txBody>
      </p:sp>
    </p:spTree>
    <p:extLst>
      <p:ext uri="{BB962C8B-B14F-4D97-AF65-F5344CB8AC3E}">
        <p14:creationId xmlns:p14="http://schemas.microsoft.com/office/powerpoint/2010/main" val="1949017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DCFEF3-B4D0-4DE3-A0B9-AF1BB470BA5B}" type="slidenum">
              <a:rPr lang="en-US"/>
              <a:pPr/>
              <a:t>7</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b="1"/>
              <a:t>Pre-question</a:t>
            </a:r>
            <a:r>
              <a:rPr lang="en-US" b="1" baseline="0"/>
              <a:t> sim demo</a:t>
            </a:r>
            <a:r>
              <a:rPr lang="en-US" b="1"/>
              <a:t>: </a:t>
            </a:r>
            <a:r>
              <a:rPr lang="en-US" b="0"/>
              <a:t>After introducing</a:t>
            </a:r>
            <a:r>
              <a:rPr lang="en-US" b="0" baseline="0"/>
              <a:t> metals and non-metals in the periodic table, use the periodic table feature of the sim sim to show the elements in various compounds</a:t>
            </a:r>
            <a:endParaRPr lang="en-US" b="0"/>
          </a:p>
          <a:p>
            <a:r>
              <a:rPr lang="en-US" b="1"/>
              <a:t>Correct answer: </a:t>
            </a:r>
            <a:r>
              <a:rPr lang="en-US" b="0"/>
              <a:t>E</a:t>
            </a:r>
          </a:p>
          <a:p>
            <a:r>
              <a:rPr lang="en-US" b="1"/>
              <a:t>Representative</a:t>
            </a:r>
            <a:r>
              <a:rPr lang="en-US" b="1" baseline="0"/>
              <a:t> </a:t>
            </a:r>
            <a:r>
              <a:rPr lang="en-US" b="1"/>
              <a:t>results from pre-general chemistry: </a:t>
            </a:r>
            <a:r>
              <a:rPr lang="en-US" b="0"/>
              <a:t>83% correct</a:t>
            </a:r>
          </a:p>
          <a:p>
            <a:r>
              <a:rPr lang="en-US" b="1" baseline="0"/>
              <a:t>Follow-up discussion: </a:t>
            </a:r>
            <a:r>
              <a:rPr lang="en-US" b="0" baseline="0"/>
              <a:t>Use the next slide or the simulation to highlight that (binary) ionic compounds consist of metal and non-metal elements</a:t>
            </a:r>
          </a:p>
          <a:p>
            <a:endParaRPr lang="en-US" dirty="0"/>
          </a:p>
          <a:p>
            <a:pPr defTabSz="864931" fontAlgn="base">
              <a:spcBef>
                <a:spcPct val="30000"/>
              </a:spcBef>
              <a:spcAft>
                <a:spcPct val="0"/>
              </a:spcAft>
              <a:defRPr/>
            </a:pPr>
            <a:endParaRPr lang="en-US" dirty="0"/>
          </a:p>
        </p:txBody>
      </p:sp>
    </p:spTree>
    <p:extLst>
      <p:ext uri="{BB962C8B-B14F-4D97-AF65-F5344CB8AC3E}">
        <p14:creationId xmlns:p14="http://schemas.microsoft.com/office/powerpoint/2010/main" val="759851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DCFEF3-B4D0-4DE3-A0B9-AF1BB470BA5B}" type="slidenum">
              <a:rPr lang="en-US"/>
              <a:pPr/>
              <a:t>8</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i="1" dirty="0"/>
              <a:t>Follow-up</a:t>
            </a:r>
            <a:r>
              <a:rPr lang="en-US" i="1" baseline="0" dirty="0"/>
              <a:t> discussion slide for previous clicker Q, using the periodic table representation shown in the simulation.</a:t>
            </a:r>
            <a:endParaRPr lang="en-US" i="1" dirty="0"/>
          </a:p>
          <a:p>
            <a:pPr defTabSz="864931" fontAlgn="base">
              <a:spcBef>
                <a:spcPct val="30000"/>
              </a:spcBef>
              <a:spcAft>
                <a:spcPct val="0"/>
              </a:spcAft>
              <a:defRPr/>
            </a:pPr>
            <a:endParaRPr lang="en-US" dirty="0"/>
          </a:p>
        </p:txBody>
      </p:sp>
    </p:spTree>
    <p:extLst>
      <p:ext uri="{BB962C8B-B14F-4D97-AF65-F5344CB8AC3E}">
        <p14:creationId xmlns:p14="http://schemas.microsoft.com/office/powerpoint/2010/main" val="3803116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Goal: </a:t>
            </a:r>
            <a:r>
              <a:rPr lang="en-US" b="0"/>
              <a:t>Highlight that ionic solids are not molecular</a:t>
            </a:r>
            <a:r>
              <a:rPr lang="en-US" b="0" baseline="0"/>
              <a:t> in structure (but form lattices) and that they contain charged ions even before they dissociate in water. Relate this back to the observed pre-dissolution and post-dissociation sim images.</a:t>
            </a:r>
            <a:endParaRPr lang="en-US" b="0"/>
          </a:p>
          <a:p>
            <a:r>
              <a:rPr lang="en-US" b="1"/>
              <a:t>Correct answer: </a:t>
            </a:r>
            <a:r>
              <a:rPr lang="en-US" b="0"/>
              <a:t>A</a:t>
            </a:r>
            <a:endParaRPr lang="en-US"/>
          </a:p>
          <a:p>
            <a:endParaRPr lang="en-US"/>
          </a:p>
        </p:txBody>
      </p:sp>
      <p:sp>
        <p:nvSpPr>
          <p:cNvPr id="4" name="Slide Number Placeholder 3"/>
          <p:cNvSpPr>
            <a:spLocks noGrp="1"/>
          </p:cNvSpPr>
          <p:nvPr>
            <p:ph type="sldNum" sz="quarter" idx="10"/>
          </p:nvPr>
        </p:nvSpPr>
        <p:spPr/>
        <p:txBody>
          <a:bodyPr/>
          <a:lstStyle/>
          <a:p>
            <a:fld id="{D6C7F746-29CC-654E-8BBE-A11793B5D921}" type="slidenum">
              <a:rPr lang="en-US" smtClean="0"/>
              <a:pPr/>
              <a:t>9</a:t>
            </a:fld>
            <a:endParaRPr lang="en-US"/>
          </a:p>
        </p:txBody>
      </p:sp>
    </p:spTree>
    <p:extLst>
      <p:ext uri="{BB962C8B-B14F-4D97-AF65-F5344CB8AC3E}">
        <p14:creationId xmlns:p14="http://schemas.microsoft.com/office/powerpoint/2010/main" val="1527872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baseline="0"/>
              <a:t>Follow-up discussion: </a:t>
            </a:r>
            <a:r>
              <a:rPr lang="en-US" b="0" baseline="0"/>
              <a:t>During this discussion, use the 3</a:t>
            </a:r>
            <a:r>
              <a:rPr lang="en-US" b="0" baseline="30000"/>
              <a:t>rd</a:t>
            </a:r>
            <a:r>
              <a:rPr lang="en-US" b="0" baseline="0"/>
              <a:t> (water) tab of sugar and salt solutions to highlight the structure of solid NaCl. Note that the diagram at the far right may have some ambiguity, since it is not explicitly stated that these do not represent charged ions.</a:t>
            </a:r>
          </a:p>
        </p:txBody>
      </p:sp>
      <p:sp>
        <p:nvSpPr>
          <p:cNvPr id="4" name="Slide Number Placeholder 3"/>
          <p:cNvSpPr>
            <a:spLocks noGrp="1"/>
          </p:cNvSpPr>
          <p:nvPr>
            <p:ph type="sldNum" sz="quarter" idx="10"/>
          </p:nvPr>
        </p:nvSpPr>
        <p:spPr/>
        <p:txBody>
          <a:bodyPr/>
          <a:lstStyle/>
          <a:p>
            <a:fld id="{D6C7F746-29CC-654E-8BBE-A11793B5D921}" type="slidenum">
              <a:rPr lang="en-US" smtClean="0"/>
              <a:pPr/>
              <a:t>10</a:t>
            </a:fld>
            <a:endParaRPr lang="en-US"/>
          </a:p>
        </p:txBody>
      </p:sp>
    </p:spTree>
    <p:extLst>
      <p:ext uri="{BB962C8B-B14F-4D97-AF65-F5344CB8AC3E}">
        <p14:creationId xmlns:p14="http://schemas.microsoft.com/office/powerpoint/2010/main" val="201118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CA" smtClean="0"/>
              <a:t>2014-10-13</a:t>
            </a:r>
            <a:endParaRPr lang="en-US"/>
          </a:p>
        </p:txBody>
      </p:sp>
      <p:sp>
        <p:nvSpPr>
          <p:cNvPr id="5" name="Footer Placeholder 4"/>
          <p:cNvSpPr>
            <a:spLocks noGrp="1"/>
          </p:cNvSpPr>
          <p:nvPr>
            <p:ph type="ftr" sz="quarter" idx="11"/>
          </p:nvPr>
        </p:nvSpPr>
        <p:spPr/>
        <p:txBody>
          <a:bodyPr/>
          <a:lstStyle/>
          <a:p>
            <a:r>
              <a:rPr lang="pt-BR" smtClean="0"/>
              <a:t>Chem 1021 Fall 2014</a:t>
            </a:r>
            <a:endParaRPr lang="en-US"/>
          </a:p>
        </p:txBody>
      </p:sp>
      <p:sp>
        <p:nvSpPr>
          <p:cNvPr id="6" name="Slide Number Placeholder 5"/>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575353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2014-10-13</a:t>
            </a:r>
            <a:endParaRPr lang="en-US"/>
          </a:p>
        </p:txBody>
      </p:sp>
      <p:sp>
        <p:nvSpPr>
          <p:cNvPr id="5" name="Footer Placeholder 4"/>
          <p:cNvSpPr>
            <a:spLocks noGrp="1"/>
          </p:cNvSpPr>
          <p:nvPr>
            <p:ph type="ftr" sz="quarter" idx="11"/>
          </p:nvPr>
        </p:nvSpPr>
        <p:spPr/>
        <p:txBody>
          <a:bodyPr/>
          <a:lstStyle/>
          <a:p>
            <a:r>
              <a:rPr lang="pt-BR" smtClean="0"/>
              <a:t>Chem 1021 Fall 2014</a:t>
            </a:r>
            <a:endParaRPr lang="en-US"/>
          </a:p>
        </p:txBody>
      </p:sp>
      <p:sp>
        <p:nvSpPr>
          <p:cNvPr id="6" name="Slide Number Placeholder 5"/>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846741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2014-10-13</a:t>
            </a:r>
            <a:endParaRPr lang="en-US"/>
          </a:p>
        </p:txBody>
      </p:sp>
      <p:sp>
        <p:nvSpPr>
          <p:cNvPr id="5" name="Footer Placeholder 4"/>
          <p:cNvSpPr>
            <a:spLocks noGrp="1"/>
          </p:cNvSpPr>
          <p:nvPr>
            <p:ph type="ftr" sz="quarter" idx="11"/>
          </p:nvPr>
        </p:nvSpPr>
        <p:spPr/>
        <p:txBody>
          <a:bodyPr/>
          <a:lstStyle/>
          <a:p>
            <a:r>
              <a:rPr lang="pt-BR" smtClean="0"/>
              <a:t>Chem 1021 Fall 2014</a:t>
            </a:r>
            <a:endParaRPr lang="en-US"/>
          </a:p>
        </p:txBody>
      </p:sp>
      <p:sp>
        <p:nvSpPr>
          <p:cNvPr id="6" name="Slide Number Placeholder 5"/>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362558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2014-10-13</a:t>
            </a:r>
            <a:endParaRPr lang="en-US"/>
          </a:p>
        </p:txBody>
      </p:sp>
      <p:sp>
        <p:nvSpPr>
          <p:cNvPr id="5" name="Footer Placeholder 4"/>
          <p:cNvSpPr>
            <a:spLocks noGrp="1"/>
          </p:cNvSpPr>
          <p:nvPr>
            <p:ph type="ftr" sz="quarter" idx="11"/>
          </p:nvPr>
        </p:nvSpPr>
        <p:spPr/>
        <p:txBody>
          <a:bodyPr/>
          <a:lstStyle/>
          <a:p>
            <a:r>
              <a:rPr lang="pt-BR" smtClean="0"/>
              <a:t>Chem 1021 Fall 2014</a:t>
            </a:r>
            <a:endParaRPr lang="en-US"/>
          </a:p>
        </p:txBody>
      </p:sp>
      <p:sp>
        <p:nvSpPr>
          <p:cNvPr id="6" name="Slide Number Placeholder 5"/>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84142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CA" smtClean="0"/>
              <a:t>2014-10-13</a:t>
            </a:r>
            <a:endParaRPr lang="en-US"/>
          </a:p>
        </p:txBody>
      </p:sp>
      <p:sp>
        <p:nvSpPr>
          <p:cNvPr id="5" name="Footer Placeholder 4"/>
          <p:cNvSpPr>
            <a:spLocks noGrp="1"/>
          </p:cNvSpPr>
          <p:nvPr>
            <p:ph type="ftr" sz="quarter" idx="11"/>
          </p:nvPr>
        </p:nvSpPr>
        <p:spPr/>
        <p:txBody>
          <a:bodyPr/>
          <a:lstStyle/>
          <a:p>
            <a:r>
              <a:rPr lang="pt-BR" smtClean="0"/>
              <a:t>Chem 1021 Fall 2014</a:t>
            </a:r>
            <a:endParaRPr lang="en-US"/>
          </a:p>
        </p:txBody>
      </p:sp>
      <p:sp>
        <p:nvSpPr>
          <p:cNvPr id="6" name="Slide Number Placeholder 5"/>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2598125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CA" smtClean="0"/>
              <a:t>2014-10-13</a:t>
            </a:r>
            <a:endParaRPr lang="en-US"/>
          </a:p>
        </p:txBody>
      </p:sp>
      <p:sp>
        <p:nvSpPr>
          <p:cNvPr id="6" name="Footer Placeholder 5"/>
          <p:cNvSpPr>
            <a:spLocks noGrp="1"/>
          </p:cNvSpPr>
          <p:nvPr>
            <p:ph type="ftr" sz="quarter" idx="11"/>
          </p:nvPr>
        </p:nvSpPr>
        <p:spPr/>
        <p:txBody>
          <a:bodyPr/>
          <a:lstStyle/>
          <a:p>
            <a:r>
              <a:rPr lang="pt-BR" smtClean="0"/>
              <a:t>Chem 1021 Fall 2014</a:t>
            </a:r>
            <a:endParaRPr lang="en-US"/>
          </a:p>
        </p:txBody>
      </p:sp>
      <p:sp>
        <p:nvSpPr>
          <p:cNvPr id="7" name="Slide Number Placeholder 6"/>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1067937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CA" smtClean="0"/>
              <a:t>2014-10-13</a:t>
            </a:r>
            <a:endParaRPr lang="en-US"/>
          </a:p>
        </p:txBody>
      </p:sp>
      <p:sp>
        <p:nvSpPr>
          <p:cNvPr id="8" name="Footer Placeholder 7"/>
          <p:cNvSpPr>
            <a:spLocks noGrp="1"/>
          </p:cNvSpPr>
          <p:nvPr>
            <p:ph type="ftr" sz="quarter" idx="11"/>
          </p:nvPr>
        </p:nvSpPr>
        <p:spPr/>
        <p:txBody>
          <a:bodyPr/>
          <a:lstStyle/>
          <a:p>
            <a:r>
              <a:rPr lang="pt-BR" smtClean="0"/>
              <a:t>Chem 1021 Fall 2014</a:t>
            </a:r>
            <a:endParaRPr lang="en-US"/>
          </a:p>
        </p:txBody>
      </p:sp>
      <p:sp>
        <p:nvSpPr>
          <p:cNvPr id="9" name="Slide Number Placeholder 8"/>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3577082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CA" smtClean="0"/>
              <a:t>2014-10-13</a:t>
            </a:r>
            <a:endParaRPr lang="en-US"/>
          </a:p>
        </p:txBody>
      </p:sp>
      <p:sp>
        <p:nvSpPr>
          <p:cNvPr id="4" name="Footer Placeholder 3"/>
          <p:cNvSpPr>
            <a:spLocks noGrp="1"/>
          </p:cNvSpPr>
          <p:nvPr>
            <p:ph type="ftr" sz="quarter" idx="11"/>
          </p:nvPr>
        </p:nvSpPr>
        <p:spPr/>
        <p:txBody>
          <a:bodyPr/>
          <a:lstStyle/>
          <a:p>
            <a:r>
              <a:rPr lang="pt-BR" smtClean="0"/>
              <a:t>Chem 1021 Fall 2014</a:t>
            </a:r>
            <a:endParaRPr lang="en-US"/>
          </a:p>
        </p:txBody>
      </p:sp>
      <p:sp>
        <p:nvSpPr>
          <p:cNvPr id="5" name="Slide Number Placeholder 4"/>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990347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CA" smtClean="0"/>
              <a:t>2014-10-13</a:t>
            </a:r>
            <a:endParaRPr lang="en-US"/>
          </a:p>
        </p:txBody>
      </p:sp>
      <p:sp>
        <p:nvSpPr>
          <p:cNvPr id="3" name="Footer Placeholder 2"/>
          <p:cNvSpPr>
            <a:spLocks noGrp="1"/>
          </p:cNvSpPr>
          <p:nvPr>
            <p:ph type="ftr" sz="quarter" idx="11"/>
          </p:nvPr>
        </p:nvSpPr>
        <p:spPr/>
        <p:txBody>
          <a:bodyPr/>
          <a:lstStyle/>
          <a:p>
            <a:r>
              <a:rPr lang="pt-BR" smtClean="0"/>
              <a:t>Chem 1021 Fall 2014</a:t>
            </a:r>
            <a:endParaRPr lang="en-US"/>
          </a:p>
        </p:txBody>
      </p:sp>
      <p:sp>
        <p:nvSpPr>
          <p:cNvPr id="4" name="Slide Number Placeholder 3"/>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3693327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CA" smtClean="0"/>
              <a:t>2014-10-13</a:t>
            </a:r>
            <a:endParaRPr lang="en-US"/>
          </a:p>
        </p:txBody>
      </p:sp>
      <p:sp>
        <p:nvSpPr>
          <p:cNvPr id="6" name="Footer Placeholder 5"/>
          <p:cNvSpPr>
            <a:spLocks noGrp="1"/>
          </p:cNvSpPr>
          <p:nvPr>
            <p:ph type="ftr" sz="quarter" idx="11"/>
          </p:nvPr>
        </p:nvSpPr>
        <p:spPr/>
        <p:txBody>
          <a:bodyPr/>
          <a:lstStyle/>
          <a:p>
            <a:r>
              <a:rPr lang="pt-BR" smtClean="0"/>
              <a:t>Chem 1021 Fall 2014</a:t>
            </a:r>
            <a:endParaRPr lang="en-US"/>
          </a:p>
        </p:txBody>
      </p:sp>
      <p:sp>
        <p:nvSpPr>
          <p:cNvPr id="7" name="Slide Number Placeholder 6"/>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4188186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CA" smtClean="0"/>
              <a:t>2014-10-13</a:t>
            </a:r>
            <a:endParaRPr lang="en-US"/>
          </a:p>
        </p:txBody>
      </p:sp>
      <p:sp>
        <p:nvSpPr>
          <p:cNvPr id="6" name="Footer Placeholder 5"/>
          <p:cNvSpPr>
            <a:spLocks noGrp="1"/>
          </p:cNvSpPr>
          <p:nvPr>
            <p:ph type="ftr" sz="quarter" idx="11"/>
          </p:nvPr>
        </p:nvSpPr>
        <p:spPr/>
        <p:txBody>
          <a:bodyPr/>
          <a:lstStyle/>
          <a:p>
            <a:r>
              <a:rPr lang="pt-BR" smtClean="0"/>
              <a:t>Chem 1021 Fall 2014</a:t>
            </a:r>
            <a:endParaRPr lang="en-US"/>
          </a:p>
        </p:txBody>
      </p:sp>
      <p:sp>
        <p:nvSpPr>
          <p:cNvPr id="7" name="Slide Number Placeholder 6"/>
          <p:cNvSpPr>
            <a:spLocks noGrp="1"/>
          </p:cNvSpPr>
          <p:nvPr>
            <p:ph type="sldNum" sz="quarter" idx="12"/>
          </p:nvPr>
        </p:nvSpPr>
        <p:spPr/>
        <p:txBody>
          <a:bodyPr/>
          <a:lstStyle/>
          <a:p>
            <a:fld id="{E1B6811C-5F50-4F1D-9807-6E8C7C634BD5}" type="slidenum">
              <a:rPr lang="en-US" smtClean="0"/>
              <a:pPr/>
              <a:t>‹#›</a:t>
            </a:fld>
            <a:endParaRPr lang="en-US"/>
          </a:p>
        </p:txBody>
      </p:sp>
    </p:spTree>
    <p:extLst>
      <p:ext uri="{BB962C8B-B14F-4D97-AF65-F5344CB8AC3E}">
        <p14:creationId xmlns:p14="http://schemas.microsoft.com/office/powerpoint/2010/main" val="21147952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CA" smtClean="0"/>
              <a:t>2014-10-13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Chem 1021 Fall 2014</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B6811C-5F50-4F1D-9807-6E8C7C634BD5}" type="slidenum">
              <a:rPr lang="en-US" smtClean="0"/>
              <a:pPr/>
              <a:t>‹#›</a:t>
            </a:fld>
            <a:endParaRPr lang="en-US"/>
          </a:p>
        </p:txBody>
      </p:sp>
    </p:spTree>
    <p:extLst>
      <p:ext uri="{BB962C8B-B14F-4D97-AF65-F5344CB8AC3E}">
        <p14:creationId xmlns:p14="http://schemas.microsoft.com/office/powerpoint/2010/main" val="1787969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b="1" u="sng"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hyperlink" Target="http://creativecommons.org/licenses/by/4.0/"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image" Target="../media/image18.png"/><Relationship Id="rId7"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image" Target="../media/image10.png"/><Relationship Id="rId7" Type="http://schemas.openxmlformats.org/officeDocument/2006/relationships/image" Target="../media/image11.png"/><Relationship Id="rId8"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0" u="none" dirty="0"/>
              <a:t>Clicker Questions for </a:t>
            </a:r>
            <a:br>
              <a:rPr lang="en-US" b="0" u="none" dirty="0"/>
            </a:br>
            <a:r>
              <a:rPr lang="en-US" b="0" i="1" u="none" dirty="0"/>
              <a:t>Sugar and Salt Solutions</a:t>
            </a:r>
          </a:p>
        </p:txBody>
      </p:sp>
      <p:pic>
        <p:nvPicPr>
          <p:cNvPr id="6" name="Picture 5" descr="PhET_Logo_taglineblack-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352" y="206234"/>
            <a:ext cx="2659529" cy="1249172"/>
          </a:xfrm>
          <a:prstGeom prst="rect">
            <a:avLst/>
          </a:prstGeom>
        </p:spPr>
      </p:pic>
      <p:sp>
        <p:nvSpPr>
          <p:cNvPr id="7" name="Subtitle 4"/>
          <p:cNvSpPr txBox="1">
            <a:spLocks/>
          </p:cNvSpPr>
          <p:nvPr/>
        </p:nvSpPr>
        <p:spPr>
          <a:xfrm>
            <a:off x="457201" y="3942986"/>
            <a:ext cx="8686799" cy="234526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800" b="1" dirty="0" smtClean="0">
                <a:solidFill>
                  <a:schemeClr val="tx1"/>
                </a:solidFill>
              </a:rPr>
              <a:t>AUTHORS:</a:t>
            </a:r>
          </a:p>
          <a:p>
            <a:pPr algn="l"/>
            <a:r>
              <a:rPr lang="en-US" sz="1800" dirty="0" smtClean="0">
                <a:solidFill>
                  <a:schemeClr val="tx1"/>
                </a:solidFill>
              </a:rPr>
              <a:t>Yuen-</a:t>
            </a:r>
            <a:r>
              <a:rPr lang="en-US" sz="1800" dirty="0" err="1" smtClean="0">
                <a:solidFill>
                  <a:schemeClr val="tx1"/>
                </a:solidFill>
              </a:rPr>
              <a:t>ying</a:t>
            </a:r>
            <a:r>
              <a:rPr lang="en-US" sz="1800" dirty="0" smtClean="0">
                <a:solidFill>
                  <a:schemeClr val="tx1"/>
                </a:solidFill>
              </a:rPr>
              <a:t> Carpenter (University of Colorado Boulder) </a:t>
            </a:r>
          </a:p>
          <a:p>
            <a:pPr algn="l"/>
            <a:r>
              <a:rPr lang="en-US" sz="1800" dirty="0" smtClean="0">
                <a:solidFill>
                  <a:schemeClr val="tx1"/>
                </a:solidFill>
              </a:rPr>
              <a:t>Robert Parson (University of Colorado Boulder)</a:t>
            </a:r>
          </a:p>
          <a:p>
            <a:pPr algn="l"/>
            <a:r>
              <a:rPr lang="en-US" sz="1800" dirty="0" smtClean="0">
                <a:solidFill>
                  <a:schemeClr val="tx1"/>
                </a:solidFill>
              </a:rPr>
              <a:t>Trish </a:t>
            </a:r>
            <a:r>
              <a:rPr lang="en-US" sz="1800" dirty="0" err="1" smtClean="0">
                <a:solidFill>
                  <a:schemeClr val="tx1"/>
                </a:solidFill>
              </a:rPr>
              <a:t>Loeblein</a:t>
            </a:r>
            <a:r>
              <a:rPr lang="en-US" sz="1800" dirty="0" smtClean="0">
                <a:solidFill>
                  <a:schemeClr val="tx1"/>
                </a:solidFill>
              </a:rPr>
              <a:t> (University of Colorado Boulder)</a:t>
            </a:r>
          </a:p>
          <a:p>
            <a:pPr algn="l"/>
            <a:r>
              <a:rPr lang="en-US" sz="1800" b="1" dirty="0" smtClean="0">
                <a:solidFill>
                  <a:schemeClr val="tx1"/>
                </a:solidFill>
              </a:rPr>
              <a:t>COURSE: </a:t>
            </a:r>
          </a:p>
          <a:p>
            <a:pPr algn="l"/>
            <a:r>
              <a:rPr lang="en-US" sz="1800" dirty="0" smtClean="0">
                <a:solidFill>
                  <a:schemeClr val="tx1"/>
                </a:solidFill>
              </a:rPr>
              <a:t>Introductory / Preparatory College Chemistry</a:t>
            </a:r>
          </a:p>
          <a:p>
            <a:pPr algn="l"/>
            <a:r>
              <a:rPr lang="en-US" sz="1800" b="1" dirty="0" smtClean="0">
                <a:solidFill>
                  <a:schemeClr val="tx1"/>
                </a:solidFill>
              </a:rPr>
              <a:t>COPYRIGHT: </a:t>
            </a:r>
            <a:r>
              <a:rPr lang="en-US" sz="1800" dirty="0" smtClean="0">
                <a:solidFill>
                  <a:schemeClr val="tx1"/>
                </a:solidFill>
              </a:rPr>
              <a:t>This work is licensed under a </a:t>
            </a:r>
            <a:r>
              <a:rPr lang="en-US" sz="1800" u="sng" dirty="0" smtClean="0">
                <a:hlinkClick r:id="rId3"/>
              </a:rPr>
              <a:t>Creative Commons Attribution 4.0 International License</a:t>
            </a:r>
            <a:r>
              <a:rPr lang="en-US" sz="1800" dirty="0" smtClean="0"/>
              <a:t>.</a:t>
            </a:r>
          </a:p>
          <a:p>
            <a:pPr algn="l"/>
            <a:endParaRPr lang="en-US" sz="2000" dirty="0" smtClean="0"/>
          </a:p>
          <a:p>
            <a:pPr algn="l"/>
            <a:endParaRPr lang="en-US" sz="2000" dirty="0" smtClean="0"/>
          </a:p>
          <a:p>
            <a:pPr algn="l"/>
            <a:endParaRPr lang="en-US" dirty="0"/>
          </a:p>
        </p:txBody>
      </p:sp>
    </p:spTree>
    <p:extLst>
      <p:ext uri="{BB962C8B-B14F-4D97-AF65-F5344CB8AC3E}">
        <p14:creationId xmlns:p14="http://schemas.microsoft.com/office/powerpoint/2010/main" val="153087210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18507" y="1249432"/>
            <a:ext cx="8229600" cy="4241800"/>
          </a:xfrm>
        </p:spPr>
        <p:txBody>
          <a:bodyPr>
            <a:normAutofit/>
          </a:bodyPr>
          <a:lstStyle/>
          <a:p>
            <a:pPr marL="0" indent="0" algn="ctr">
              <a:spcBef>
                <a:spcPts val="0"/>
              </a:spcBef>
              <a:buNone/>
            </a:pPr>
            <a:r>
              <a:rPr lang="en-US" sz="2800" dirty="0"/>
              <a:t>How many of these pictures correctly depict </a:t>
            </a:r>
          </a:p>
          <a:p>
            <a:pPr marL="0" indent="0" algn="ctr">
              <a:spcBef>
                <a:spcPts val="0"/>
              </a:spcBef>
              <a:buNone/>
            </a:pPr>
            <a:r>
              <a:rPr lang="en-US" sz="2800" dirty="0"/>
              <a:t>all of the features of </a:t>
            </a:r>
            <a:r>
              <a:rPr lang="en-US" sz="2800" u="sng" dirty="0"/>
              <a:t>solid </a:t>
            </a:r>
            <a:r>
              <a:rPr lang="en-US" sz="2800" u="sng" dirty="0" err="1"/>
              <a:t>NaCl</a:t>
            </a:r>
            <a:r>
              <a:rPr lang="en-US" sz="2800" dirty="0"/>
              <a:t>?</a:t>
            </a:r>
          </a:p>
        </p:txBody>
      </p:sp>
      <p:pic>
        <p:nvPicPr>
          <p:cNvPr id="8" name="Picture 7" descr="ions-13.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769" y="2360717"/>
            <a:ext cx="2372283" cy="1828800"/>
          </a:xfrm>
          <a:prstGeom prst="rect">
            <a:avLst/>
          </a:prstGeom>
          <a:ln w="38100" cmpd="sng">
            <a:solidFill>
              <a:schemeClr val="accent3"/>
            </a:solidFill>
          </a:ln>
        </p:spPr>
      </p:pic>
      <p:pic>
        <p:nvPicPr>
          <p:cNvPr id="9" name="Picture 8" descr="ions-14.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59526" y="2360717"/>
            <a:ext cx="2372283" cy="1828800"/>
          </a:xfrm>
          <a:prstGeom prst="rect">
            <a:avLst/>
          </a:prstGeom>
          <a:ln w="38100" cmpd="sng">
            <a:solidFill>
              <a:schemeClr val="accent3"/>
            </a:solidFill>
          </a:ln>
        </p:spPr>
      </p:pic>
      <p:pic>
        <p:nvPicPr>
          <p:cNvPr id="10" name="Picture 9" descr="ions-15.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51148" y="2360717"/>
            <a:ext cx="2372283" cy="1828800"/>
          </a:xfrm>
          <a:prstGeom prst="rect">
            <a:avLst/>
          </a:prstGeom>
          <a:ln w="38100" cmpd="sng">
            <a:solidFill>
              <a:schemeClr val="accent3"/>
            </a:solidFill>
          </a:ln>
        </p:spPr>
      </p:pic>
      <p:sp>
        <p:nvSpPr>
          <p:cNvPr id="11" name="TextBox 10"/>
          <p:cNvSpPr txBox="1"/>
          <p:nvPr/>
        </p:nvSpPr>
        <p:spPr>
          <a:xfrm>
            <a:off x="442769" y="5603604"/>
            <a:ext cx="8229600" cy="1077218"/>
          </a:xfrm>
          <a:prstGeom prst="rect">
            <a:avLst/>
          </a:prstGeom>
          <a:noFill/>
        </p:spPr>
        <p:txBody>
          <a:bodyPr wrap="square" rtlCol="0">
            <a:spAutoFit/>
          </a:bodyPr>
          <a:lstStyle/>
          <a:p>
            <a:r>
              <a:rPr lang="en-US" sz="3200" dirty="0"/>
              <a:t>a. Zero	b. 1			c. 2			d. 3	</a:t>
            </a:r>
          </a:p>
        </p:txBody>
      </p:sp>
      <p:pic>
        <p:nvPicPr>
          <p:cNvPr id="12" name="Picture 11" descr="ions-12.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01704" y="78491"/>
            <a:ext cx="1433117" cy="1104794"/>
          </a:xfrm>
          <a:prstGeom prst="rect">
            <a:avLst/>
          </a:prstGeom>
          <a:ln w="38100" cmpd="sng">
            <a:solidFill>
              <a:srgbClr val="FF0000"/>
            </a:solidFill>
          </a:ln>
        </p:spPr>
      </p:pic>
      <p:sp>
        <p:nvSpPr>
          <p:cNvPr id="13" name="Rectangle 12"/>
          <p:cNvSpPr/>
          <p:nvPr/>
        </p:nvSpPr>
        <p:spPr>
          <a:xfrm>
            <a:off x="418507" y="5573519"/>
            <a:ext cx="1441116" cy="75204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99476" y="4302385"/>
            <a:ext cx="2372283" cy="830997"/>
          </a:xfrm>
          <a:prstGeom prst="rect">
            <a:avLst/>
          </a:prstGeom>
        </p:spPr>
        <p:txBody>
          <a:bodyPr wrap="square">
            <a:spAutoFit/>
          </a:bodyPr>
          <a:lstStyle/>
          <a:p>
            <a:pPr>
              <a:defRPr/>
            </a:pPr>
            <a:r>
              <a:rPr lang="en-US" sz="1600">
                <a:solidFill>
                  <a:srgbClr val="FF0000"/>
                </a:solidFill>
              </a:rPr>
              <a:t>Incorrect – solid NaCl doesn’t form discrete molecules.</a:t>
            </a:r>
          </a:p>
        </p:txBody>
      </p:sp>
      <p:sp>
        <p:nvSpPr>
          <p:cNvPr id="15" name="Rectangle 14"/>
          <p:cNvSpPr/>
          <p:nvPr/>
        </p:nvSpPr>
        <p:spPr>
          <a:xfrm>
            <a:off x="3307855" y="4302385"/>
            <a:ext cx="2372283" cy="830997"/>
          </a:xfrm>
          <a:prstGeom prst="rect">
            <a:avLst/>
          </a:prstGeom>
        </p:spPr>
        <p:txBody>
          <a:bodyPr wrap="square">
            <a:spAutoFit/>
          </a:bodyPr>
          <a:lstStyle/>
          <a:p>
            <a:pPr>
              <a:defRPr/>
            </a:pPr>
            <a:r>
              <a:rPr lang="en-US" sz="1600">
                <a:solidFill>
                  <a:srgbClr val="FF0000"/>
                </a:solidFill>
              </a:rPr>
              <a:t>Incorrect – solid NaCl does not dissociate (until we dissolve it in water)</a:t>
            </a:r>
          </a:p>
        </p:txBody>
      </p:sp>
      <p:sp>
        <p:nvSpPr>
          <p:cNvPr id="16" name="Rectangle 15"/>
          <p:cNvSpPr/>
          <p:nvPr/>
        </p:nvSpPr>
        <p:spPr>
          <a:xfrm>
            <a:off x="6216233" y="4290529"/>
            <a:ext cx="2870043" cy="1323439"/>
          </a:xfrm>
          <a:prstGeom prst="rect">
            <a:avLst/>
          </a:prstGeom>
        </p:spPr>
        <p:txBody>
          <a:bodyPr wrap="square">
            <a:spAutoFit/>
          </a:bodyPr>
          <a:lstStyle/>
          <a:p>
            <a:pPr>
              <a:defRPr/>
            </a:pPr>
            <a:r>
              <a:rPr lang="en-US" sz="1600">
                <a:solidFill>
                  <a:srgbClr val="FF0000"/>
                </a:solidFill>
              </a:rPr>
              <a:t>Incorrect, unless we define the circles as ions – solid NaCl does form an extended lattice like this, but it is made of charged ions even when it’s a solid.</a:t>
            </a:r>
          </a:p>
        </p:txBody>
      </p:sp>
      <p:sp>
        <p:nvSpPr>
          <p:cNvPr id="17" name="TextBox 16"/>
          <p:cNvSpPr txBox="1"/>
          <p:nvPr/>
        </p:nvSpPr>
        <p:spPr>
          <a:xfrm>
            <a:off x="5131796" y="137733"/>
            <a:ext cx="2265520" cy="523220"/>
          </a:xfrm>
          <a:prstGeom prst="rect">
            <a:avLst/>
          </a:prstGeom>
          <a:noFill/>
        </p:spPr>
        <p:txBody>
          <a:bodyPr wrap="square" rtlCol="0">
            <a:spAutoFit/>
          </a:bodyPr>
          <a:lstStyle/>
          <a:p>
            <a:r>
              <a:rPr lang="en-US" sz="1400" dirty="0">
                <a:solidFill>
                  <a:srgbClr val="FF0000"/>
                </a:solidFill>
              </a:rPr>
              <a:t>A correct (and complete) 2D representation of solid </a:t>
            </a:r>
            <a:r>
              <a:rPr lang="en-US" sz="1400" dirty="0" err="1">
                <a:solidFill>
                  <a:srgbClr val="FF0000"/>
                </a:solidFill>
              </a:rPr>
              <a:t>NaCl</a:t>
            </a:r>
            <a:r>
              <a:rPr lang="en-US" sz="1400" dirty="0">
                <a:solidFill>
                  <a:srgbClr val="FF0000"/>
                </a:solidFill>
              </a:rPr>
              <a:t>.</a:t>
            </a:r>
          </a:p>
        </p:txBody>
      </p:sp>
      <p:pic>
        <p:nvPicPr>
          <p:cNvPr id="2" name="Picture 1"/>
          <p:cNvPicPr>
            <a:picLocks noChangeAspect="1"/>
          </p:cNvPicPr>
          <p:nvPr/>
        </p:nvPicPr>
        <p:blipFill>
          <a:blip r:embed="rId7"/>
          <a:stretch>
            <a:fillRect/>
          </a:stretch>
        </p:blipFill>
        <p:spPr>
          <a:xfrm>
            <a:off x="145524" y="6134066"/>
            <a:ext cx="8998476" cy="719390"/>
          </a:xfrm>
          <a:prstGeom prst="rect">
            <a:avLst/>
          </a:prstGeom>
        </p:spPr>
      </p:pic>
    </p:spTree>
    <p:extLst>
      <p:ext uri="{BB962C8B-B14F-4D97-AF65-F5344CB8AC3E}">
        <p14:creationId xmlns:p14="http://schemas.microsoft.com/office/powerpoint/2010/main" val="122763573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Conductivity pairs</a:t>
            </a:r>
          </a:p>
        </p:txBody>
      </p:sp>
      <p:sp>
        <p:nvSpPr>
          <p:cNvPr id="3" name="Content Placeholder 2"/>
          <p:cNvSpPr>
            <a:spLocks noGrp="1"/>
          </p:cNvSpPr>
          <p:nvPr>
            <p:ph idx="1"/>
          </p:nvPr>
        </p:nvSpPr>
        <p:spPr/>
        <p:txBody>
          <a:bodyPr>
            <a:normAutofit/>
          </a:bodyPr>
          <a:lstStyle/>
          <a:p>
            <a:pPr marL="0" indent="0">
              <a:buNone/>
            </a:pPr>
            <a:r>
              <a:rPr lang="en-US" sz="2800"/>
              <a:t>Which of these solutions will have higher conductivity?</a:t>
            </a:r>
          </a:p>
          <a:p>
            <a:pPr marL="0" indent="0">
              <a:buNone/>
            </a:pPr>
            <a:endParaRPr lang="en-US" sz="2800"/>
          </a:p>
          <a:p>
            <a:pPr marL="0" indent="0">
              <a:buNone/>
            </a:pPr>
            <a:endParaRPr lang="en-US" sz="2800"/>
          </a:p>
        </p:txBody>
      </p:sp>
      <p:graphicFrame>
        <p:nvGraphicFramePr>
          <p:cNvPr id="7" name="Table 6"/>
          <p:cNvGraphicFramePr>
            <a:graphicFrameLocks noGrp="1"/>
          </p:cNvGraphicFramePr>
          <p:nvPr>
            <p:extLst>
              <p:ext uri="{D42A27DB-BD31-4B8C-83A1-F6EECF244321}">
                <p14:modId xmlns:p14="http://schemas.microsoft.com/office/powerpoint/2010/main" val="2540213169"/>
              </p:ext>
            </p:extLst>
          </p:nvPr>
        </p:nvGraphicFramePr>
        <p:xfrm>
          <a:off x="841375" y="2524124"/>
          <a:ext cx="7397751" cy="3524251"/>
        </p:xfrm>
        <a:graphic>
          <a:graphicData uri="http://schemas.openxmlformats.org/drawingml/2006/table">
            <a:tbl>
              <a:tblPr firstRow="1" bandRow="1">
                <a:tableStyleId>{5C22544A-7EE6-4342-B048-85BDC9FD1C3A}</a:tableStyleId>
              </a:tblPr>
              <a:tblGrid>
                <a:gridCol w="2465917"/>
                <a:gridCol w="2465917"/>
                <a:gridCol w="2465917"/>
              </a:tblGrid>
              <a:tr h="809626">
                <a:tc>
                  <a:txBody>
                    <a:bodyPr/>
                    <a:lstStyle/>
                    <a:p>
                      <a:pPr algn="ctr"/>
                      <a:r>
                        <a:rPr lang="en-US" sz="4000"/>
                        <a:t>A</a:t>
                      </a:r>
                    </a:p>
                  </a:txBody>
                  <a:tcPr anchor="ctr"/>
                </a:tc>
                <a:tc>
                  <a:txBody>
                    <a:bodyPr/>
                    <a:lstStyle/>
                    <a:p>
                      <a:pPr algn="ctr"/>
                      <a:r>
                        <a:rPr lang="en-US" sz="4000"/>
                        <a:t>B</a:t>
                      </a:r>
                    </a:p>
                  </a:txBody>
                  <a:tcPr anchor="ctr"/>
                </a:tc>
                <a:tc>
                  <a:txBody>
                    <a:bodyPr/>
                    <a:lstStyle/>
                    <a:p>
                      <a:pPr algn="ctr"/>
                      <a:r>
                        <a:rPr lang="en-US" sz="4000"/>
                        <a:t>C</a:t>
                      </a:r>
                    </a:p>
                  </a:txBody>
                  <a:tcPr anchor="ctr"/>
                </a:tc>
              </a:tr>
              <a:tr h="2714625">
                <a:tc>
                  <a:txBody>
                    <a:bodyPr/>
                    <a:lstStyle/>
                    <a:p>
                      <a:pPr algn="ctr"/>
                      <a:r>
                        <a:rPr lang="en-US" sz="2800">
                          <a:latin typeface="Times New Roman"/>
                          <a:cs typeface="Times New Roman"/>
                        </a:rPr>
                        <a:t>Potassium</a:t>
                      </a:r>
                      <a:r>
                        <a:rPr lang="en-US" sz="2800" baseline="0">
                          <a:latin typeface="Times New Roman"/>
                          <a:cs typeface="Times New Roman"/>
                        </a:rPr>
                        <a:t> chloride in water</a:t>
                      </a:r>
                      <a:endParaRPr lang="en-US" sz="2800">
                        <a:latin typeface="Times New Roman"/>
                        <a:cs typeface="Times New Roman"/>
                      </a:endParaRPr>
                    </a:p>
                  </a:txBody>
                  <a:tcPr anchor="ctr"/>
                </a:tc>
                <a:tc>
                  <a:txBody>
                    <a:bodyPr/>
                    <a:lstStyle/>
                    <a:p>
                      <a:pPr algn="ctr"/>
                      <a:r>
                        <a:rPr lang="en-US" sz="2800">
                          <a:latin typeface="Times New Roman"/>
                          <a:cs typeface="Times New Roman"/>
                        </a:rPr>
                        <a:t>Glucose (C</a:t>
                      </a:r>
                      <a:r>
                        <a:rPr lang="en-US" sz="2800" baseline="-25000">
                          <a:latin typeface="Times New Roman"/>
                          <a:cs typeface="Times New Roman"/>
                        </a:rPr>
                        <a:t>6</a:t>
                      </a:r>
                      <a:r>
                        <a:rPr lang="en-US" sz="2800">
                          <a:latin typeface="Times New Roman"/>
                          <a:cs typeface="Times New Roman"/>
                        </a:rPr>
                        <a:t>H</a:t>
                      </a:r>
                      <a:r>
                        <a:rPr lang="en-US" sz="2800" baseline="-25000">
                          <a:latin typeface="Times New Roman"/>
                          <a:cs typeface="Times New Roman"/>
                        </a:rPr>
                        <a:t>12</a:t>
                      </a:r>
                      <a:r>
                        <a:rPr lang="en-US" sz="2800">
                          <a:latin typeface="Times New Roman"/>
                          <a:cs typeface="Times New Roman"/>
                        </a:rPr>
                        <a:t>O</a:t>
                      </a:r>
                      <a:r>
                        <a:rPr lang="en-US" sz="2800" baseline="-25000">
                          <a:latin typeface="Times New Roman"/>
                          <a:cs typeface="Times New Roman"/>
                        </a:rPr>
                        <a:t>6</a:t>
                      </a:r>
                      <a:r>
                        <a:rPr lang="en-US" sz="2800">
                          <a:latin typeface="Times New Roman"/>
                          <a:cs typeface="Times New Roman"/>
                        </a:rPr>
                        <a:t>)</a:t>
                      </a:r>
                      <a:r>
                        <a:rPr lang="en-US" sz="2800" baseline="0">
                          <a:latin typeface="Times New Roman"/>
                          <a:cs typeface="Times New Roman"/>
                        </a:rPr>
                        <a:t> in water</a:t>
                      </a:r>
                      <a:endParaRPr lang="en-US" sz="2800">
                        <a:latin typeface="Times New Roman"/>
                        <a:cs typeface="Times New Roman"/>
                      </a:endParaRPr>
                    </a:p>
                  </a:txBody>
                  <a:tcPr anchor="ctr"/>
                </a:tc>
                <a:tc>
                  <a:txBody>
                    <a:bodyPr/>
                    <a:lstStyle/>
                    <a:p>
                      <a:pPr algn="ctr"/>
                      <a:r>
                        <a:rPr lang="en-US" sz="2800">
                          <a:latin typeface="Times New Roman"/>
                          <a:cs typeface="Times New Roman"/>
                        </a:rPr>
                        <a:t>Not enough information</a:t>
                      </a:r>
                    </a:p>
                  </a:txBody>
                  <a:tcPr anchor="ctr"/>
                </a:tc>
              </a:tr>
            </a:tbl>
          </a:graphicData>
        </a:graphic>
      </p:graphicFrame>
      <p:sp>
        <p:nvSpPr>
          <p:cNvPr id="8" name="Rectangle 7"/>
          <p:cNvSpPr/>
          <p:nvPr/>
        </p:nvSpPr>
        <p:spPr>
          <a:xfrm>
            <a:off x="1165886" y="4028418"/>
            <a:ext cx="1748430" cy="138579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20230103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Conductivity pairs</a:t>
            </a:r>
          </a:p>
        </p:txBody>
      </p:sp>
      <p:sp>
        <p:nvSpPr>
          <p:cNvPr id="3" name="Content Placeholder 2"/>
          <p:cNvSpPr>
            <a:spLocks noGrp="1"/>
          </p:cNvSpPr>
          <p:nvPr>
            <p:ph idx="1"/>
          </p:nvPr>
        </p:nvSpPr>
        <p:spPr/>
        <p:txBody>
          <a:bodyPr>
            <a:normAutofit/>
          </a:bodyPr>
          <a:lstStyle/>
          <a:p>
            <a:pPr marL="0" indent="0">
              <a:buNone/>
            </a:pPr>
            <a:r>
              <a:rPr lang="en-US" sz="2800"/>
              <a:t>Which of these solutions will have higher conductivity?</a:t>
            </a:r>
          </a:p>
          <a:p>
            <a:pPr marL="0" indent="0">
              <a:buNone/>
            </a:pPr>
            <a:endParaRPr lang="en-US" sz="2800"/>
          </a:p>
          <a:p>
            <a:pPr marL="0" indent="0">
              <a:buNone/>
            </a:pPr>
            <a:endParaRPr lang="en-US" sz="2800"/>
          </a:p>
        </p:txBody>
      </p:sp>
      <p:graphicFrame>
        <p:nvGraphicFramePr>
          <p:cNvPr id="7" name="Table 6"/>
          <p:cNvGraphicFramePr>
            <a:graphicFrameLocks noGrp="1"/>
          </p:cNvGraphicFramePr>
          <p:nvPr>
            <p:extLst>
              <p:ext uri="{D42A27DB-BD31-4B8C-83A1-F6EECF244321}">
                <p14:modId xmlns:p14="http://schemas.microsoft.com/office/powerpoint/2010/main" val="731830092"/>
              </p:ext>
            </p:extLst>
          </p:nvPr>
        </p:nvGraphicFramePr>
        <p:xfrm>
          <a:off x="841375" y="2524124"/>
          <a:ext cx="7397751" cy="3524251"/>
        </p:xfrm>
        <a:graphic>
          <a:graphicData uri="http://schemas.openxmlformats.org/drawingml/2006/table">
            <a:tbl>
              <a:tblPr firstRow="1" bandRow="1">
                <a:tableStyleId>{5C22544A-7EE6-4342-B048-85BDC9FD1C3A}</a:tableStyleId>
              </a:tblPr>
              <a:tblGrid>
                <a:gridCol w="2465917"/>
                <a:gridCol w="2465917"/>
                <a:gridCol w="2465917"/>
              </a:tblGrid>
              <a:tr h="809626">
                <a:tc>
                  <a:txBody>
                    <a:bodyPr/>
                    <a:lstStyle/>
                    <a:p>
                      <a:pPr algn="ctr"/>
                      <a:r>
                        <a:rPr lang="en-US" sz="4000"/>
                        <a:t>A</a:t>
                      </a:r>
                    </a:p>
                  </a:txBody>
                  <a:tcPr anchor="ctr"/>
                </a:tc>
                <a:tc>
                  <a:txBody>
                    <a:bodyPr/>
                    <a:lstStyle/>
                    <a:p>
                      <a:pPr algn="ctr"/>
                      <a:r>
                        <a:rPr lang="en-US" sz="4000"/>
                        <a:t>B</a:t>
                      </a:r>
                    </a:p>
                  </a:txBody>
                  <a:tcPr anchor="ctr"/>
                </a:tc>
                <a:tc>
                  <a:txBody>
                    <a:bodyPr/>
                    <a:lstStyle/>
                    <a:p>
                      <a:pPr algn="ctr"/>
                      <a:r>
                        <a:rPr lang="en-US" sz="4000"/>
                        <a:t>C</a:t>
                      </a:r>
                    </a:p>
                  </a:txBody>
                  <a:tcPr anchor="ctr"/>
                </a:tc>
              </a:tr>
              <a:tr h="2714625">
                <a:tc>
                  <a:txBody>
                    <a:bodyPr/>
                    <a:lstStyle/>
                    <a:p>
                      <a:pPr algn="ctr"/>
                      <a:r>
                        <a:rPr lang="en-US" sz="2800">
                          <a:latin typeface="Times New Roman"/>
                          <a:cs typeface="Times New Roman"/>
                        </a:rPr>
                        <a:t>Potassium</a:t>
                      </a:r>
                      <a:r>
                        <a:rPr lang="en-US" sz="2800" baseline="0">
                          <a:latin typeface="Times New Roman"/>
                          <a:cs typeface="Times New Roman"/>
                        </a:rPr>
                        <a:t> chloride in water</a:t>
                      </a:r>
                      <a:endParaRPr lang="en-US" sz="2800">
                        <a:latin typeface="Times New Roman"/>
                        <a:cs typeface="Times New Roman"/>
                      </a:endParaRPr>
                    </a:p>
                  </a:txBody>
                  <a:tcPr anchor="ctr"/>
                </a:tc>
                <a:tc>
                  <a:txBody>
                    <a:bodyPr/>
                    <a:lstStyle/>
                    <a:p>
                      <a:pPr algn="ctr"/>
                      <a:r>
                        <a:rPr lang="en-US" sz="2800">
                          <a:latin typeface="Times New Roman"/>
                          <a:cs typeface="Times New Roman"/>
                        </a:rPr>
                        <a:t>A</a:t>
                      </a:r>
                      <a:r>
                        <a:rPr lang="en-US" sz="2800" baseline="0">
                          <a:latin typeface="Times New Roman"/>
                          <a:cs typeface="Times New Roman"/>
                        </a:rPr>
                        <a:t> different solution of potassium chloride in water</a:t>
                      </a:r>
                      <a:endParaRPr lang="en-US" sz="2800">
                        <a:latin typeface="Times New Roman"/>
                        <a:cs typeface="Times New Roman"/>
                      </a:endParaRPr>
                    </a:p>
                  </a:txBody>
                  <a:tcPr anchor="ctr"/>
                </a:tc>
                <a:tc>
                  <a:txBody>
                    <a:bodyPr/>
                    <a:lstStyle/>
                    <a:p>
                      <a:pPr algn="ctr"/>
                      <a:r>
                        <a:rPr lang="en-US" sz="2800">
                          <a:latin typeface="Times New Roman"/>
                          <a:cs typeface="Times New Roman"/>
                        </a:rPr>
                        <a:t>Not enough information</a:t>
                      </a:r>
                    </a:p>
                  </a:txBody>
                  <a:tcPr anchor="ctr"/>
                </a:tc>
              </a:tr>
            </a:tbl>
          </a:graphicData>
        </a:graphic>
      </p:graphicFrame>
      <p:sp>
        <p:nvSpPr>
          <p:cNvPr id="8" name="Rectangle 7"/>
          <p:cNvSpPr/>
          <p:nvPr/>
        </p:nvSpPr>
        <p:spPr>
          <a:xfrm>
            <a:off x="6019799" y="4028418"/>
            <a:ext cx="2001253" cy="138579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34926923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Conductivity pairs</a:t>
            </a:r>
          </a:p>
        </p:txBody>
      </p:sp>
      <p:sp>
        <p:nvSpPr>
          <p:cNvPr id="3" name="Content Placeholder 2"/>
          <p:cNvSpPr>
            <a:spLocks noGrp="1"/>
          </p:cNvSpPr>
          <p:nvPr>
            <p:ph idx="1"/>
          </p:nvPr>
        </p:nvSpPr>
        <p:spPr/>
        <p:txBody>
          <a:bodyPr>
            <a:normAutofit/>
          </a:bodyPr>
          <a:lstStyle/>
          <a:p>
            <a:pPr marL="0" indent="0">
              <a:buNone/>
            </a:pPr>
            <a:r>
              <a:rPr lang="en-US" sz="2800"/>
              <a:t>Which of these solutions will have higher conductivity?</a:t>
            </a:r>
          </a:p>
          <a:p>
            <a:pPr marL="0" indent="0">
              <a:buNone/>
            </a:pPr>
            <a:endParaRPr lang="en-US" sz="2800"/>
          </a:p>
          <a:p>
            <a:pPr marL="0" indent="0">
              <a:buNone/>
            </a:pPr>
            <a:endParaRPr lang="en-US" sz="2800"/>
          </a:p>
        </p:txBody>
      </p:sp>
      <p:graphicFrame>
        <p:nvGraphicFramePr>
          <p:cNvPr id="7" name="Table 6"/>
          <p:cNvGraphicFramePr>
            <a:graphicFrameLocks noGrp="1"/>
          </p:cNvGraphicFramePr>
          <p:nvPr>
            <p:extLst>
              <p:ext uri="{D42A27DB-BD31-4B8C-83A1-F6EECF244321}">
                <p14:modId xmlns:p14="http://schemas.microsoft.com/office/powerpoint/2010/main" val="1963354500"/>
              </p:ext>
            </p:extLst>
          </p:nvPr>
        </p:nvGraphicFramePr>
        <p:xfrm>
          <a:off x="841375" y="2524124"/>
          <a:ext cx="7397751" cy="3524251"/>
        </p:xfrm>
        <a:graphic>
          <a:graphicData uri="http://schemas.openxmlformats.org/drawingml/2006/table">
            <a:tbl>
              <a:tblPr firstRow="1" bandRow="1">
                <a:tableStyleId>{5C22544A-7EE6-4342-B048-85BDC9FD1C3A}</a:tableStyleId>
              </a:tblPr>
              <a:tblGrid>
                <a:gridCol w="2465917"/>
                <a:gridCol w="2465917"/>
                <a:gridCol w="2465917"/>
              </a:tblGrid>
              <a:tr h="809626">
                <a:tc>
                  <a:txBody>
                    <a:bodyPr/>
                    <a:lstStyle/>
                    <a:p>
                      <a:pPr algn="ctr"/>
                      <a:r>
                        <a:rPr lang="en-US" sz="4000"/>
                        <a:t>A</a:t>
                      </a:r>
                    </a:p>
                  </a:txBody>
                  <a:tcPr anchor="ctr"/>
                </a:tc>
                <a:tc>
                  <a:txBody>
                    <a:bodyPr/>
                    <a:lstStyle/>
                    <a:p>
                      <a:pPr algn="ctr"/>
                      <a:r>
                        <a:rPr lang="en-US" sz="4000"/>
                        <a:t>B</a:t>
                      </a:r>
                    </a:p>
                  </a:txBody>
                  <a:tcPr anchor="ctr"/>
                </a:tc>
                <a:tc>
                  <a:txBody>
                    <a:bodyPr/>
                    <a:lstStyle/>
                    <a:p>
                      <a:pPr algn="ctr"/>
                      <a:r>
                        <a:rPr lang="en-US" sz="4000"/>
                        <a:t>C</a:t>
                      </a:r>
                    </a:p>
                  </a:txBody>
                  <a:tcPr anchor="ctr"/>
                </a:tc>
              </a:tr>
              <a:tr h="2714625">
                <a:tc>
                  <a:txBody>
                    <a:bodyPr/>
                    <a:lstStyle/>
                    <a:p>
                      <a:pPr algn="ctr"/>
                      <a:r>
                        <a:rPr lang="en-US" sz="2800">
                          <a:latin typeface="Times New Roman"/>
                          <a:cs typeface="Times New Roman"/>
                        </a:rPr>
                        <a:t>0.1 M KCl</a:t>
                      </a:r>
                      <a:r>
                        <a:rPr lang="en-US" sz="2800" baseline="-25000">
                          <a:latin typeface="Times New Roman"/>
                          <a:cs typeface="Times New Roman"/>
                        </a:rPr>
                        <a:t>(aq)</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a:latin typeface="Times New Roman"/>
                          <a:cs typeface="Times New Roman"/>
                        </a:rPr>
                        <a:t>0.2 M KCl</a:t>
                      </a:r>
                      <a:r>
                        <a:rPr lang="en-US" sz="2800" baseline="-25000">
                          <a:latin typeface="Times New Roman"/>
                          <a:cs typeface="Times New Roman"/>
                        </a:rPr>
                        <a:t>(aq)</a:t>
                      </a:r>
                    </a:p>
                  </a:txBody>
                  <a:tcPr anchor="ctr"/>
                </a:tc>
                <a:tc>
                  <a:txBody>
                    <a:bodyPr/>
                    <a:lstStyle/>
                    <a:p>
                      <a:pPr algn="ctr"/>
                      <a:r>
                        <a:rPr lang="en-US" sz="2800">
                          <a:latin typeface="Times New Roman"/>
                          <a:cs typeface="Times New Roman"/>
                        </a:rPr>
                        <a:t>Not enough information</a:t>
                      </a:r>
                    </a:p>
                  </a:txBody>
                  <a:tcPr anchor="ctr"/>
                </a:tc>
              </a:tr>
            </a:tbl>
          </a:graphicData>
        </a:graphic>
      </p:graphicFrame>
      <p:sp>
        <p:nvSpPr>
          <p:cNvPr id="8" name="Rectangle 7"/>
          <p:cNvSpPr/>
          <p:nvPr/>
        </p:nvSpPr>
        <p:spPr>
          <a:xfrm>
            <a:off x="3451886" y="4028418"/>
            <a:ext cx="2202956" cy="138579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35370814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Conductivity pairs</a:t>
            </a:r>
          </a:p>
        </p:txBody>
      </p:sp>
      <p:sp>
        <p:nvSpPr>
          <p:cNvPr id="3" name="Content Placeholder 2"/>
          <p:cNvSpPr>
            <a:spLocks noGrp="1"/>
          </p:cNvSpPr>
          <p:nvPr>
            <p:ph idx="1"/>
          </p:nvPr>
        </p:nvSpPr>
        <p:spPr/>
        <p:txBody>
          <a:bodyPr>
            <a:normAutofit/>
          </a:bodyPr>
          <a:lstStyle/>
          <a:p>
            <a:pPr marL="0" indent="0">
              <a:buNone/>
            </a:pPr>
            <a:r>
              <a:rPr lang="en-US" sz="2800"/>
              <a:t>Which of these solutions will have higher conductivity?</a:t>
            </a:r>
          </a:p>
          <a:p>
            <a:pPr marL="0" indent="0">
              <a:buNone/>
            </a:pPr>
            <a:endParaRPr lang="en-US" sz="2800"/>
          </a:p>
          <a:p>
            <a:pPr marL="0" indent="0">
              <a:buNone/>
            </a:pPr>
            <a:endParaRPr lang="en-US" sz="2800"/>
          </a:p>
        </p:txBody>
      </p:sp>
      <p:graphicFrame>
        <p:nvGraphicFramePr>
          <p:cNvPr id="7" name="Table 6"/>
          <p:cNvGraphicFramePr>
            <a:graphicFrameLocks noGrp="1"/>
          </p:cNvGraphicFramePr>
          <p:nvPr>
            <p:extLst>
              <p:ext uri="{D42A27DB-BD31-4B8C-83A1-F6EECF244321}">
                <p14:modId xmlns:p14="http://schemas.microsoft.com/office/powerpoint/2010/main" val="2333544526"/>
              </p:ext>
            </p:extLst>
          </p:nvPr>
        </p:nvGraphicFramePr>
        <p:xfrm>
          <a:off x="841375" y="2524124"/>
          <a:ext cx="7397751" cy="3524251"/>
        </p:xfrm>
        <a:graphic>
          <a:graphicData uri="http://schemas.openxmlformats.org/drawingml/2006/table">
            <a:tbl>
              <a:tblPr firstRow="1" bandRow="1">
                <a:tableStyleId>{5C22544A-7EE6-4342-B048-85BDC9FD1C3A}</a:tableStyleId>
              </a:tblPr>
              <a:tblGrid>
                <a:gridCol w="2465917"/>
                <a:gridCol w="2465917"/>
                <a:gridCol w="2465917"/>
              </a:tblGrid>
              <a:tr h="809626">
                <a:tc>
                  <a:txBody>
                    <a:bodyPr/>
                    <a:lstStyle/>
                    <a:p>
                      <a:pPr algn="ctr"/>
                      <a:r>
                        <a:rPr lang="en-US" sz="4000"/>
                        <a:t>A</a:t>
                      </a:r>
                    </a:p>
                  </a:txBody>
                  <a:tcPr anchor="ctr"/>
                </a:tc>
                <a:tc>
                  <a:txBody>
                    <a:bodyPr/>
                    <a:lstStyle/>
                    <a:p>
                      <a:pPr algn="ctr"/>
                      <a:r>
                        <a:rPr lang="en-US" sz="4000"/>
                        <a:t>B</a:t>
                      </a:r>
                    </a:p>
                  </a:txBody>
                  <a:tcPr anchor="ctr"/>
                </a:tc>
                <a:tc>
                  <a:txBody>
                    <a:bodyPr/>
                    <a:lstStyle/>
                    <a:p>
                      <a:pPr algn="ctr"/>
                      <a:r>
                        <a:rPr lang="en-US" sz="4000"/>
                        <a:t>C</a:t>
                      </a:r>
                    </a:p>
                  </a:txBody>
                  <a:tcPr anchor="ctr"/>
                </a:tc>
              </a:tr>
              <a:tr h="2714625">
                <a:tc>
                  <a:txBody>
                    <a:bodyPr/>
                    <a:lstStyle/>
                    <a:p>
                      <a:pPr algn="ctr"/>
                      <a:r>
                        <a:rPr lang="en-US" sz="2800">
                          <a:latin typeface="Times New Roman"/>
                          <a:cs typeface="Times New Roman"/>
                        </a:rPr>
                        <a:t>0.1 M KCl</a:t>
                      </a:r>
                      <a:r>
                        <a:rPr lang="en-US" sz="2800" baseline="-25000">
                          <a:latin typeface="Times New Roman"/>
                          <a:cs typeface="Times New Roman"/>
                        </a:rPr>
                        <a:t>(aq)</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a:latin typeface="Times New Roman"/>
                          <a:cs typeface="Times New Roman"/>
                        </a:rPr>
                        <a:t>0.1 M CaCl</a:t>
                      </a:r>
                      <a:r>
                        <a:rPr lang="en-US" sz="2800" baseline="-25000">
                          <a:latin typeface="Times New Roman"/>
                          <a:cs typeface="Times New Roman"/>
                        </a:rPr>
                        <a:t>2 (aq)</a:t>
                      </a:r>
                    </a:p>
                  </a:txBody>
                  <a:tcPr anchor="ctr"/>
                </a:tc>
                <a:tc>
                  <a:txBody>
                    <a:bodyPr/>
                    <a:lstStyle/>
                    <a:p>
                      <a:pPr algn="ctr"/>
                      <a:r>
                        <a:rPr lang="en-US" sz="2800">
                          <a:latin typeface="Times New Roman"/>
                          <a:cs typeface="Times New Roman"/>
                        </a:rPr>
                        <a:t>Not enough information</a:t>
                      </a:r>
                    </a:p>
                  </a:txBody>
                  <a:tcPr anchor="ctr"/>
                </a:tc>
              </a:tr>
            </a:tbl>
          </a:graphicData>
        </a:graphic>
      </p:graphicFrame>
      <p:sp>
        <p:nvSpPr>
          <p:cNvPr id="8" name="Rectangle 7"/>
          <p:cNvSpPr/>
          <p:nvPr/>
        </p:nvSpPr>
        <p:spPr>
          <a:xfrm>
            <a:off x="3315368" y="4028418"/>
            <a:ext cx="2406316" cy="138579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39028351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Conductivity pairs</a:t>
            </a:r>
          </a:p>
        </p:txBody>
      </p:sp>
      <p:sp>
        <p:nvSpPr>
          <p:cNvPr id="3" name="Content Placeholder 2"/>
          <p:cNvSpPr>
            <a:spLocks noGrp="1"/>
          </p:cNvSpPr>
          <p:nvPr>
            <p:ph idx="1"/>
          </p:nvPr>
        </p:nvSpPr>
        <p:spPr/>
        <p:txBody>
          <a:bodyPr>
            <a:normAutofit/>
          </a:bodyPr>
          <a:lstStyle/>
          <a:p>
            <a:pPr marL="0" indent="0">
              <a:buNone/>
            </a:pPr>
            <a:r>
              <a:rPr lang="en-US" sz="2800"/>
              <a:t>Which of these solutions will have higher conductivity?</a:t>
            </a:r>
          </a:p>
          <a:p>
            <a:pPr marL="0" indent="0">
              <a:buNone/>
            </a:pPr>
            <a:endParaRPr lang="en-US" sz="2800"/>
          </a:p>
          <a:p>
            <a:pPr marL="0" indent="0">
              <a:buNone/>
            </a:pPr>
            <a:endParaRPr lang="en-US" sz="2800"/>
          </a:p>
        </p:txBody>
      </p:sp>
      <p:graphicFrame>
        <p:nvGraphicFramePr>
          <p:cNvPr id="7" name="Table 6"/>
          <p:cNvGraphicFramePr>
            <a:graphicFrameLocks noGrp="1"/>
          </p:cNvGraphicFramePr>
          <p:nvPr>
            <p:extLst>
              <p:ext uri="{D42A27DB-BD31-4B8C-83A1-F6EECF244321}">
                <p14:modId xmlns:p14="http://schemas.microsoft.com/office/powerpoint/2010/main" val="2090825224"/>
              </p:ext>
            </p:extLst>
          </p:nvPr>
        </p:nvGraphicFramePr>
        <p:xfrm>
          <a:off x="841375" y="2524124"/>
          <a:ext cx="7397751" cy="2999268"/>
        </p:xfrm>
        <a:graphic>
          <a:graphicData uri="http://schemas.openxmlformats.org/drawingml/2006/table">
            <a:tbl>
              <a:tblPr firstRow="1" bandRow="1">
                <a:tableStyleId>{5C22544A-7EE6-4342-B048-85BDC9FD1C3A}</a:tableStyleId>
              </a:tblPr>
              <a:tblGrid>
                <a:gridCol w="2465917"/>
                <a:gridCol w="2465917"/>
                <a:gridCol w="2465917"/>
              </a:tblGrid>
              <a:tr h="685437">
                <a:tc>
                  <a:txBody>
                    <a:bodyPr/>
                    <a:lstStyle/>
                    <a:p>
                      <a:pPr algn="ctr"/>
                      <a:r>
                        <a:rPr lang="en-US" sz="4000"/>
                        <a:t>A</a:t>
                      </a:r>
                    </a:p>
                  </a:txBody>
                  <a:tcPr anchor="ctr"/>
                </a:tc>
                <a:tc>
                  <a:txBody>
                    <a:bodyPr/>
                    <a:lstStyle/>
                    <a:p>
                      <a:pPr algn="ctr"/>
                      <a:r>
                        <a:rPr lang="en-US" sz="4000"/>
                        <a:t>B</a:t>
                      </a:r>
                    </a:p>
                  </a:txBody>
                  <a:tcPr anchor="ctr"/>
                </a:tc>
                <a:tc>
                  <a:txBody>
                    <a:bodyPr/>
                    <a:lstStyle/>
                    <a:p>
                      <a:pPr algn="ctr"/>
                      <a:r>
                        <a:rPr lang="en-US" sz="4000"/>
                        <a:t>C</a:t>
                      </a:r>
                    </a:p>
                  </a:txBody>
                  <a:tcPr anchor="ctr"/>
                </a:tc>
              </a:tr>
              <a:tr h="2298228">
                <a:tc>
                  <a:txBody>
                    <a:bodyPr/>
                    <a:lstStyle/>
                    <a:p>
                      <a:pPr algn="ctr"/>
                      <a:r>
                        <a:rPr lang="en-US" sz="2800">
                          <a:latin typeface="Times New Roman"/>
                          <a:cs typeface="Times New Roman"/>
                        </a:rPr>
                        <a:t>0.1 M KCl</a:t>
                      </a:r>
                      <a:r>
                        <a:rPr lang="en-US" sz="2800" baseline="-25000">
                          <a:latin typeface="Times New Roman"/>
                          <a:cs typeface="Times New Roman"/>
                        </a:rPr>
                        <a:t>(aq)</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a:latin typeface="Times New Roman"/>
                          <a:cs typeface="Times New Roman"/>
                        </a:rPr>
                        <a:t>0.1 M</a:t>
                      </a:r>
                      <a:r>
                        <a:rPr lang="en-US" sz="2800" baseline="0">
                          <a:latin typeface="Times New Roman"/>
                          <a:cs typeface="Times New Roman"/>
                        </a:rPr>
                        <a:t> solution of a weak acid HA in water</a:t>
                      </a:r>
                      <a:endParaRPr lang="en-US" sz="2800" baseline="-25000">
                        <a:latin typeface="Times New Roman"/>
                        <a:cs typeface="Times New Roman"/>
                      </a:endParaRPr>
                    </a:p>
                  </a:txBody>
                  <a:tcPr anchor="ctr"/>
                </a:tc>
                <a:tc>
                  <a:txBody>
                    <a:bodyPr/>
                    <a:lstStyle/>
                    <a:p>
                      <a:pPr algn="ctr"/>
                      <a:r>
                        <a:rPr lang="en-US" sz="2800">
                          <a:latin typeface="Times New Roman"/>
                          <a:cs typeface="Times New Roman"/>
                        </a:rPr>
                        <a:t>Not enough information</a:t>
                      </a:r>
                    </a:p>
                  </a:txBody>
                  <a:tcPr anchor="ctr"/>
                </a:tc>
              </a:tr>
            </a:tbl>
          </a:graphicData>
        </a:graphic>
      </p:graphicFrame>
      <p:sp>
        <p:nvSpPr>
          <p:cNvPr id="9" name="Rectangle 8"/>
          <p:cNvSpPr/>
          <p:nvPr/>
        </p:nvSpPr>
        <p:spPr>
          <a:xfrm>
            <a:off x="908215" y="3618539"/>
            <a:ext cx="2323272" cy="151946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9684465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57200" y="304800"/>
            <a:ext cx="8229600" cy="556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i="1"/>
              <a:t>When salt (</a:t>
            </a:r>
            <a:r>
              <a:rPr lang="en-US" i="1">
                <a:latin typeface="Times New Roman"/>
                <a:cs typeface="Times New Roman"/>
              </a:rPr>
              <a:t>NaCl</a:t>
            </a:r>
            <a:r>
              <a:rPr lang="en-US" i="1"/>
              <a:t>) dissolves in water, … </a:t>
            </a:r>
          </a:p>
          <a:p>
            <a:pPr marL="0" indent="0">
              <a:buNone/>
            </a:pP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152599592"/>
              </p:ext>
            </p:extLst>
          </p:nvPr>
        </p:nvGraphicFramePr>
        <p:xfrm>
          <a:off x="301362" y="921744"/>
          <a:ext cx="8686800" cy="5216866"/>
        </p:xfrm>
        <a:graphic>
          <a:graphicData uri="http://schemas.openxmlformats.org/drawingml/2006/table">
            <a:tbl>
              <a:tblPr firstRow="1" bandRow="1">
                <a:tableStyleId>{9D7B26C5-4107-4FEC-AEDC-1716B250A1EF}</a:tableStyleId>
              </a:tblPr>
              <a:tblGrid>
                <a:gridCol w="838200"/>
                <a:gridCol w="2971800"/>
                <a:gridCol w="4876800"/>
              </a:tblGrid>
              <a:tr h="861501">
                <a:tc>
                  <a:txBody>
                    <a:bodyPr/>
                    <a:lstStyle/>
                    <a:p>
                      <a:pPr algn="ctr"/>
                      <a:endParaRPr lang="en-US" b="1" dirty="0"/>
                    </a:p>
                  </a:txBody>
                  <a:tcPr anchor="ctr"/>
                </a:tc>
                <a:tc>
                  <a:txBody>
                    <a:bodyPr/>
                    <a:lstStyle/>
                    <a:p>
                      <a:pPr algn="ctr"/>
                      <a:r>
                        <a:rPr lang="en-US" sz="2800"/>
                        <a:t>it will produce…</a:t>
                      </a:r>
                    </a:p>
                  </a:txBody>
                  <a:tcPr anchor="ctr"/>
                </a:tc>
                <a:tc>
                  <a:txBody>
                    <a:bodyPr/>
                    <a:lstStyle/>
                    <a:p>
                      <a:pPr algn="ctr"/>
                      <a:r>
                        <a:rPr lang="en-US" sz="2800"/>
                        <a:t>Because…</a:t>
                      </a:r>
                    </a:p>
                  </a:txBody>
                  <a:tcPr anchor="ctr"/>
                </a:tc>
              </a:tr>
              <a:tr h="861501">
                <a:tc>
                  <a:txBody>
                    <a:bodyPr/>
                    <a:lstStyle/>
                    <a:p>
                      <a:pPr algn="ctr"/>
                      <a:r>
                        <a:rPr lang="en-US" sz="3200" b="1"/>
                        <a:t>A</a:t>
                      </a:r>
                    </a:p>
                  </a:txBody>
                  <a:tcPr anchor="ctr"/>
                </a:tc>
                <a:tc>
                  <a:txBody>
                    <a:bodyPr/>
                    <a:lstStyle/>
                    <a:p>
                      <a:pPr algn="ctr"/>
                      <a:r>
                        <a:rPr lang="en-US" sz="2400">
                          <a:latin typeface="Times New Roman"/>
                          <a:cs typeface="Times New Roman"/>
                        </a:rPr>
                        <a:t>[NaCl]</a:t>
                      </a:r>
                      <a:r>
                        <a:rPr lang="en-US" sz="2400" baseline="30000">
                          <a:latin typeface="Times New Roman"/>
                          <a:cs typeface="Times New Roman"/>
                        </a:rPr>
                        <a:t>+</a:t>
                      </a:r>
                      <a:r>
                        <a:rPr lang="en-US" sz="2400" baseline="0">
                          <a:latin typeface="Times New Roman"/>
                          <a:cs typeface="Times New Roman"/>
                        </a:rPr>
                        <a:t> molecules</a:t>
                      </a:r>
                      <a:endParaRPr lang="en-US" sz="2400">
                        <a:latin typeface="Times New Roman"/>
                        <a:cs typeface="Times New Roman"/>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a:latin typeface="Times New Roman"/>
                          <a:cs typeface="Times New Roman"/>
                        </a:rPr>
                        <a:t>It transfers electrons to the water.</a:t>
                      </a:r>
                    </a:p>
                  </a:txBody>
                  <a:tcPr anchor="ctr"/>
                </a:tc>
              </a:tr>
              <a:tr h="873466">
                <a:tc>
                  <a:txBody>
                    <a:bodyPr/>
                    <a:lstStyle/>
                    <a:p>
                      <a:pPr algn="ctr"/>
                      <a:r>
                        <a:rPr lang="en-US" sz="3200" b="1"/>
                        <a:t>B</a:t>
                      </a:r>
                    </a:p>
                  </a:txBody>
                  <a:tcPr anchor="ctr"/>
                </a:tc>
                <a:tc>
                  <a:txBody>
                    <a:bodyPr/>
                    <a:lstStyle/>
                    <a:p>
                      <a:pPr algn="ctr"/>
                      <a:r>
                        <a:rPr lang="en-US" sz="2400">
                          <a:latin typeface="Times New Roman"/>
                          <a:cs typeface="Times New Roman"/>
                        </a:rPr>
                        <a:t>Na</a:t>
                      </a:r>
                      <a:r>
                        <a:rPr lang="en-US" sz="2400" baseline="30000">
                          <a:latin typeface="Times New Roman"/>
                          <a:cs typeface="Times New Roman"/>
                        </a:rPr>
                        <a:t>+</a:t>
                      </a:r>
                      <a:r>
                        <a:rPr lang="en-US" sz="2400">
                          <a:latin typeface="Times New Roman"/>
                          <a:cs typeface="Times New Roman"/>
                        </a:rPr>
                        <a:t> and Cl</a:t>
                      </a:r>
                      <a:r>
                        <a:rPr lang="en-US" sz="2400" baseline="30000">
                          <a:latin typeface="Times New Roman"/>
                          <a:cs typeface="Times New Roman"/>
                        </a:rPr>
                        <a:t>–</a:t>
                      </a:r>
                      <a:r>
                        <a:rPr lang="en-US" sz="2400">
                          <a:latin typeface="Times New Roman"/>
                          <a:cs typeface="Times New Roman"/>
                        </a:rPr>
                        <a:t> ions</a:t>
                      </a:r>
                    </a:p>
                  </a:txBody>
                  <a:tcPr anchor="ctr"/>
                </a:tc>
                <a:tc>
                  <a:txBody>
                    <a:bodyPr/>
                    <a:lstStyle/>
                    <a:p>
                      <a:pPr algn="ctr"/>
                      <a:r>
                        <a:rPr lang="en-US" sz="2400">
                          <a:latin typeface="Times New Roman"/>
                          <a:cs typeface="Times New Roman"/>
                        </a:rPr>
                        <a:t>Electrons</a:t>
                      </a:r>
                      <a:r>
                        <a:rPr lang="en-US" sz="2400" baseline="0">
                          <a:latin typeface="Times New Roman"/>
                          <a:cs typeface="Times New Roman"/>
                        </a:rPr>
                        <a:t> are transferred from </a:t>
                      </a:r>
                    </a:p>
                    <a:p>
                      <a:pPr algn="ctr"/>
                      <a:r>
                        <a:rPr lang="en-US" sz="2400" baseline="0">
                          <a:latin typeface="Times New Roman"/>
                          <a:cs typeface="Times New Roman"/>
                        </a:rPr>
                        <a:t>Na atoms to Cl atoms</a:t>
                      </a:r>
                      <a:endParaRPr lang="en-US" sz="2400">
                        <a:latin typeface="Times New Roman"/>
                        <a:cs typeface="Times New Roman"/>
                      </a:endParaRPr>
                    </a:p>
                  </a:txBody>
                  <a:tcPr anchor="ctr"/>
                </a:tc>
              </a:tr>
              <a:tr h="873466">
                <a:tc>
                  <a:txBody>
                    <a:bodyPr/>
                    <a:lstStyle/>
                    <a:p>
                      <a:pPr algn="ctr"/>
                      <a:r>
                        <a:rPr lang="en-US" sz="3200" b="1"/>
                        <a:t>C</a:t>
                      </a:r>
                    </a:p>
                  </a:txBody>
                  <a:tcPr anchor="ctr"/>
                </a:tc>
                <a:tc>
                  <a:txBody>
                    <a:bodyPr/>
                    <a:lstStyle/>
                    <a:p>
                      <a:pPr algn="ctr"/>
                      <a:r>
                        <a:rPr lang="en-US" sz="2400">
                          <a:latin typeface="Times New Roman"/>
                          <a:cs typeface="Times New Roman"/>
                        </a:rPr>
                        <a:t>Na</a:t>
                      </a:r>
                      <a:r>
                        <a:rPr lang="en-US" sz="2400" baseline="30000">
                          <a:latin typeface="Times New Roman"/>
                          <a:cs typeface="Times New Roman"/>
                        </a:rPr>
                        <a:t>+</a:t>
                      </a:r>
                      <a:r>
                        <a:rPr lang="en-US" sz="2400">
                          <a:latin typeface="Times New Roman"/>
                          <a:cs typeface="Times New Roman"/>
                        </a:rPr>
                        <a:t> and Cl</a:t>
                      </a:r>
                      <a:r>
                        <a:rPr lang="en-US" sz="2400" baseline="30000">
                          <a:latin typeface="Times New Roman"/>
                          <a:cs typeface="Times New Roman"/>
                        </a:rPr>
                        <a:t>–</a:t>
                      </a:r>
                      <a:r>
                        <a:rPr lang="en-US" sz="2400" baseline="0">
                          <a:latin typeface="Times New Roman"/>
                          <a:cs typeface="Times New Roman"/>
                        </a:rPr>
                        <a:t> </a:t>
                      </a:r>
                      <a:r>
                        <a:rPr lang="en-US" sz="2400">
                          <a:latin typeface="Times New Roman"/>
                          <a:cs typeface="Times New Roman"/>
                        </a:rPr>
                        <a:t>ions</a:t>
                      </a:r>
                    </a:p>
                  </a:txBody>
                  <a:tcPr anchor="ctr"/>
                </a:tc>
                <a:tc>
                  <a:txBody>
                    <a:bodyPr/>
                    <a:lstStyle/>
                    <a:p>
                      <a:pPr algn="ctr"/>
                      <a:r>
                        <a:rPr lang="en-US" sz="2400">
                          <a:latin typeface="Times New Roman"/>
                          <a:cs typeface="Times New Roman"/>
                        </a:rPr>
                        <a:t>The ions in</a:t>
                      </a:r>
                      <a:r>
                        <a:rPr lang="en-US" sz="2400" baseline="0">
                          <a:latin typeface="Times New Roman"/>
                          <a:cs typeface="Times New Roman"/>
                        </a:rPr>
                        <a:t> the salt </a:t>
                      </a:r>
                      <a:r>
                        <a:rPr lang="en-US" sz="2400">
                          <a:latin typeface="Times New Roman"/>
                          <a:cs typeface="Times New Roman"/>
                        </a:rPr>
                        <a:t>separate</a:t>
                      </a:r>
                    </a:p>
                  </a:txBody>
                  <a:tcPr anchor="ctr"/>
                </a:tc>
              </a:tr>
              <a:tr h="873466">
                <a:tc>
                  <a:txBody>
                    <a:bodyPr/>
                    <a:lstStyle/>
                    <a:p>
                      <a:pPr algn="ctr"/>
                      <a:r>
                        <a:rPr lang="en-US" sz="3200" b="1"/>
                        <a:t>D</a:t>
                      </a:r>
                    </a:p>
                  </a:txBody>
                  <a:tcPr anchor="ctr"/>
                </a:tc>
                <a:tc>
                  <a:txBody>
                    <a:bodyPr/>
                    <a:lstStyle/>
                    <a:p>
                      <a:pPr algn="ctr"/>
                      <a:r>
                        <a:rPr lang="en-US" sz="2400">
                          <a:latin typeface="Times New Roman"/>
                          <a:cs typeface="Times New Roman"/>
                        </a:rPr>
                        <a:t>H</a:t>
                      </a:r>
                      <a:r>
                        <a:rPr lang="en-US" sz="2400" baseline="30000">
                          <a:latin typeface="Times New Roman"/>
                          <a:cs typeface="Times New Roman"/>
                        </a:rPr>
                        <a:t>+</a:t>
                      </a:r>
                      <a:r>
                        <a:rPr lang="en-US" sz="2400" baseline="0">
                          <a:latin typeface="Times New Roman"/>
                          <a:cs typeface="Times New Roman"/>
                        </a:rPr>
                        <a:t> and OH</a:t>
                      </a:r>
                      <a:r>
                        <a:rPr lang="en-US" sz="2400" baseline="30000">
                          <a:latin typeface="Times New Roman"/>
                          <a:cs typeface="Times New Roman"/>
                        </a:rPr>
                        <a:t>–</a:t>
                      </a:r>
                      <a:r>
                        <a:rPr lang="en-US" sz="2400" baseline="0">
                          <a:latin typeface="Times New Roman"/>
                          <a:cs typeface="Times New Roman"/>
                        </a:rPr>
                        <a:t> ions</a:t>
                      </a:r>
                      <a:endParaRPr lang="en-US" sz="2400">
                        <a:latin typeface="Times New Roman"/>
                        <a:cs typeface="Times New Roman"/>
                      </a:endParaRPr>
                    </a:p>
                  </a:txBody>
                  <a:tcPr anchor="ctr"/>
                </a:tc>
                <a:tc>
                  <a:txBody>
                    <a:bodyPr/>
                    <a:lstStyle/>
                    <a:p>
                      <a:pPr algn="ctr"/>
                      <a:r>
                        <a:rPr lang="en-US" sz="2400">
                          <a:latin typeface="Times New Roman"/>
                          <a:cs typeface="Times New Roman"/>
                        </a:rPr>
                        <a:t>It forces water to break into H</a:t>
                      </a:r>
                      <a:r>
                        <a:rPr lang="en-US" sz="2400" baseline="30000">
                          <a:latin typeface="Times New Roman"/>
                          <a:cs typeface="Times New Roman"/>
                        </a:rPr>
                        <a:t>+</a:t>
                      </a:r>
                      <a:r>
                        <a:rPr lang="en-US" sz="2400">
                          <a:latin typeface="Times New Roman"/>
                          <a:cs typeface="Times New Roman"/>
                        </a:rPr>
                        <a:t> and OH</a:t>
                      </a:r>
                      <a:r>
                        <a:rPr lang="en-US" sz="2400" baseline="30000">
                          <a:latin typeface="Times New Roman"/>
                          <a:cs typeface="Times New Roman"/>
                        </a:rPr>
                        <a:t>-</a:t>
                      </a:r>
                      <a:r>
                        <a:rPr lang="en-US" sz="2400">
                          <a:latin typeface="Times New Roman"/>
                          <a:cs typeface="Times New Roman"/>
                        </a:rPr>
                        <a:t> ions</a:t>
                      </a:r>
                    </a:p>
                  </a:txBody>
                  <a:tcPr anchor="ctr"/>
                </a:tc>
              </a:tr>
              <a:tr h="873466">
                <a:tc>
                  <a:txBody>
                    <a:bodyPr/>
                    <a:lstStyle/>
                    <a:p>
                      <a:pPr algn="ctr"/>
                      <a:r>
                        <a:rPr lang="en-US" sz="3200" b="1"/>
                        <a:t>E</a:t>
                      </a:r>
                    </a:p>
                  </a:txBody>
                  <a:tcPr anchor="ctr"/>
                </a:tc>
                <a:tc gridSpan="2">
                  <a:txBody>
                    <a:bodyPr/>
                    <a:lstStyle/>
                    <a:p>
                      <a:pPr algn="ctr"/>
                      <a:r>
                        <a:rPr lang="en-US" sz="2400" dirty="0">
                          <a:latin typeface="Times New Roman"/>
                          <a:cs typeface="Times New Roman"/>
                        </a:rPr>
                        <a:t>More than one of the above</a:t>
                      </a:r>
                    </a:p>
                  </a:txBody>
                  <a:tcPr anchor="ctr"/>
                </a:tc>
                <a:tc hMerge="1">
                  <a:txBody>
                    <a:bodyPr/>
                    <a:lstStyle/>
                    <a:p>
                      <a:pPr algn="ctr"/>
                      <a:endParaRPr lang="en-US"/>
                    </a:p>
                  </a:txBody>
                  <a:tcPr anchor="ctr"/>
                </a:tc>
              </a:tr>
            </a:tbl>
          </a:graphicData>
        </a:graphic>
      </p:graphicFrame>
      <p:sp>
        <p:nvSpPr>
          <p:cNvPr id="7" name="Rectangle 6"/>
          <p:cNvSpPr/>
          <p:nvPr/>
        </p:nvSpPr>
        <p:spPr>
          <a:xfrm>
            <a:off x="389693" y="3755893"/>
            <a:ext cx="8182469" cy="533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38162516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63837" y="865812"/>
            <a:ext cx="7951619" cy="4149854"/>
          </a:xfrm>
          <a:prstGeom prst="rect">
            <a:avLst/>
          </a:prstGeom>
          <a:noFill/>
        </p:spPr>
        <p:txBody>
          <a:bodyPr wrap="square" rtlCol="0">
            <a:spAutoFit/>
          </a:bodyPr>
          <a:lstStyle/>
          <a:p>
            <a:r>
              <a:rPr lang="en-US" sz="2800" dirty="0">
                <a:latin typeface="Calibri"/>
                <a:cs typeface="Calibri"/>
              </a:rPr>
              <a:t>Sodium chloride is solid at room temperature:</a:t>
            </a:r>
            <a:r>
              <a:rPr lang="en-US" sz="2800" dirty="0">
                <a:latin typeface="Times New Roman"/>
                <a:cs typeface="Times New Roman"/>
              </a:rPr>
              <a:t> </a:t>
            </a:r>
            <a:r>
              <a:rPr lang="en-US" sz="2800" dirty="0" err="1">
                <a:latin typeface="Times New Roman"/>
                <a:cs typeface="Times New Roman"/>
              </a:rPr>
              <a:t>NaCl</a:t>
            </a:r>
            <a:r>
              <a:rPr lang="en-US" sz="2800" baseline="-25000" dirty="0">
                <a:latin typeface="Times New Roman"/>
                <a:cs typeface="Times New Roman"/>
              </a:rPr>
              <a:t>(s)</a:t>
            </a:r>
          </a:p>
          <a:p>
            <a:endParaRPr lang="en-US" sz="2800" dirty="0">
              <a:latin typeface="Times New Roman"/>
              <a:cs typeface="Times New Roman"/>
            </a:endParaRPr>
          </a:p>
          <a:p>
            <a:r>
              <a:rPr lang="en-US" sz="2800" dirty="0">
                <a:latin typeface="Calibri"/>
                <a:cs typeface="Calibri"/>
              </a:rPr>
              <a:t>Will </a:t>
            </a:r>
            <a:r>
              <a:rPr lang="en-US" sz="2800" i="1" dirty="0">
                <a:latin typeface="Calibri"/>
                <a:cs typeface="Calibri"/>
              </a:rPr>
              <a:t>melted</a:t>
            </a:r>
            <a:r>
              <a:rPr lang="en-US" sz="2800" dirty="0">
                <a:latin typeface="Calibri"/>
                <a:cs typeface="Calibri"/>
              </a:rPr>
              <a:t> sodium chloride</a:t>
            </a:r>
            <a:r>
              <a:rPr lang="en-US" sz="2800" dirty="0">
                <a:latin typeface="Times New Roman"/>
                <a:cs typeface="Times New Roman"/>
              </a:rPr>
              <a:t> </a:t>
            </a:r>
            <a:r>
              <a:rPr lang="en-US" sz="2800" dirty="0" err="1">
                <a:latin typeface="Times New Roman"/>
                <a:cs typeface="Times New Roman"/>
              </a:rPr>
              <a:t>NaCl</a:t>
            </a:r>
            <a:r>
              <a:rPr lang="en-US" sz="2800" baseline="-25000" dirty="0">
                <a:latin typeface="Times New Roman"/>
                <a:cs typeface="Times New Roman"/>
              </a:rPr>
              <a:t>(l)</a:t>
            </a:r>
            <a:r>
              <a:rPr lang="en-US" sz="2800" dirty="0">
                <a:latin typeface="Times New Roman"/>
                <a:cs typeface="Times New Roman"/>
              </a:rPr>
              <a:t> </a:t>
            </a:r>
            <a:r>
              <a:rPr lang="en-US" sz="2800" dirty="0">
                <a:latin typeface="Calibri"/>
                <a:cs typeface="Calibri"/>
              </a:rPr>
              <a:t>conduct electricity? </a:t>
            </a:r>
          </a:p>
          <a:p>
            <a:endParaRPr lang="en-US" sz="2800" dirty="0">
              <a:latin typeface="Times New Roman"/>
              <a:cs typeface="Times New Roman"/>
            </a:endParaRPr>
          </a:p>
          <a:p>
            <a:pPr marL="920750" indent="-920750">
              <a:lnSpc>
                <a:spcPct val="150000"/>
              </a:lnSpc>
              <a:buAutoNum type="alphaUcPeriod"/>
            </a:pPr>
            <a:r>
              <a:rPr lang="en-US" sz="2800" dirty="0">
                <a:latin typeface="Times New Roman"/>
                <a:cs typeface="Times New Roman"/>
              </a:rPr>
              <a:t>Yes</a:t>
            </a:r>
          </a:p>
          <a:p>
            <a:pPr marL="920750" indent="-920750">
              <a:lnSpc>
                <a:spcPct val="150000"/>
              </a:lnSpc>
              <a:buAutoNum type="alphaUcPeriod"/>
            </a:pPr>
            <a:r>
              <a:rPr lang="en-US" sz="2800" dirty="0">
                <a:latin typeface="Times New Roman"/>
                <a:cs typeface="Times New Roman"/>
              </a:rPr>
              <a:t>No</a:t>
            </a:r>
          </a:p>
          <a:p>
            <a:pPr marL="920750" indent="-920750">
              <a:lnSpc>
                <a:spcPct val="150000"/>
              </a:lnSpc>
              <a:buAutoNum type="alphaUcPeriod"/>
            </a:pPr>
            <a:r>
              <a:rPr lang="en-US" sz="2800" dirty="0">
                <a:latin typeface="Times New Roman"/>
                <a:cs typeface="Times New Roman"/>
              </a:rPr>
              <a:t>It depends</a:t>
            </a:r>
          </a:p>
        </p:txBody>
      </p:sp>
      <p:sp>
        <p:nvSpPr>
          <p:cNvPr id="9" name="Rectangle 8"/>
          <p:cNvSpPr/>
          <p:nvPr/>
        </p:nvSpPr>
        <p:spPr>
          <a:xfrm>
            <a:off x="505143" y="3164251"/>
            <a:ext cx="1919307" cy="533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6039417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909173" y="-161021"/>
            <a:ext cx="11016169" cy="1143000"/>
          </a:xfrm>
        </p:spPr>
        <p:txBody>
          <a:bodyPr>
            <a:noAutofit/>
          </a:bodyPr>
          <a:lstStyle/>
          <a:p>
            <a:r>
              <a:rPr lang="en-US" sz="3200" b="0" u="none" dirty="0">
                <a:latin typeface="+mn-lt"/>
              </a:rPr>
              <a:t>Which box shows an electrolyte dissolving in water?</a:t>
            </a:r>
          </a:p>
        </p:txBody>
      </p:sp>
      <p:sp>
        <p:nvSpPr>
          <p:cNvPr id="2" name="Content Placeholder 1"/>
          <p:cNvSpPr>
            <a:spLocks noGrp="1"/>
          </p:cNvSpPr>
          <p:nvPr>
            <p:ph idx="4294967295"/>
          </p:nvPr>
        </p:nvSpPr>
        <p:spPr>
          <a:xfrm>
            <a:off x="0" y="5334000"/>
            <a:ext cx="8229600" cy="1020763"/>
          </a:xfrm>
        </p:spPr>
        <p:txBody>
          <a:bodyPr>
            <a:normAutofit/>
          </a:bodyPr>
          <a:lstStyle/>
          <a:p>
            <a:pPr marL="0" indent="0">
              <a:buNone/>
              <a:tabLst>
                <a:tab pos="692150" algn="l"/>
                <a:tab pos="2684463" algn="l"/>
                <a:tab pos="4864100" algn="l"/>
                <a:tab pos="6350000" algn="l"/>
              </a:tabLst>
            </a:pPr>
            <a:r>
              <a:rPr lang="en-US" dirty="0" smtClean="0"/>
              <a:t>	</a:t>
            </a:r>
            <a:r>
              <a:rPr lang="en-US" sz="2400" dirty="0" smtClean="0"/>
              <a:t>a. Box 1      	b. Box 2    	c. Both		d. Neither</a:t>
            </a:r>
            <a:endParaRPr lang="en-US" dirty="0" smtClean="0"/>
          </a:p>
        </p:txBody>
      </p:sp>
      <p:pic>
        <p:nvPicPr>
          <p:cNvPr id="7" name="Picture 6" descr="Screen Shot 2014-09-18 at 12.1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1769310"/>
            <a:ext cx="4534400" cy="3429000"/>
          </a:xfrm>
          <a:prstGeom prst="rect">
            <a:avLst/>
          </a:prstGeom>
          <a:ln w="28575" cmpd="sng">
            <a:solidFill>
              <a:srgbClr val="0000FF"/>
            </a:solidFill>
          </a:ln>
        </p:spPr>
      </p:pic>
      <p:pic>
        <p:nvPicPr>
          <p:cNvPr id="6" name="Picture 5" descr="Screen Shot 2014-09-18 at 12.08.42 AM.png"/>
          <p:cNvPicPr>
            <a:picLocks noChangeAspect="1"/>
          </p:cNvPicPr>
          <p:nvPr/>
        </p:nvPicPr>
        <p:blipFill rotWithShape="1">
          <a:blip r:embed="rId4">
            <a:extLst>
              <a:ext uri="{28A0092B-C50C-407E-A947-70E740481C1C}">
                <a14:useLocalDpi xmlns:a14="http://schemas.microsoft.com/office/drawing/2010/main" val="0"/>
              </a:ext>
            </a:extLst>
          </a:blip>
          <a:srcRect t="-11570"/>
          <a:stretch/>
        </p:blipFill>
        <p:spPr>
          <a:xfrm>
            <a:off x="5227434" y="1769310"/>
            <a:ext cx="3535565" cy="3429000"/>
          </a:xfrm>
          <a:prstGeom prst="rect">
            <a:avLst/>
          </a:prstGeom>
          <a:ln w="28575" cmpd="sng">
            <a:solidFill>
              <a:srgbClr val="0000FF"/>
            </a:solidFill>
          </a:ln>
        </p:spPr>
      </p:pic>
      <p:sp>
        <p:nvSpPr>
          <p:cNvPr id="12" name="TextBox 11"/>
          <p:cNvSpPr txBox="1"/>
          <p:nvPr/>
        </p:nvSpPr>
        <p:spPr>
          <a:xfrm>
            <a:off x="381000" y="1769310"/>
            <a:ext cx="655320" cy="707886"/>
          </a:xfrm>
          <a:prstGeom prst="rect">
            <a:avLst/>
          </a:prstGeom>
          <a:noFill/>
        </p:spPr>
        <p:txBody>
          <a:bodyPr wrap="square" rtlCol="0">
            <a:spAutoFit/>
          </a:bodyPr>
          <a:lstStyle/>
          <a:p>
            <a:r>
              <a:rPr lang="en-US" sz="4000" b="1" dirty="0"/>
              <a:t>1</a:t>
            </a:r>
            <a:r>
              <a:rPr lang="en-US" sz="4000" b="1" dirty="0" smtClean="0"/>
              <a:t>. </a:t>
            </a:r>
            <a:endParaRPr lang="en-US" sz="4000" b="1" dirty="0"/>
          </a:p>
        </p:txBody>
      </p:sp>
      <p:sp>
        <p:nvSpPr>
          <p:cNvPr id="11" name="TextBox 10"/>
          <p:cNvSpPr txBox="1"/>
          <p:nvPr/>
        </p:nvSpPr>
        <p:spPr>
          <a:xfrm>
            <a:off x="5257800" y="1769310"/>
            <a:ext cx="883920" cy="707886"/>
          </a:xfrm>
          <a:prstGeom prst="rect">
            <a:avLst/>
          </a:prstGeom>
          <a:noFill/>
        </p:spPr>
        <p:txBody>
          <a:bodyPr wrap="square" rtlCol="0">
            <a:spAutoFit/>
          </a:bodyPr>
          <a:lstStyle/>
          <a:p>
            <a:r>
              <a:rPr lang="en-US" sz="4000" b="1" dirty="0"/>
              <a:t>2</a:t>
            </a:r>
            <a:r>
              <a:rPr lang="en-US" sz="4000" b="1" dirty="0" smtClean="0"/>
              <a:t>. </a:t>
            </a:r>
            <a:endParaRPr lang="en-US" sz="4000" b="1" dirty="0"/>
          </a:p>
        </p:txBody>
      </p:sp>
      <p:pic>
        <p:nvPicPr>
          <p:cNvPr id="8" name="Picture 7" descr="Screen Shot 2014-09-18 at 1.49.26 A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65120" y="944246"/>
            <a:ext cx="1003300" cy="723900"/>
          </a:xfrm>
          <a:prstGeom prst="rect">
            <a:avLst/>
          </a:prstGeom>
        </p:spPr>
      </p:pic>
      <p:pic>
        <p:nvPicPr>
          <p:cNvPr id="9" name="Picture 8" descr="Screen Shot 2014-09-18 at 8.04.44 PM.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18662" y="1017692"/>
            <a:ext cx="1219200" cy="635000"/>
          </a:xfrm>
          <a:prstGeom prst="rect">
            <a:avLst/>
          </a:prstGeom>
        </p:spPr>
      </p:pic>
      <p:sp>
        <p:nvSpPr>
          <p:cNvPr id="16" name="Rectangle 15"/>
          <p:cNvSpPr/>
          <p:nvPr/>
        </p:nvSpPr>
        <p:spPr>
          <a:xfrm>
            <a:off x="3718662" y="1017692"/>
            <a:ext cx="533400" cy="258233"/>
          </a:xfrm>
          <a:prstGeom prst="rect">
            <a:avLst/>
          </a:prstGeom>
          <a:solidFill>
            <a:srgbClr val="A0F0EC"/>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nvGrpSpPr>
          <p:cNvPr id="15" name="Group 14"/>
          <p:cNvGrpSpPr/>
          <p:nvPr/>
        </p:nvGrpSpPr>
        <p:grpSpPr>
          <a:xfrm>
            <a:off x="3520180" y="966888"/>
            <a:ext cx="681082" cy="381000"/>
            <a:chOff x="2519318" y="152400"/>
            <a:chExt cx="681082" cy="381000"/>
          </a:xfrm>
        </p:grpSpPr>
        <p:sp>
          <p:nvSpPr>
            <p:cNvPr id="10" name="TextBox 9"/>
            <p:cNvSpPr txBox="1"/>
            <p:nvPr/>
          </p:nvSpPr>
          <p:spPr>
            <a:xfrm>
              <a:off x="2743200" y="152400"/>
              <a:ext cx="310902" cy="369332"/>
            </a:xfrm>
            <a:prstGeom prst="rect">
              <a:avLst/>
            </a:prstGeom>
            <a:noFill/>
          </p:spPr>
          <p:txBody>
            <a:bodyPr wrap="none" rtlCol="0">
              <a:spAutoFit/>
            </a:bodyPr>
            <a:lstStyle/>
            <a:p>
              <a:r>
                <a:rPr lang="en-US" b="1"/>
                <a:t>K</a:t>
              </a:r>
            </a:p>
          </p:txBody>
        </p:sp>
        <p:sp>
          <p:nvSpPr>
            <p:cNvPr id="13" name="TextBox 12"/>
            <p:cNvSpPr txBox="1"/>
            <p:nvPr/>
          </p:nvSpPr>
          <p:spPr>
            <a:xfrm flipV="1">
              <a:off x="2519318" y="164068"/>
              <a:ext cx="681082" cy="369332"/>
            </a:xfrm>
            <a:prstGeom prst="rect">
              <a:avLst/>
            </a:prstGeom>
            <a:noFill/>
          </p:spPr>
          <p:txBody>
            <a:bodyPr wrap="square" rtlCol="0">
              <a:spAutoFit/>
            </a:bodyPr>
            <a:lstStyle/>
            <a:p>
              <a:r>
                <a:rPr lang="en-US" b="1"/>
                <a:t>+</a:t>
              </a:r>
            </a:p>
          </p:txBody>
        </p:sp>
      </p:grpSp>
      <p:sp>
        <p:nvSpPr>
          <p:cNvPr id="17" name="Rectangle 16"/>
          <p:cNvSpPr/>
          <p:nvPr/>
        </p:nvSpPr>
        <p:spPr>
          <a:xfrm>
            <a:off x="692750" y="5415378"/>
            <a:ext cx="1212176" cy="533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7"/>
          <a:stretch>
            <a:fillRect/>
          </a:stretch>
        </p:blipFill>
        <p:spPr>
          <a:xfrm>
            <a:off x="145524" y="6130758"/>
            <a:ext cx="8998476" cy="719390"/>
          </a:xfrm>
          <a:prstGeom prst="rect">
            <a:avLst/>
          </a:prstGeom>
        </p:spPr>
      </p:pic>
    </p:spTree>
    <p:extLst>
      <p:ext uri="{BB962C8B-B14F-4D97-AF65-F5344CB8AC3E}">
        <p14:creationId xmlns:p14="http://schemas.microsoft.com/office/powerpoint/2010/main" val="31241170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9080" y="381000"/>
            <a:ext cx="8686800" cy="1600200"/>
          </a:xfrm>
        </p:spPr>
        <p:txBody>
          <a:bodyPr>
            <a:normAutofit fontScale="90000"/>
          </a:bodyPr>
          <a:lstStyle/>
          <a:p>
            <a:pPr algn="l"/>
            <a:r>
              <a:rPr lang="en-US" sz="3600" b="0" u="none" dirty="0" smtClean="0">
                <a:cs typeface="Times New Roman" pitchFamily="18" charset="0"/>
              </a:rPr>
              <a:t>If the atom-scale view of a compound in water looks like the picture on the right (II.), </a:t>
            </a:r>
            <a:r>
              <a:rPr lang="en-US" sz="3600" b="0" u="none" dirty="0" smtClean="0"/>
              <a:t>you might categorize the compound as…</a:t>
            </a:r>
            <a:endParaRPr lang="en-US" sz="3600" b="0" u="none" dirty="0">
              <a:cs typeface="Times New Roman" pitchFamily="18" charset="0"/>
            </a:endParaRPr>
          </a:p>
        </p:txBody>
      </p:sp>
      <p:sp>
        <p:nvSpPr>
          <p:cNvPr id="2" name="Content Placeholder 1"/>
          <p:cNvSpPr>
            <a:spLocks noGrp="1"/>
          </p:cNvSpPr>
          <p:nvPr>
            <p:ph idx="1"/>
          </p:nvPr>
        </p:nvSpPr>
        <p:spPr>
          <a:xfrm>
            <a:off x="1219200" y="5334000"/>
            <a:ext cx="6858000" cy="914400"/>
          </a:xfrm>
        </p:spPr>
        <p:txBody>
          <a:bodyPr>
            <a:normAutofit/>
          </a:bodyPr>
          <a:lstStyle/>
          <a:p>
            <a:pPr marL="609600" indent="-609600">
              <a:buNone/>
            </a:pPr>
            <a:r>
              <a:rPr lang="en-US" dirty="0" smtClean="0">
                <a:solidFill>
                  <a:srgbClr val="000000"/>
                </a:solidFill>
              </a:rPr>
              <a:t>a. Ionic      	b. Molecular    	c. Neither</a:t>
            </a:r>
            <a:endParaRPr lang="en-US" baseline="-25000" dirty="0" smtClean="0">
              <a:solidFill>
                <a:srgbClr val="000000"/>
              </a:solidFill>
            </a:endParaRPr>
          </a:p>
        </p:txBody>
      </p:sp>
      <p:pic>
        <p:nvPicPr>
          <p:cNvPr id="13316"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t="6732" r="5267" b="1979"/>
          <a:stretch/>
        </p:blipFill>
        <p:spPr bwMode="auto">
          <a:xfrm>
            <a:off x="4953000" y="2801112"/>
            <a:ext cx="3505200" cy="1739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7"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t="8578"/>
          <a:stretch/>
        </p:blipFill>
        <p:spPr bwMode="auto">
          <a:xfrm>
            <a:off x="914400" y="2839704"/>
            <a:ext cx="3200400" cy="1739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4343400" y="2310170"/>
            <a:ext cx="883920" cy="707886"/>
          </a:xfrm>
          <a:prstGeom prst="rect">
            <a:avLst/>
          </a:prstGeom>
          <a:noFill/>
        </p:spPr>
        <p:txBody>
          <a:bodyPr wrap="square" rtlCol="0">
            <a:spAutoFit/>
          </a:bodyPr>
          <a:lstStyle/>
          <a:p>
            <a:r>
              <a:rPr lang="en-US" sz="4000" b="1" dirty="0" smtClean="0"/>
              <a:t>II. </a:t>
            </a:r>
            <a:endParaRPr lang="en-US" sz="4000" b="1" dirty="0"/>
          </a:p>
        </p:txBody>
      </p:sp>
      <p:sp>
        <p:nvSpPr>
          <p:cNvPr id="12" name="TextBox 11"/>
          <p:cNvSpPr txBox="1"/>
          <p:nvPr/>
        </p:nvSpPr>
        <p:spPr>
          <a:xfrm>
            <a:off x="259080" y="2284155"/>
            <a:ext cx="655320" cy="707886"/>
          </a:xfrm>
          <a:prstGeom prst="rect">
            <a:avLst/>
          </a:prstGeom>
          <a:noFill/>
        </p:spPr>
        <p:txBody>
          <a:bodyPr wrap="square" rtlCol="0">
            <a:spAutoFit/>
          </a:bodyPr>
          <a:lstStyle/>
          <a:p>
            <a:r>
              <a:rPr lang="en-US" sz="4000" b="1" dirty="0" smtClean="0"/>
              <a:t>I. </a:t>
            </a:r>
            <a:endParaRPr lang="en-US" sz="4000" b="1" dirty="0"/>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0804646">
            <a:off x="6155777" y="2284155"/>
            <a:ext cx="494959" cy="51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60487" y="2800017"/>
            <a:ext cx="542925"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7177" y="2197718"/>
            <a:ext cx="799719" cy="74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13"/>
          <p:cNvSpPr/>
          <p:nvPr/>
        </p:nvSpPr>
        <p:spPr>
          <a:xfrm>
            <a:off x="3059474" y="5372086"/>
            <a:ext cx="2265657" cy="52990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8"/>
          <a:stretch>
            <a:fillRect/>
          </a:stretch>
        </p:blipFill>
        <p:spPr>
          <a:xfrm>
            <a:off x="145524" y="6136737"/>
            <a:ext cx="8998476" cy="719390"/>
          </a:xfrm>
          <a:prstGeom prst="rect">
            <a:avLst/>
          </a:prstGeom>
        </p:spPr>
      </p:pic>
    </p:spTree>
    <p:extLst>
      <p:ext uri="{BB962C8B-B14F-4D97-AF65-F5344CB8AC3E}">
        <p14:creationId xmlns:p14="http://schemas.microsoft.com/office/powerpoint/2010/main" val="977170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Autofit/>
          </a:bodyPr>
          <a:lstStyle/>
          <a:p>
            <a:r>
              <a:rPr lang="en-US" sz="3600" b="0" u="none" dirty="0" smtClean="0"/>
              <a:t>What kind of bonding is in this compound </a:t>
            </a:r>
            <a:br>
              <a:rPr lang="en-US" sz="3600" b="0" u="none" dirty="0" smtClean="0"/>
            </a:br>
            <a:r>
              <a:rPr lang="en-US" sz="3600" dirty="0" smtClean="0"/>
              <a:t>before</a:t>
            </a:r>
            <a:r>
              <a:rPr lang="en-US" sz="3600" b="0" u="none" dirty="0" smtClean="0"/>
              <a:t> it goes into the water?</a:t>
            </a:r>
            <a:endParaRPr lang="en-US" sz="3600" b="0" u="none" dirty="0"/>
          </a:p>
        </p:txBody>
      </p:sp>
      <p:sp>
        <p:nvSpPr>
          <p:cNvPr id="2" name="Content Placeholder 1"/>
          <p:cNvSpPr>
            <a:spLocks noGrp="1"/>
          </p:cNvSpPr>
          <p:nvPr>
            <p:ph idx="1"/>
          </p:nvPr>
        </p:nvSpPr>
        <p:spPr>
          <a:xfrm>
            <a:off x="457200" y="4876800"/>
            <a:ext cx="8229600" cy="1249363"/>
          </a:xfrm>
        </p:spPr>
        <p:txBody>
          <a:bodyPr/>
          <a:lstStyle/>
          <a:p>
            <a:pPr marL="0" indent="0">
              <a:buNone/>
            </a:pPr>
            <a:r>
              <a:rPr lang="en-US" dirty="0" smtClean="0"/>
              <a:t>a. Ionic      b. Covalent	  </a:t>
            </a:r>
            <a:r>
              <a:rPr lang="en-US" dirty="0" err="1" smtClean="0"/>
              <a:t>c</a:t>
            </a:r>
            <a:r>
              <a:rPr lang="en-US" dirty="0" smtClean="0"/>
              <a:t>. Both	d. Neither</a:t>
            </a: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5870"/>
          <a:stretch/>
        </p:blipFill>
        <p:spPr bwMode="auto">
          <a:xfrm>
            <a:off x="3367087" y="1828800"/>
            <a:ext cx="4786313" cy="2737452"/>
          </a:xfrm>
          <a:prstGeom prst="rect">
            <a:avLst/>
          </a:prstGeom>
          <a:noFill/>
          <a:ln w="285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3487" y="2590800"/>
            <a:ext cx="65786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p:nvPr/>
        </p:nvCxnSpPr>
        <p:spPr>
          <a:xfrm flipH="1">
            <a:off x="1728964" y="1417638"/>
            <a:ext cx="1142824" cy="1045581"/>
          </a:xfrm>
          <a:prstGeom prst="straightConnector1">
            <a:avLst/>
          </a:prstGeom>
          <a:ln w="38100" cmpd="sng">
            <a:tailEnd type="arrow"/>
          </a:ln>
        </p:spPr>
        <p:style>
          <a:lnRef idx="1">
            <a:schemeClr val="dk1"/>
          </a:lnRef>
          <a:fillRef idx="0">
            <a:schemeClr val="dk1"/>
          </a:fillRef>
          <a:effectRef idx="0">
            <a:schemeClr val="dk1"/>
          </a:effectRef>
          <a:fontRef idx="minor">
            <a:schemeClr val="tx1"/>
          </a:fontRef>
        </p:style>
      </p:cxnSp>
      <p:sp>
        <p:nvSpPr>
          <p:cNvPr id="10" name="Rectangle 9"/>
          <p:cNvSpPr/>
          <p:nvPr/>
        </p:nvSpPr>
        <p:spPr>
          <a:xfrm>
            <a:off x="4358287" y="4953608"/>
            <a:ext cx="1255469" cy="533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5"/>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4279959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u="none" dirty="0" smtClean="0"/>
              <a:t>Which compound is ionic?</a:t>
            </a:r>
            <a:endParaRPr lang="en-US" u="none" dirty="0"/>
          </a:p>
        </p:txBody>
      </p:sp>
      <p:sp>
        <p:nvSpPr>
          <p:cNvPr id="6147" name="Rectangle 3"/>
          <p:cNvSpPr>
            <a:spLocks noGrp="1" noChangeArrowheads="1"/>
          </p:cNvSpPr>
          <p:nvPr>
            <p:ph type="body" idx="1"/>
          </p:nvPr>
        </p:nvSpPr>
        <p:spPr/>
        <p:txBody>
          <a:bodyPr/>
          <a:lstStyle/>
          <a:p>
            <a:pPr marL="514350" indent="-514350">
              <a:buFont typeface="+mj-lt"/>
              <a:buAutoNum type="alphaUcPeriod"/>
            </a:pPr>
            <a:r>
              <a:rPr lang="en-US" dirty="0" smtClean="0"/>
              <a:t>CO</a:t>
            </a:r>
          </a:p>
          <a:p>
            <a:pPr marL="514350" indent="-514350">
              <a:buFont typeface="+mj-lt"/>
              <a:buAutoNum type="alphaUcPeriod"/>
            </a:pPr>
            <a:r>
              <a:rPr lang="en-US" dirty="0" smtClean="0"/>
              <a:t>MgF</a:t>
            </a:r>
            <a:r>
              <a:rPr lang="en-US" baseline="-25000" dirty="0" smtClean="0"/>
              <a:t>2</a:t>
            </a:r>
            <a:endParaRPr lang="en-US" baseline="-25000" dirty="0"/>
          </a:p>
          <a:p>
            <a:pPr marL="514350" indent="-514350">
              <a:buFont typeface="+mj-lt"/>
              <a:buAutoNum type="alphaUcPeriod"/>
            </a:pPr>
            <a:r>
              <a:rPr lang="en-US" dirty="0" smtClean="0"/>
              <a:t>Al</a:t>
            </a:r>
            <a:r>
              <a:rPr lang="en-US" baseline="-25000" dirty="0" smtClean="0"/>
              <a:t>2</a:t>
            </a:r>
            <a:r>
              <a:rPr lang="en-US" dirty="0" smtClean="0"/>
              <a:t>O</a:t>
            </a:r>
            <a:r>
              <a:rPr lang="en-US" baseline="-25000" dirty="0"/>
              <a:t>3</a:t>
            </a:r>
            <a:endParaRPr lang="en-US" baseline="-25000" dirty="0" smtClean="0"/>
          </a:p>
          <a:p>
            <a:pPr marL="514350" indent="-514350">
              <a:buFont typeface="+mj-lt"/>
              <a:buAutoNum type="alphaUcPeriod"/>
            </a:pPr>
            <a:r>
              <a:rPr lang="en-US" dirty="0" smtClean="0"/>
              <a:t>Both CO and MgF</a:t>
            </a:r>
            <a:r>
              <a:rPr lang="en-US" baseline="-25000" dirty="0" smtClean="0"/>
              <a:t>2</a:t>
            </a:r>
            <a:endParaRPr lang="en-US" dirty="0" smtClean="0"/>
          </a:p>
          <a:p>
            <a:pPr marL="514350" indent="-514350">
              <a:buFont typeface="+mj-lt"/>
              <a:buAutoNum type="alphaUcPeriod"/>
            </a:pPr>
            <a:r>
              <a:rPr lang="en-US" dirty="0" err="1" smtClean="0"/>
              <a:t>Both MgF</a:t>
            </a:r>
            <a:r>
              <a:rPr lang="en-US" baseline="-25000" dirty="0" err="1" smtClean="0"/>
              <a:t>2</a:t>
            </a:r>
            <a:r>
              <a:rPr lang="en-US" dirty="0" err="1" smtClean="0"/>
              <a:t> and Al</a:t>
            </a:r>
            <a:r>
              <a:rPr lang="en-US" baseline="-25000" dirty="0" err="1" smtClean="0"/>
              <a:t>2</a:t>
            </a:r>
            <a:r>
              <a:rPr lang="en-US" dirty="0" err="1" smtClean="0"/>
              <a:t>O</a:t>
            </a:r>
            <a:r>
              <a:rPr lang="en-US" baseline="-25000" dirty="0" err="1" smtClean="0"/>
              <a:t>3</a:t>
            </a:r>
            <a:endParaRPr lang="en-US" baseline="-25000" dirty="0" smtClean="0"/>
          </a:p>
          <a:p>
            <a:endParaRPr lang="en-US" dirty="0" smtClean="0"/>
          </a:p>
        </p:txBody>
      </p:sp>
      <p:pic>
        <p:nvPicPr>
          <p:cNvPr id="2" name="Picture 1"/>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2235663652"/>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u="none" dirty="0" smtClean="0"/>
              <a:t>Which compound is ionic?</a:t>
            </a:r>
            <a:endParaRPr lang="en-US" u="none" dirty="0"/>
          </a:p>
        </p:txBody>
      </p:sp>
      <p:sp>
        <p:nvSpPr>
          <p:cNvPr id="6147" name="Rectangle 3"/>
          <p:cNvSpPr>
            <a:spLocks noGrp="1" noChangeArrowheads="1"/>
          </p:cNvSpPr>
          <p:nvPr>
            <p:ph type="body" idx="1"/>
          </p:nvPr>
        </p:nvSpPr>
        <p:spPr/>
        <p:txBody>
          <a:bodyPr/>
          <a:lstStyle/>
          <a:p>
            <a:pPr marL="514350" indent="-514350">
              <a:buFont typeface="+mj-lt"/>
              <a:buAutoNum type="alphaUcPeriod"/>
            </a:pPr>
            <a:r>
              <a:rPr lang="en-US" dirty="0" smtClean="0"/>
              <a:t>CO</a:t>
            </a:r>
          </a:p>
          <a:p>
            <a:pPr marL="514350" indent="-514350">
              <a:buFont typeface="+mj-lt"/>
              <a:buAutoNum type="alphaUcPeriod"/>
            </a:pPr>
            <a:r>
              <a:rPr lang="en-US" dirty="0" smtClean="0"/>
              <a:t>MgF</a:t>
            </a:r>
            <a:r>
              <a:rPr lang="en-US" baseline="-25000" dirty="0" smtClean="0"/>
              <a:t>2</a:t>
            </a:r>
            <a:endParaRPr lang="en-US" baseline="-25000" dirty="0"/>
          </a:p>
          <a:p>
            <a:pPr marL="514350" indent="-514350">
              <a:buFont typeface="+mj-lt"/>
              <a:buAutoNum type="alphaUcPeriod"/>
            </a:pPr>
            <a:r>
              <a:rPr lang="en-US" dirty="0" smtClean="0"/>
              <a:t>Al</a:t>
            </a:r>
            <a:r>
              <a:rPr lang="en-US" baseline="-25000" dirty="0" smtClean="0"/>
              <a:t>2</a:t>
            </a:r>
            <a:r>
              <a:rPr lang="en-US" dirty="0" smtClean="0"/>
              <a:t>O</a:t>
            </a:r>
            <a:r>
              <a:rPr lang="en-US" baseline="-25000" dirty="0"/>
              <a:t>3</a:t>
            </a:r>
            <a:endParaRPr lang="en-US" baseline="-25000" dirty="0" smtClean="0"/>
          </a:p>
          <a:p>
            <a:pPr marL="514350" indent="-514350">
              <a:buFont typeface="+mj-lt"/>
              <a:buAutoNum type="alphaUcPeriod"/>
            </a:pPr>
            <a:r>
              <a:rPr lang="en-US" dirty="0" smtClean="0"/>
              <a:t>Both CO and MgF</a:t>
            </a:r>
            <a:r>
              <a:rPr lang="en-US" baseline="-25000" dirty="0" smtClean="0"/>
              <a:t>2</a:t>
            </a:r>
            <a:endParaRPr lang="en-US" dirty="0" smtClean="0"/>
          </a:p>
          <a:p>
            <a:pPr marL="514350" indent="-514350">
              <a:buFont typeface="+mj-lt"/>
              <a:buAutoNum type="alphaUcPeriod"/>
            </a:pPr>
            <a:r>
              <a:rPr lang="en-US" dirty="0" err="1" smtClean="0"/>
              <a:t>Both MgF</a:t>
            </a:r>
            <a:r>
              <a:rPr lang="en-US" baseline="-25000" dirty="0" err="1" smtClean="0"/>
              <a:t>2</a:t>
            </a:r>
            <a:r>
              <a:rPr lang="en-US" dirty="0" err="1" smtClean="0"/>
              <a:t> and Al</a:t>
            </a:r>
            <a:r>
              <a:rPr lang="en-US" baseline="-25000" dirty="0" err="1" smtClean="0"/>
              <a:t>2</a:t>
            </a:r>
            <a:r>
              <a:rPr lang="en-US" dirty="0" err="1" smtClean="0"/>
              <a:t>O</a:t>
            </a:r>
            <a:r>
              <a:rPr lang="en-US" baseline="-25000" dirty="0" err="1" smtClean="0"/>
              <a:t>3</a:t>
            </a:r>
            <a:endParaRPr lang="en-US" baseline="-25000" dirty="0" smtClean="0"/>
          </a:p>
          <a:p>
            <a:endParaRPr lang="en-US" dirty="0" smtClean="0"/>
          </a:p>
        </p:txBody>
      </p:sp>
      <p:sp>
        <p:nvSpPr>
          <p:cNvPr id="7" name="Rectangle 6"/>
          <p:cNvSpPr/>
          <p:nvPr/>
        </p:nvSpPr>
        <p:spPr>
          <a:xfrm>
            <a:off x="389693" y="4044499"/>
            <a:ext cx="4372619" cy="533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25479" y="5029200"/>
            <a:ext cx="8043235" cy="1077218"/>
          </a:xfrm>
          <a:prstGeom prst="rect">
            <a:avLst/>
          </a:prstGeom>
          <a:noFill/>
        </p:spPr>
        <p:txBody>
          <a:bodyPr wrap="square" rtlCol="0">
            <a:spAutoFit/>
          </a:bodyPr>
          <a:lstStyle/>
          <a:p>
            <a:r>
              <a:rPr lang="en-US" sz="3200" dirty="0" smtClean="0"/>
              <a:t>A metal combined with a non-metal make an “ionic compound”.</a:t>
            </a:r>
            <a:endParaRPr lang="en-US" sz="3200"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3926" y="1372583"/>
            <a:ext cx="4843488" cy="2543461"/>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4"/>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2196744209"/>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22489" y="811833"/>
            <a:ext cx="8229600" cy="4241800"/>
          </a:xfrm>
        </p:spPr>
        <p:txBody>
          <a:bodyPr>
            <a:normAutofit/>
          </a:bodyPr>
          <a:lstStyle/>
          <a:p>
            <a:pPr marL="0" indent="0" algn="ctr">
              <a:buNone/>
            </a:pPr>
            <a:r>
              <a:rPr lang="en-US" sz="3600" dirty="0"/>
              <a:t>How many of these pictures correctly depict the all of the features of </a:t>
            </a:r>
            <a:r>
              <a:rPr lang="en-US" sz="3600" u="sng" dirty="0"/>
              <a:t>solid </a:t>
            </a:r>
            <a:r>
              <a:rPr lang="en-US" sz="3600" u="sng" dirty="0" err="1"/>
              <a:t>NaCl</a:t>
            </a:r>
            <a:r>
              <a:rPr lang="en-US" sz="3600" dirty="0"/>
              <a:t>?</a:t>
            </a:r>
          </a:p>
        </p:txBody>
      </p:sp>
      <p:pic>
        <p:nvPicPr>
          <p:cNvPr id="8" name="Picture 7" descr="ions-13.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769" y="2447297"/>
            <a:ext cx="2372283" cy="1828800"/>
          </a:xfrm>
          <a:prstGeom prst="rect">
            <a:avLst/>
          </a:prstGeom>
          <a:ln w="38100" cmpd="sng">
            <a:solidFill>
              <a:schemeClr val="accent3"/>
            </a:solidFill>
          </a:ln>
        </p:spPr>
      </p:pic>
      <p:pic>
        <p:nvPicPr>
          <p:cNvPr id="9" name="Picture 8" descr="ions-14.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59526" y="2447297"/>
            <a:ext cx="2372283" cy="1828800"/>
          </a:xfrm>
          <a:prstGeom prst="rect">
            <a:avLst/>
          </a:prstGeom>
          <a:ln w="38100" cmpd="sng">
            <a:solidFill>
              <a:schemeClr val="accent3"/>
            </a:solidFill>
          </a:ln>
        </p:spPr>
      </p:pic>
      <p:pic>
        <p:nvPicPr>
          <p:cNvPr id="10" name="Picture 9" descr="ions-15.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51148" y="2447297"/>
            <a:ext cx="2372283" cy="1828800"/>
          </a:xfrm>
          <a:prstGeom prst="rect">
            <a:avLst/>
          </a:prstGeom>
          <a:ln w="38100" cmpd="sng">
            <a:solidFill>
              <a:schemeClr val="accent3"/>
            </a:solidFill>
          </a:ln>
        </p:spPr>
      </p:pic>
      <p:sp>
        <p:nvSpPr>
          <p:cNvPr id="11" name="TextBox 10"/>
          <p:cNvSpPr txBox="1"/>
          <p:nvPr/>
        </p:nvSpPr>
        <p:spPr>
          <a:xfrm>
            <a:off x="442769" y="5053633"/>
            <a:ext cx="8229600" cy="1077218"/>
          </a:xfrm>
          <a:prstGeom prst="rect">
            <a:avLst/>
          </a:prstGeom>
          <a:noFill/>
        </p:spPr>
        <p:txBody>
          <a:bodyPr wrap="square" rtlCol="0">
            <a:spAutoFit/>
          </a:bodyPr>
          <a:lstStyle/>
          <a:p>
            <a:r>
              <a:rPr lang="en-US" sz="3200" dirty="0"/>
              <a:t>a. Zero	</a:t>
            </a:r>
            <a:r>
              <a:rPr lang="en-US" sz="3200" dirty="0" smtClean="0"/>
              <a:t>   b</a:t>
            </a:r>
            <a:r>
              <a:rPr lang="en-US" sz="3200" dirty="0"/>
              <a:t>. 1			c. 2			d. 3	</a:t>
            </a:r>
          </a:p>
        </p:txBody>
      </p:sp>
      <p:pic>
        <p:nvPicPr>
          <p:cNvPr id="2" name="Picture 1"/>
          <p:cNvPicPr>
            <a:picLocks noChangeAspect="1"/>
          </p:cNvPicPr>
          <p:nvPr/>
        </p:nvPicPr>
        <p:blipFill>
          <a:blip r:embed="rId6"/>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38710022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9926</TotalTime>
  <Words>1509</Words>
  <Application>Microsoft Macintosh PowerPoint</Application>
  <PresentationFormat>On-screen Show (4:3)</PresentationFormat>
  <Paragraphs>169</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Clicker Questions for  Sugar and Salt Solutions</vt:lpstr>
      <vt:lpstr>PowerPoint Presentation</vt:lpstr>
      <vt:lpstr>PowerPoint Presentation</vt:lpstr>
      <vt:lpstr>Which box shows an electrolyte dissolving in water?</vt:lpstr>
      <vt:lpstr>If the atom-scale view of a compound in water looks like the picture on the right (II.), you might categorize the compound as…</vt:lpstr>
      <vt:lpstr>What kind of bonding is in this compound  before it goes into the water?</vt:lpstr>
      <vt:lpstr>Which compound is ionic?</vt:lpstr>
      <vt:lpstr>Which compound is ionic?</vt:lpstr>
      <vt:lpstr>PowerPoint Presentation</vt:lpstr>
      <vt:lpstr>PowerPoint Presentation</vt:lpstr>
      <vt:lpstr>Conductivity pairs</vt:lpstr>
      <vt:lpstr>Conductivity pairs</vt:lpstr>
      <vt:lpstr>Conductivity pairs</vt:lpstr>
      <vt:lpstr>Conductivity pairs</vt:lpstr>
      <vt:lpstr>Conductivity pairs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Nabilah Rontu Carlon</dc:creator>
  <cp:lastModifiedBy>Yuen-ying Carpenter</cp:lastModifiedBy>
  <cp:revision>301</cp:revision>
  <cp:lastPrinted>2014-09-19T20:18:40Z</cp:lastPrinted>
  <dcterms:created xsi:type="dcterms:W3CDTF">2013-09-19T03:40:08Z</dcterms:created>
  <dcterms:modified xsi:type="dcterms:W3CDTF">2014-11-04T19:57:00Z</dcterms:modified>
</cp:coreProperties>
</file>