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50" r:id="rId2"/>
    <p:sldId id="341" r:id="rId3"/>
    <p:sldId id="330" r:id="rId4"/>
    <p:sldId id="331" r:id="rId5"/>
    <p:sldId id="345" r:id="rId6"/>
    <p:sldId id="329" r:id="rId7"/>
    <p:sldId id="334" r:id="rId8"/>
    <p:sldId id="349" r:id="rId9"/>
    <p:sldId id="339" r:id="rId10"/>
    <p:sldId id="340" r:id="rId11"/>
    <p:sldId id="333" r:id="rId12"/>
    <p:sldId id="31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E84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0" autoAdjust="0"/>
    <p:restoredTop sz="81760" autoAdjust="0"/>
  </p:normalViewPr>
  <p:slideViewPr>
    <p:cSldViewPr snapToGrid="0">
      <p:cViewPr>
        <p:scale>
          <a:sx n="60" d="100"/>
          <a:sy n="60" d="100"/>
        </p:scale>
        <p:origin x="-2952" y="-6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 Id="rId2" Type="http://schemas.openxmlformats.org/officeDocument/2006/relationships/image" Target="../media/image20.emf"/><Relationship Id="rId3"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E0A3E3-F468-6B45-8B0A-9A804202394F}" type="datetimeFigureOut">
              <a:rPr lang="en-US" smtClean="0"/>
              <a:pPr/>
              <a:t>11/5/14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48D70D-EEC2-9443-A627-74D0B6E51A03}" type="slidenum">
              <a:rPr lang="en-US" smtClean="0"/>
              <a:pPr/>
              <a:t>‹#›</a:t>
            </a:fld>
            <a:endParaRPr lang="en-US"/>
          </a:p>
        </p:txBody>
      </p:sp>
    </p:spTree>
    <p:extLst>
      <p:ext uri="{BB962C8B-B14F-4D97-AF65-F5344CB8AC3E}">
        <p14:creationId xmlns:p14="http://schemas.microsoft.com/office/powerpoint/2010/main" val="6418861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3D7BC9-45BB-E64B-8CF6-00A458FE336E}" type="datetimeFigureOut">
              <a:rPr lang="en-US" smtClean="0"/>
              <a:pPr/>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7F746-29CC-654E-8BBE-A11793B5D921}" type="slidenum">
              <a:rPr lang="en-US" smtClean="0"/>
              <a:pPr/>
              <a:t>‹#›</a:t>
            </a:fld>
            <a:endParaRPr lang="en-US"/>
          </a:p>
        </p:txBody>
      </p:sp>
    </p:spTree>
    <p:extLst>
      <p:ext uri="{BB962C8B-B14F-4D97-AF65-F5344CB8AC3E}">
        <p14:creationId xmlns:p14="http://schemas.microsoft.com/office/powerpoint/2010/main" val="222164598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A</a:t>
            </a:r>
          </a:p>
          <a:p>
            <a:endParaRPr lang="en-US" b="1" baseline="0"/>
          </a:p>
        </p:txBody>
      </p:sp>
      <p:sp>
        <p:nvSpPr>
          <p:cNvPr id="4" name="Slide Number Placeholder 3"/>
          <p:cNvSpPr>
            <a:spLocks noGrp="1"/>
          </p:cNvSpPr>
          <p:nvPr>
            <p:ph type="sldNum" sz="quarter" idx="10"/>
          </p:nvPr>
        </p:nvSpPr>
        <p:spPr/>
        <p:txBody>
          <a:bodyPr/>
          <a:lstStyle/>
          <a:p>
            <a:fld id="{B0D3A680-B7FA-4F58-A35D-61531B02DC14}" type="slidenum">
              <a:rPr lang="en-US" smtClean="0"/>
              <a:pPr/>
              <a:t>2</a:t>
            </a:fld>
            <a:endParaRPr lang="en-US"/>
          </a:p>
        </p:txBody>
      </p:sp>
    </p:spTree>
    <p:extLst>
      <p:ext uri="{BB962C8B-B14F-4D97-AF65-F5344CB8AC3E}">
        <p14:creationId xmlns:p14="http://schemas.microsoft.com/office/powerpoint/2010/main" val="3451283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Goals:</a:t>
            </a:r>
            <a:r>
              <a:rPr lang="en-US" b="1" baseline="0"/>
              <a:t> </a:t>
            </a:r>
            <a:r>
              <a:rPr lang="en-US" b="0" baseline="0"/>
              <a:t>Connect isotopic symbols and the definition of isotopes</a:t>
            </a:r>
            <a:endParaRPr lang="en-US" b="0"/>
          </a:p>
          <a:p>
            <a:r>
              <a:rPr lang="en-US" b="1"/>
              <a:t>Correct answer: </a:t>
            </a:r>
            <a:r>
              <a:rPr lang="en-US" b="0"/>
              <a:t>C</a:t>
            </a:r>
          </a:p>
          <a:p>
            <a:pPr marL="0" marR="0" indent="0" algn="l" defTabSz="4572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a:t>
            </a:r>
            <a:r>
              <a:rPr lang="en-US" b="0"/>
              <a:t> 88% correct</a:t>
            </a:r>
            <a:endParaRPr lang="en-US" b="1" baseline="0"/>
          </a:p>
          <a:p>
            <a:r>
              <a:rPr lang="en-US" b="1" baseline="0"/>
              <a:t>Follow-up discussion: </a:t>
            </a:r>
            <a:r>
              <a:rPr lang="en-US" b="0" baseline="0"/>
              <a:t>Asked students to explain how they decided</a:t>
            </a:r>
            <a:endParaRPr lang="en-US" b="0" baseline="0" dirty="0" smtClean="0"/>
          </a:p>
        </p:txBody>
      </p:sp>
      <p:sp>
        <p:nvSpPr>
          <p:cNvPr id="4" name="Slide Number Placeholder 3"/>
          <p:cNvSpPr>
            <a:spLocks noGrp="1"/>
          </p:cNvSpPr>
          <p:nvPr>
            <p:ph type="sldNum" sz="quarter" idx="10"/>
          </p:nvPr>
        </p:nvSpPr>
        <p:spPr/>
        <p:txBody>
          <a:bodyPr/>
          <a:lstStyle/>
          <a:p>
            <a:fld id="{D6C7F746-29CC-654E-8BBE-A11793B5D921}" type="slidenum">
              <a:rPr lang="en-US" smtClean="0"/>
              <a:pPr/>
              <a:t>11</a:t>
            </a:fld>
            <a:endParaRPr lang="en-US"/>
          </a:p>
        </p:txBody>
      </p:sp>
    </p:spTree>
    <p:extLst>
      <p:ext uri="{BB962C8B-B14F-4D97-AF65-F5344CB8AC3E}">
        <p14:creationId xmlns:p14="http://schemas.microsoft.com/office/powerpoint/2010/main" val="56548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 </a:t>
            </a:r>
            <a:r>
              <a:rPr lang="en-US" b="0"/>
              <a:t>Extend</a:t>
            </a:r>
            <a:r>
              <a:rPr lang="en-US" b="0" baseline="0"/>
              <a:t> from the cartoon picture of a nuclear atom in the simulation to get students to think about the relative scale of the atom and nucleus. </a:t>
            </a:r>
          </a:p>
          <a:p>
            <a:r>
              <a:rPr lang="en-US" b="1"/>
              <a:t>Correct answer: </a:t>
            </a:r>
            <a:r>
              <a:rPr lang="en-US" b="0"/>
              <a:t>A</a:t>
            </a:r>
          </a:p>
          <a:p>
            <a:r>
              <a:rPr lang="en-US" b="1"/>
              <a:t>Representative</a:t>
            </a:r>
            <a:r>
              <a:rPr lang="en-US" b="1" baseline="0"/>
              <a:t> </a:t>
            </a:r>
            <a:r>
              <a:rPr lang="en-US" b="1"/>
              <a:t>results from pre-general chemistry:</a:t>
            </a:r>
            <a:r>
              <a:rPr lang="en-US" b="0"/>
              <a:t> 46% correct post-instruction</a:t>
            </a:r>
            <a:r>
              <a:rPr lang="en-US" b="0" baseline="0"/>
              <a:t> on Rutherford’s gold foil experiment, but with prior to </a:t>
            </a:r>
            <a:r>
              <a:rPr lang="en-US" b="0"/>
              <a:t>instruction on the actual magnitudes</a:t>
            </a:r>
            <a:r>
              <a:rPr lang="en-US" b="0" baseline="0"/>
              <a:t> of the nucleus vs the atom </a:t>
            </a:r>
            <a:r>
              <a:rPr lang="en-US" b="0"/>
              <a:t>(answers</a:t>
            </a:r>
            <a:r>
              <a:rPr lang="en-US" b="0" baseline="0"/>
              <a:t> decreased in popularity with increasing size of the model nucleus)</a:t>
            </a:r>
            <a:endParaRPr lang="en-US" b="1" baseline="0"/>
          </a:p>
          <a:p>
            <a:r>
              <a:rPr lang="en-US" b="1" baseline="0"/>
              <a:t>Follow-up discussion: </a:t>
            </a:r>
            <a:r>
              <a:rPr lang="en-US" b="0" baseline="0"/>
              <a:t>Relate the approximate actual sizes of the nucleus and atom, and connect to metric unit conversions</a:t>
            </a:r>
            <a:endParaRPr lang="en-US" b="0" baseline="0" dirty="0" smtClean="0"/>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12</a:t>
            </a:fld>
            <a:endParaRPr lang="en-US"/>
          </a:p>
        </p:txBody>
      </p:sp>
    </p:spTree>
    <p:extLst>
      <p:ext uri="{BB962C8B-B14F-4D97-AF65-F5344CB8AC3E}">
        <p14:creationId xmlns:p14="http://schemas.microsoft.com/office/powerpoint/2010/main" val="4137351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D</a:t>
            </a:r>
          </a:p>
          <a:p>
            <a:r>
              <a:rPr lang="en-US" b="1"/>
              <a:t>Representative</a:t>
            </a:r>
            <a:r>
              <a:rPr lang="en-US" b="1" baseline="0"/>
              <a:t> </a:t>
            </a:r>
            <a:r>
              <a:rPr lang="en-US" b="1"/>
              <a:t>results from pre-general chemistry:</a:t>
            </a:r>
            <a:r>
              <a:rPr lang="en-US" b="0"/>
              <a:t> 90% correct after</a:t>
            </a:r>
            <a:r>
              <a:rPr lang="en-US" b="0" baseline="0"/>
              <a:t> lecture demo and recitation covering this material</a:t>
            </a:r>
            <a:endParaRPr lang="en-US" b="1" baseline="0"/>
          </a:p>
          <a:p>
            <a:endParaRPr lang="en-US" b="0" baseline="0" dirty="0" smtClean="0"/>
          </a:p>
        </p:txBody>
      </p:sp>
      <p:sp>
        <p:nvSpPr>
          <p:cNvPr id="4" name="Slide Number Placeholder 3"/>
          <p:cNvSpPr>
            <a:spLocks noGrp="1"/>
          </p:cNvSpPr>
          <p:nvPr>
            <p:ph type="sldNum" sz="quarter" idx="10"/>
          </p:nvPr>
        </p:nvSpPr>
        <p:spPr/>
        <p:txBody>
          <a:bodyPr/>
          <a:lstStyle/>
          <a:p>
            <a:fld id="{B0D3A680-B7FA-4F58-A35D-61531B02DC14}" type="slidenum">
              <a:rPr lang="en-US" smtClean="0"/>
              <a:pPr/>
              <a:t>3</a:t>
            </a:fld>
            <a:endParaRPr lang="en-US"/>
          </a:p>
        </p:txBody>
      </p:sp>
    </p:spTree>
    <p:extLst>
      <p:ext uri="{BB962C8B-B14F-4D97-AF65-F5344CB8AC3E}">
        <p14:creationId xmlns:p14="http://schemas.microsoft.com/office/powerpoint/2010/main" val="2328219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E</a:t>
            </a:r>
          </a:p>
          <a:p>
            <a:r>
              <a:rPr lang="en-US" b="1"/>
              <a:t>Representative</a:t>
            </a:r>
            <a:r>
              <a:rPr lang="en-US" b="1" baseline="0"/>
              <a:t> </a:t>
            </a:r>
            <a:r>
              <a:rPr lang="en-US" b="1"/>
              <a:t>results from pre-general chemistry:</a:t>
            </a:r>
            <a:r>
              <a:rPr lang="en-US" b="0"/>
              <a:t> 83% correct after</a:t>
            </a:r>
            <a:r>
              <a:rPr lang="en-US" b="0" baseline="0"/>
              <a:t> lecture demo and recitation covering this material</a:t>
            </a:r>
            <a:endParaRPr lang="en-US" b="1" baseline="0"/>
          </a:p>
          <a:p>
            <a:endParaRPr lang="en-US" dirty="0"/>
          </a:p>
        </p:txBody>
      </p:sp>
      <p:sp>
        <p:nvSpPr>
          <p:cNvPr id="4" name="Slide Number Placeholder 3"/>
          <p:cNvSpPr>
            <a:spLocks noGrp="1"/>
          </p:cNvSpPr>
          <p:nvPr>
            <p:ph type="sldNum" sz="quarter" idx="10"/>
          </p:nvPr>
        </p:nvSpPr>
        <p:spPr/>
        <p:txBody>
          <a:bodyPr/>
          <a:lstStyle/>
          <a:p>
            <a:fld id="{B0D3A680-B7FA-4F58-A35D-61531B02DC14}" type="slidenum">
              <a:rPr lang="en-US" smtClean="0"/>
              <a:pPr/>
              <a:t>4</a:t>
            </a:fld>
            <a:endParaRPr lang="en-US"/>
          </a:p>
        </p:txBody>
      </p:sp>
    </p:spTree>
    <p:extLst>
      <p:ext uri="{BB962C8B-B14F-4D97-AF65-F5344CB8AC3E}">
        <p14:creationId xmlns:p14="http://schemas.microsoft.com/office/powerpoint/2010/main" val="2328219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Sim demonstration note: </a:t>
            </a:r>
            <a:r>
              <a:rPr lang="en-US" b="0"/>
              <a:t>Must</a:t>
            </a:r>
            <a:r>
              <a:rPr lang="en-US" b="0" baseline="0"/>
              <a:t> plan to cover the 2</a:t>
            </a:r>
            <a:r>
              <a:rPr lang="en-US" b="0" baseline="30000"/>
              <a:t>nd</a:t>
            </a:r>
            <a:r>
              <a:rPr lang="en-US" b="0" baseline="0"/>
              <a:t> screen (Symbol) before this question</a:t>
            </a:r>
          </a:p>
          <a:p>
            <a:r>
              <a:rPr lang="en-US" b="1"/>
              <a:t>Correct answer: </a:t>
            </a:r>
            <a:r>
              <a:rPr lang="en-US" b="0"/>
              <a:t>A</a:t>
            </a:r>
          </a:p>
          <a:p>
            <a:r>
              <a:rPr lang="en-US" b="1"/>
              <a:t>Representative</a:t>
            </a:r>
            <a:r>
              <a:rPr lang="en-US" b="1" baseline="0"/>
              <a:t> </a:t>
            </a:r>
            <a:r>
              <a:rPr lang="en-US" b="1"/>
              <a:t>results from pre-general chemistry:</a:t>
            </a:r>
            <a:r>
              <a:rPr lang="en-US" b="0"/>
              <a:t> 83% correct after</a:t>
            </a:r>
            <a:r>
              <a:rPr lang="en-US" b="0" baseline="0"/>
              <a:t> lecture demo and recitation covering this material</a:t>
            </a:r>
            <a:endParaRPr lang="en-US" b="1" baseline="0"/>
          </a:p>
        </p:txBody>
      </p:sp>
      <p:sp>
        <p:nvSpPr>
          <p:cNvPr id="4" name="Slide Number Placeholder 3"/>
          <p:cNvSpPr>
            <a:spLocks noGrp="1"/>
          </p:cNvSpPr>
          <p:nvPr>
            <p:ph type="sldNum" sz="quarter" idx="10"/>
          </p:nvPr>
        </p:nvSpPr>
        <p:spPr/>
        <p:txBody>
          <a:bodyPr/>
          <a:lstStyle/>
          <a:p>
            <a:fld id="{B0D3A680-B7FA-4F58-A35D-61531B02DC14}" type="slidenum">
              <a:rPr lang="en-US" smtClean="0"/>
              <a:pPr/>
              <a:t>5</a:t>
            </a:fld>
            <a:endParaRPr lang="en-US"/>
          </a:p>
        </p:txBody>
      </p:sp>
    </p:spTree>
    <p:extLst>
      <p:ext uri="{BB962C8B-B14F-4D97-AF65-F5344CB8AC3E}">
        <p14:creationId xmlns:p14="http://schemas.microsoft.com/office/powerpoint/2010/main" val="3265391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Preface</a:t>
            </a:r>
            <a:r>
              <a:rPr lang="en-US" b="1" baseline="0"/>
              <a:t>: </a:t>
            </a:r>
            <a:r>
              <a:rPr lang="en-US" b="0" baseline="0"/>
              <a:t>This question was introduced by commenting that we had been building atoms and corresponding symbols in the sim by addition or removal of single subatomic particles. What if we removed enough particles to make an atom with this symbol?</a:t>
            </a:r>
            <a:endParaRPr lang="en-US" b="1" baseline="0"/>
          </a:p>
          <a:p>
            <a:r>
              <a:rPr lang="en-US" b="1"/>
              <a:t>Correct answer: </a:t>
            </a:r>
            <a:r>
              <a:rPr lang="en-US" b="0"/>
              <a:t>B</a:t>
            </a:r>
          </a:p>
          <a:p>
            <a:r>
              <a:rPr lang="en-US" b="1"/>
              <a:t>Representative</a:t>
            </a:r>
            <a:r>
              <a:rPr lang="en-US" b="1" baseline="0"/>
              <a:t> </a:t>
            </a:r>
            <a:r>
              <a:rPr lang="en-US" b="1"/>
              <a:t>results from pre-general chemistry (1</a:t>
            </a:r>
            <a:r>
              <a:rPr lang="en-US" b="1" baseline="30000"/>
              <a:t>st</a:t>
            </a:r>
            <a:r>
              <a:rPr lang="en-US" b="1"/>
              <a:t> polling):</a:t>
            </a:r>
            <a:r>
              <a:rPr lang="en-US" b="0"/>
              <a:t> 47%</a:t>
            </a:r>
            <a:r>
              <a:rPr lang="en-US" b="0" baseline="0"/>
              <a:t> correct (even split between other answers)</a:t>
            </a:r>
            <a:endParaRPr lang="en-US" b="1" baseline="0"/>
          </a:p>
          <a:p>
            <a:r>
              <a:rPr lang="en-US" b="1" baseline="0"/>
              <a:t>Follow-up discussion 1:</a:t>
            </a:r>
            <a:r>
              <a:rPr lang="en-US" b="0" baseline="0"/>
              <a:t> Ask students about the subatomic particles in the atom represented by the symbol – write down the number of neutrons, protons, electrons corresponding to the symbol, then re-poll</a:t>
            </a:r>
          </a:p>
          <a:p>
            <a:pPr marL="0" marR="0" indent="0" algn="l" defTabSz="4572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 (2</a:t>
            </a:r>
            <a:r>
              <a:rPr lang="en-US" b="1" baseline="30000"/>
              <a:t>nd</a:t>
            </a:r>
            <a:r>
              <a:rPr lang="en-US" b="1" baseline="0"/>
              <a:t> </a:t>
            </a:r>
            <a:r>
              <a:rPr lang="en-US" b="1"/>
              <a:t>polling):</a:t>
            </a:r>
            <a:r>
              <a:rPr lang="en-US" b="0"/>
              <a:t> 64%</a:t>
            </a:r>
            <a:r>
              <a:rPr lang="en-US" b="0" baseline="0"/>
              <a:t> correct (roughly even split between other answers)</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a:t>Follow-up discussion 2:</a:t>
            </a:r>
            <a:r>
              <a:rPr lang="en-US" b="0" baseline="0"/>
              <a:t> Comment that this is a real process that occurs when some radioactive elements decay, and turn into other, more stable atoms</a:t>
            </a:r>
            <a:endParaRPr lang="en-US" b="0" baseline="0" dirty="0" smtClean="0"/>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6</a:t>
            </a:fld>
            <a:endParaRPr lang="en-US"/>
          </a:p>
        </p:txBody>
      </p:sp>
    </p:spTree>
    <p:extLst>
      <p:ext uri="{BB962C8B-B14F-4D97-AF65-F5344CB8AC3E}">
        <p14:creationId xmlns:p14="http://schemas.microsoft.com/office/powerpoint/2010/main" val="325876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a:t>Correct answer: </a:t>
            </a:r>
            <a:r>
              <a:rPr lang="en-US" b="0"/>
              <a:t>D</a:t>
            </a:r>
          </a:p>
          <a:p>
            <a:pPr marL="0" marR="0" indent="0" algn="l" defTabSz="4572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a:t>
            </a:r>
            <a:r>
              <a:rPr lang="en-US" b="0"/>
              <a:t> 81% correct after</a:t>
            </a:r>
            <a:r>
              <a:rPr lang="en-US" b="0" baseline="0"/>
              <a:t> lecture demo and recitation covering this material</a:t>
            </a:r>
            <a:endParaRPr lang="en-US" b="1" baseline="0"/>
          </a:p>
        </p:txBody>
      </p:sp>
      <p:sp>
        <p:nvSpPr>
          <p:cNvPr id="4" name="Slide Number Placeholder 3"/>
          <p:cNvSpPr>
            <a:spLocks noGrp="1"/>
          </p:cNvSpPr>
          <p:nvPr>
            <p:ph type="sldNum" sz="quarter" idx="10"/>
          </p:nvPr>
        </p:nvSpPr>
        <p:spPr/>
        <p:txBody>
          <a:bodyPr/>
          <a:lstStyle/>
          <a:p>
            <a:fld id="{D6C7F746-29CC-654E-8BBE-A11793B5D921}" type="slidenum">
              <a:rPr lang="en-US" smtClean="0"/>
              <a:pPr/>
              <a:t>7</a:t>
            </a:fld>
            <a:endParaRPr lang="en-US"/>
          </a:p>
        </p:txBody>
      </p:sp>
    </p:spTree>
    <p:extLst>
      <p:ext uri="{BB962C8B-B14F-4D97-AF65-F5344CB8AC3E}">
        <p14:creationId xmlns:p14="http://schemas.microsoft.com/office/powerpoint/2010/main" val="237743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a:t>Goal: </a:t>
            </a:r>
            <a:r>
              <a:rPr lang="en-US" b="0"/>
              <a:t>Extend student</a:t>
            </a:r>
            <a:r>
              <a:rPr lang="en-US" b="0" baseline="0"/>
              <a:t> application beyond the scope of the atoms in the sim, and have students make use of the periodic table</a:t>
            </a:r>
            <a:endParaRPr lang="en-US" b="0"/>
          </a:p>
          <a:p>
            <a:r>
              <a:rPr lang="en-US" b="1"/>
              <a:t>Correct answer: </a:t>
            </a:r>
            <a:r>
              <a:rPr lang="en-US" b="0"/>
              <a:t>B</a:t>
            </a:r>
          </a:p>
          <a:p>
            <a:r>
              <a:rPr lang="en-US" b="1"/>
              <a:t>Representative</a:t>
            </a:r>
            <a:r>
              <a:rPr lang="en-US" b="1" baseline="0"/>
              <a:t> </a:t>
            </a:r>
            <a:r>
              <a:rPr lang="en-US" b="1"/>
              <a:t>results from pre-general chemistry:</a:t>
            </a:r>
            <a:r>
              <a:rPr lang="en-US" b="0"/>
              <a:t> 86% correct</a:t>
            </a:r>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8</a:t>
            </a:fld>
            <a:endParaRPr lang="en-US"/>
          </a:p>
        </p:txBody>
      </p:sp>
    </p:spTree>
    <p:extLst>
      <p:ext uri="{BB962C8B-B14F-4D97-AF65-F5344CB8AC3E}">
        <p14:creationId xmlns:p14="http://schemas.microsoft.com/office/powerpoint/2010/main" val="142226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a:t>Note: This question is also included in the set of concept questions for Isotopes and Atomic Mass</a:t>
            </a:r>
          </a:p>
          <a:p>
            <a:r>
              <a:rPr lang="en-US" b="1"/>
              <a:t>Correct answer: </a:t>
            </a:r>
            <a:r>
              <a:rPr lang="en-US" b="0"/>
              <a:t>D</a:t>
            </a:r>
          </a:p>
          <a:p>
            <a:r>
              <a:rPr lang="en-US" b="1"/>
              <a:t>Representative</a:t>
            </a:r>
            <a:r>
              <a:rPr lang="en-US" b="1" baseline="0"/>
              <a:t> </a:t>
            </a:r>
            <a:r>
              <a:rPr lang="en-US" b="1"/>
              <a:t>results from pre-general chemistry</a:t>
            </a:r>
            <a:r>
              <a:rPr lang="en-US" b="1" baseline="0"/>
              <a:t> (when used as review of previous material)</a:t>
            </a:r>
            <a:r>
              <a:rPr lang="en-US" b="0"/>
              <a:t>: 58% correct (21%</a:t>
            </a:r>
            <a:r>
              <a:rPr lang="en-US" b="0" baseline="0"/>
              <a:t> chose B)</a:t>
            </a:r>
            <a:endParaRPr lang="en-US" b="0"/>
          </a:p>
        </p:txBody>
      </p:sp>
      <p:sp>
        <p:nvSpPr>
          <p:cNvPr id="4" name="Slide Number Placeholder 3"/>
          <p:cNvSpPr>
            <a:spLocks noGrp="1"/>
          </p:cNvSpPr>
          <p:nvPr>
            <p:ph type="sldNum" sz="quarter" idx="10"/>
          </p:nvPr>
        </p:nvSpPr>
        <p:spPr/>
        <p:txBody>
          <a:bodyPr/>
          <a:lstStyle/>
          <a:p>
            <a:fld id="{547E43CD-EB15-48A5-ACBE-50051A8F1AD8}" type="slidenum">
              <a:rPr lang="en-US" smtClean="0"/>
              <a:pPr/>
              <a:t>9</a:t>
            </a:fld>
            <a:endParaRPr lang="en-US"/>
          </a:p>
        </p:txBody>
      </p:sp>
    </p:spTree>
    <p:extLst>
      <p:ext uri="{BB962C8B-B14F-4D97-AF65-F5344CB8AC3E}">
        <p14:creationId xmlns:p14="http://schemas.microsoft.com/office/powerpoint/2010/main" val="865520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a:t>Note: This question is also included in the set of concept questions for Isotopes and Atomic Mass</a:t>
            </a:r>
          </a:p>
          <a:p>
            <a:r>
              <a:rPr lang="en-US" b="1"/>
              <a:t>Correct answer: </a:t>
            </a:r>
            <a:r>
              <a:rPr lang="en-US" b="0"/>
              <a:t>C</a:t>
            </a:r>
          </a:p>
          <a:p>
            <a:r>
              <a:rPr lang="en-US" b="1"/>
              <a:t>Representative</a:t>
            </a:r>
            <a:r>
              <a:rPr lang="en-US" b="1" baseline="0"/>
              <a:t> </a:t>
            </a:r>
            <a:r>
              <a:rPr lang="en-US" b="1"/>
              <a:t>results from pre-general chemistry</a:t>
            </a:r>
            <a:r>
              <a:rPr lang="en-US" b="0"/>
              <a:t>: 88% correct</a:t>
            </a:r>
          </a:p>
        </p:txBody>
      </p:sp>
      <p:sp>
        <p:nvSpPr>
          <p:cNvPr id="4" name="Slide Number Placeholder 3"/>
          <p:cNvSpPr>
            <a:spLocks noGrp="1"/>
          </p:cNvSpPr>
          <p:nvPr>
            <p:ph type="sldNum" sz="quarter" idx="10"/>
          </p:nvPr>
        </p:nvSpPr>
        <p:spPr/>
        <p:txBody>
          <a:bodyPr/>
          <a:lstStyle/>
          <a:p>
            <a:fld id="{D6C7F746-29CC-654E-8BBE-A11793B5D921}" type="slidenum">
              <a:rPr lang="en-US" smtClean="0"/>
              <a:pPr/>
              <a:t>10</a:t>
            </a:fld>
            <a:endParaRPr lang="en-US"/>
          </a:p>
        </p:txBody>
      </p:sp>
    </p:spTree>
    <p:extLst>
      <p:ext uri="{BB962C8B-B14F-4D97-AF65-F5344CB8AC3E}">
        <p14:creationId xmlns:p14="http://schemas.microsoft.com/office/powerpoint/2010/main" val="147759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a:t>9/18/13</a:t>
            </a:r>
            <a:endParaRPr lang="en-US"/>
          </a:p>
        </p:txBody>
      </p:sp>
      <p:sp>
        <p:nvSpPr>
          <p:cNvPr id="5" name="Footer Placeholder 4"/>
          <p:cNvSpPr>
            <a:spLocks noGrp="1"/>
          </p:cNvSpPr>
          <p:nvPr>
            <p:ph type="ftr" sz="quarter" idx="11"/>
          </p:nvPr>
        </p:nvSpPr>
        <p:spPr/>
        <p:txBody>
          <a:bodyPr/>
          <a:lstStyle/>
          <a:p>
            <a:r>
              <a:rPr lang="pt-BR" smtClean="0"/>
              <a:t>Chem 1021 Fall 2013</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57535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a:t>9/18/13</a:t>
            </a:r>
            <a:endParaRPr lang="en-US"/>
          </a:p>
        </p:txBody>
      </p:sp>
      <p:sp>
        <p:nvSpPr>
          <p:cNvPr id="5" name="Footer Placeholder 4"/>
          <p:cNvSpPr>
            <a:spLocks noGrp="1"/>
          </p:cNvSpPr>
          <p:nvPr>
            <p:ph type="ftr" sz="quarter" idx="11"/>
          </p:nvPr>
        </p:nvSpPr>
        <p:spPr/>
        <p:txBody>
          <a:bodyPr/>
          <a:lstStyle/>
          <a:p>
            <a:r>
              <a:rPr lang="pt-BR" smtClean="0"/>
              <a:t>Chem 1021 Fall 2013</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846741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a:t>9/18/13</a:t>
            </a:r>
            <a:endParaRPr lang="en-US"/>
          </a:p>
        </p:txBody>
      </p:sp>
      <p:sp>
        <p:nvSpPr>
          <p:cNvPr id="5" name="Footer Placeholder 4"/>
          <p:cNvSpPr>
            <a:spLocks noGrp="1"/>
          </p:cNvSpPr>
          <p:nvPr>
            <p:ph type="ftr" sz="quarter" idx="11"/>
          </p:nvPr>
        </p:nvSpPr>
        <p:spPr/>
        <p:txBody>
          <a:bodyPr/>
          <a:lstStyle/>
          <a:p>
            <a:r>
              <a:rPr lang="pt-BR" smtClean="0"/>
              <a:t>Chem 1021 Fall 2013</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62558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a:t>9/18/13</a:t>
            </a:r>
            <a:endParaRPr lang="en-US"/>
          </a:p>
        </p:txBody>
      </p:sp>
      <p:sp>
        <p:nvSpPr>
          <p:cNvPr id="5" name="Footer Placeholder 4"/>
          <p:cNvSpPr>
            <a:spLocks noGrp="1"/>
          </p:cNvSpPr>
          <p:nvPr>
            <p:ph type="ftr" sz="quarter" idx="11"/>
          </p:nvPr>
        </p:nvSpPr>
        <p:spPr/>
        <p:txBody>
          <a:bodyPr/>
          <a:lstStyle/>
          <a:p>
            <a:r>
              <a:rPr lang="pt-BR" smtClean="0"/>
              <a:t>Chem 1021 Fall 2013</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84142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a:t>9/18/13</a:t>
            </a:r>
            <a:endParaRPr lang="en-US"/>
          </a:p>
        </p:txBody>
      </p:sp>
      <p:sp>
        <p:nvSpPr>
          <p:cNvPr id="5" name="Footer Placeholder 4"/>
          <p:cNvSpPr>
            <a:spLocks noGrp="1"/>
          </p:cNvSpPr>
          <p:nvPr>
            <p:ph type="ftr" sz="quarter" idx="11"/>
          </p:nvPr>
        </p:nvSpPr>
        <p:spPr/>
        <p:txBody>
          <a:bodyPr/>
          <a:lstStyle/>
          <a:p>
            <a:r>
              <a:rPr lang="pt-BR" smtClean="0"/>
              <a:t>Chem 1021 Fall 2013</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259812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a:t>9/18/13</a:t>
            </a:r>
            <a:endParaRPr lang="en-US"/>
          </a:p>
        </p:txBody>
      </p:sp>
      <p:sp>
        <p:nvSpPr>
          <p:cNvPr id="6" name="Footer Placeholder 5"/>
          <p:cNvSpPr>
            <a:spLocks noGrp="1"/>
          </p:cNvSpPr>
          <p:nvPr>
            <p:ph type="ftr" sz="quarter" idx="11"/>
          </p:nvPr>
        </p:nvSpPr>
        <p:spPr/>
        <p:txBody>
          <a:bodyPr/>
          <a:lstStyle/>
          <a:p>
            <a:r>
              <a:rPr lang="pt-BR" smtClean="0"/>
              <a:t>Chem 1021 Fall 2013</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1067937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a:t>9/18/13</a:t>
            </a:r>
            <a:endParaRPr lang="en-US"/>
          </a:p>
        </p:txBody>
      </p:sp>
      <p:sp>
        <p:nvSpPr>
          <p:cNvPr id="8" name="Footer Placeholder 7"/>
          <p:cNvSpPr>
            <a:spLocks noGrp="1"/>
          </p:cNvSpPr>
          <p:nvPr>
            <p:ph type="ftr" sz="quarter" idx="11"/>
          </p:nvPr>
        </p:nvSpPr>
        <p:spPr/>
        <p:txBody>
          <a:bodyPr/>
          <a:lstStyle/>
          <a:p>
            <a:r>
              <a:rPr lang="pt-BR" smtClean="0"/>
              <a:t>Chem 1021 Fall 2013</a:t>
            </a:r>
            <a:endParaRPr lang="en-US"/>
          </a:p>
        </p:txBody>
      </p:sp>
      <p:sp>
        <p:nvSpPr>
          <p:cNvPr id="9" name="Slide Number Placeholder 8"/>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577082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a:t>9/18/13</a:t>
            </a:r>
            <a:endParaRPr lang="en-US"/>
          </a:p>
        </p:txBody>
      </p:sp>
      <p:sp>
        <p:nvSpPr>
          <p:cNvPr id="4" name="Footer Placeholder 3"/>
          <p:cNvSpPr>
            <a:spLocks noGrp="1"/>
          </p:cNvSpPr>
          <p:nvPr>
            <p:ph type="ftr" sz="quarter" idx="11"/>
          </p:nvPr>
        </p:nvSpPr>
        <p:spPr/>
        <p:txBody>
          <a:bodyPr/>
          <a:lstStyle/>
          <a:p>
            <a:r>
              <a:rPr lang="pt-BR" smtClean="0"/>
              <a:t>Chem 1021 Fall 2013</a:t>
            </a:r>
            <a:endParaRPr lang="en-US"/>
          </a:p>
        </p:txBody>
      </p:sp>
      <p:sp>
        <p:nvSpPr>
          <p:cNvPr id="5" name="Slide Number Placeholder 4"/>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99034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a:t>9/18/13</a:t>
            </a:r>
            <a:endParaRPr lang="en-US"/>
          </a:p>
        </p:txBody>
      </p:sp>
      <p:sp>
        <p:nvSpPr>
          <p:cNvPr id="3" name="Footer Placeholder 2"/>
          <p:cNvSpPr>
            <a:spLocks noGrp="1"/>
          </p:cNvSpPr>
          <p:nvPr>
            <p:ph type="ftr" sz="quarter" idx="11"/>
          </p:nvPr>
        </p:nvSpPr>
        <p:spPr/>
        <p:txBody>
          <a:bodyPr/>
          <a:lstStyle/>
          <a:p>
            <a:r>
              <a:rPr lang="pt-BR" smtClean="0"/>
              <a:t>Chem 1021 Fall 2013</a:t>
            </a:r>
            <a:endParaRPr lang="en-US"/>
          </a:p>
        </p:txBody>
      </p:sp>
      <p:sp>
        <p:nvSpPr>
          <p:cNvPr id="4" name="Slide Number Placeholder 3"/>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69332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a:t>9/18/13</a:t>
            </a:r>
            <a:endParaRPr lang="en-US"/>
          </a:p>
        </p:txBody>
      </p:sp>
      <p:sp>
        <p:nvSpPr>
          <p:cNvPr id="6" name="Footer Placeholder 5"/>
          <p:cNvSpPr>
            <a:spLocks noGrp="1"/>
          </p:cNvSpPr>
          <p:nvPr>
            <p:ph type="ftr" sz="quarter" idx="11"/>
          </p:nvPr>
        </p:nvSpPr>
        <p:spPr/>
        <p:txBody>
          <a:bodyPr/>
          <a:lstStyle/>
          <a:p>
            <a:r>
              <a:rPr lang="pt-BR" smtClean="0"/>
              <a:t>Chem 1021 Fall 2013</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418818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a:t>9/18/13</a:t>
            </a:r>
            <a:endParaRPr lang="en-US"/>
          </a:p>
        </p:txBody>
      </p:sp>
      <p:sp>
        <p:nvSpPr>
          <p:cNvPr id="6" name="Footer Placeholder 5"/>
          <p:cNvSpPr>
            <a:spLocks noGrp="1"/>
          </p:cNvSpPr>
          <p:nvPr>
            <p:ph type="ftr" sz="quarter" idx="11"/>
          </p:nvPr>
        </p:nvSpPr>
        <p:spPr/>
        <p:txBody>
          <a:bodyPr/>
          <a:lstStyle/>
          <a:p>
            <a:r>
              <a:rPr lang="pt-BR" smtClean="0"/>
              <a:t>Chem 1021 Fall 2013</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21147952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a:t>9/18/13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Chem 1021 Fall 2013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6811C-5F50-4F1D-9807-6E8C7C634BD5}" type="slidenum">
              <a:rPr lang="en-US" smtClean="0"/>
              <a:pPr/>
              <a:t>‹#›</a:t>
            </a:fld>
            <a:endParaRPr lang="en-US"/>
          </a:p>
        </p:txBody>
      </p:sp>
    </p:spTree>
    <p:extLst>
      <p:ext uri="{BB962C8B-B14F-4D97-AF65-F5344CB8AC3E}">
        <p14:creationId xmlns:p14="http://schemas.microsoft.com/office/powerpoint/2010/main" val="1787969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b="1"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1.bin"/><Relationship Id="rId5" Type="http://schemas.openxmlformats.org/officeDocument/2006/relationships/image" Target="../media/image19.emf"/><Relationship Id="rId6" Type="http://schemas.openxmlformats.org/officeDocument/2006/relationships/oleObject" Target="../embeddings/oleObject2.bin"/><Relationship Id="rId7" Type="http://schemas.openxmlformats.org/officeDocument/2006/relationships/image" Target="../media/image20.emf"/><Relationship Id="rId8" Type="http://schemas.openxmlformats.org/officeDocument/2006/relationships/oleObject" Target="../embeddings/oleObject3.bin"/><Relationship Id="rId9" Type="http://schemas.openxmlformats.org/officeDocument/2006/relationships/image" Target="../media/image21.emf"/><Relationship Id="rId10"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6.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9"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Build an Atom</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lnSpc>
                <a:spcPct val="80000"/>
              </a:lnSpc>
            </a:pPr>
            <a:r>
              <a:rPr lang="en-US" sz="1800" dirty="0" smtClean="0">
                <a:solidFill>
                  <a:schemeClr val="tx1"/>
                </a:solidFill>
              </a:rPr>
              <a:t>Yuen-</a:t>
            </a:r>
            <a:r>
              <a:rPr lang="en-US" sz="1800" dirty="0" err="1" smtClean="0">
                <a:solidFill>
                  <a:schemeClr val="tx1"/>
                </a:solidFill>
              </a:rPr>
              <a:t>ying</a:t>
            </a:r>
            <a:r>
              <a:rPr lang="en-US" sz="1800" dirty="0" smtClean="0">
                <a:solidFill>
                  <a:schemeClr val="tx1"/>
                </a:solidFill>
              </a:rPr>
              <a:t> Carpenter (University of Colorado Boulder) </a:t>
            </a:r>
          </a:p>
          <a:p>
            <a:pPr algn="l">
              <a:lnSpc>
                <a:spcPct val="80000"/>
              </a:lnSpc>
            </a:pPr>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lnSpc>
                <a:spcPct val="80000"/>
              </a:lnSpc>
              <a:spcAft>
                <a:spcPts val="600"/>
              </a:spcAft>
            </a:pPr>
            <a:r>
              <a:rPr lang="en-US" sz="1800" dirty="0">
                <a:solidFill>
                  <a:schemeClr val="tx1"/>
                </a:solidFill>
              </a:rPr>
              <a:t>Robert Parson (University of Colorado Boulder)</a:t>
            </a:r>
            <a:endParaRPr lang="en-US" sz="1800" dirty="0" smtClean="0">
              <a:solidFill>
                <a:schemeClr val="tx1"/>
              </a:solidFill>
            </a:endParaRPr>
          </a:p>
          <a:p>
            <a:pPr algn="l"/>
            <a:r>
              <a:rPr lang="en-US" sz="1800" b="1" dirty="0" smtClean="0">
                <a:solidFill>
                  <a:schemeClr val="tx1"/>
                </a:solidFill>
              </a:rPr>
              <a:t>COURSE: </a:t>
            </a:r>
          </a:p>
          <a:p>
            <a:pPr algn="l">
              <a:spcAft>
                <a:spcPts val="600"/>
              </a:spcAft>
            </a:pPr>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6700311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74638"/>
            <a:ext cx="8229600" cy="1143000"/>
          </a:xfrm>
        </p:spPr>
        <p:txBody>
          <a:bodyPr>
            <a:normAutofit fontScale="90000"/>
          </a:bodyPr>
          <a:lstStyle/>
          <a:p>
            <a:pPr algn="l"/>
            <a:r>
              <a:rPr lang="en-US" sz="3600" b="0" u="none"/>
              <a:t>Which of these pairs of atoms are isotopes?</a:t>
            </a:r>
          </a:p>
        </p:txBody>
      </p:sp>
      <p:graphicFrame>
        <p:nvGraphicFramePr>
          <p:cNvPr id="3" name="Table 2"/>
          <p:cNvGraphicFramePr>
            <a:graphicFrameLocks noGrp="1"/>
          </p:cNvGraphicFramePr>
          <p:nvPr>
            <p:extLst>
              <p:ext uri="{D42A27DB-BD31-4B8C-83A1-F6EECF244321}">
                <p14:modId xmlns:p14="http://schemas.microsoft.com/office/powerpoint/2010/main" val="1429040807"/>
              </p:ext>
            </p:extLst>
          </p:nvPr>
        </p:nvGraphicFramePr>
        <p:xfrm>
          <a:off x="224116" y="1917978"/>
          <a:ext cx="8725650" cy="1369080"/>
        </p:xfrm>
        <a:graphic>
          <a:graphicData uri="http://schemas.openxmlformats.org/drawingml/2006/table">
            <a:tbl>
              <a:tblPr firstRow="1" bandRow="1">
                <a:tableStyleId>{5940675A-B579-460E-94D1-54222C63F5DA}</a:tableStyleId>
              </a:tblPr>
              <a:tblGrid>
                <a:gridCol w="1817844"/>
                <a:gridCol w="1151301"/>
                <a:gridCol w="1151301"/>
                <a:gridCol w="1151301"/>
                <a:gridCol w="1151301"/>
                <a:gridCol w="1151301"/>
                <a:gridCol w="1151301"/>
              </a:tblGrid>
              <a:tr h="456360">
                <a:tc>
                  <a:txBody>
                    <a:bodyPr/>
                    <a:lstStyle/>
                    <a:p>
                      <a:pPr algn="ctr"/>
                      <a:endParaRPr lang="en-US" sz="2200"/>
                    </a:p>
                  </a:txBody>
                  <a:tcPr marL="112527" marR="112527" marT="56264" marB="56264">
                    <a:lnL w="12700" cap="flat" cmpd="sng" algn="ctr">
                      <a:noFill/>
                      <a:prstDash val="solid"/>
                      <a:round/>
                      <a:headEnd type="none" w="med" len="med"/>
                      <a:tailEnd type="none" w="med" len="med"/>
                    </a:lnL>
                    <a:lnR w="381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rgbClr r="0" g="0" b="0"/>
                      </a:solidFill>
                      <a:prstDash val="solid"/>
                      <a:round/>
                      <a:headEnd type="none" w="med" len="med"/>
                      <a:tailEnd type="none" w="med" len="med"/>
                    </a:lnB>
                  </a:tcPr>
                </a:tc>
                <a:tc gridSpan="2">
                  <a:txBody>
                    <a:bodyPr/>
                    <a:lstStyle/>
                    <a:p>
                      <a:pPr algn="ctr"/>
                      <a:r>
                        <a:rPr lang="en-US" sz="2200"/>
                        <a:t>Pair A</a:t>
                      </a:r>
                    </a:p>
                  </a:txBody>
                  <a:tcPr marL="112527" marR="112527" marT="56264" marB="56264">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tc>
                <a:tc gridSpan="2">
                  <a:txBody>
                    <a:bodyPr/>
                    <a:lstStyle/>
                    <a:p>
                      <a:pPr algn="ctr"/>
                      <a:r>
                        <a:rPr lang="en-US" sz="2200"/>
                        <a:t>Pair</a:t>
                      </a:r>
                      <a:r>
                        <a:rPr lang="en-US" sz="2200" baseline="0"/>
                        <a:t> B</a:t>
                      </a:r>
                      <a:endParaRPr lang="en-US" sz="2200"/>
                    </a:p>
                  </a:txBody>
                  <a:tcPr marL="112527" marR="112527" marT="56264" marB="56264">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hMerge="1">
                  <a:txBody>
                    <a:bodyPr/>
                    <a:lstStyle/>
                    <a:p>
                      <a:endParaRPr lang="en-US"/>
                    </a:p>
                  </a:txBody>
                  <a:tcPr/>
                </a:tc>
                <a:tc gridSpan="2">
                  <a:txBody>
                    <a:bodyPr/>
                    <a:lstStyle/>
                    <a:p>
                      <a:pPr algn="ctr"/>
                      <a:r>
                        <a:rPr lang="en-US" sz="2200"/>
                        <a:t>Pair C</a:t>
                      </a:r>
                    </a:p>
                  </a:txBody>
                  <a:tcPr marL="112527" marR="112527" marT="56264" marB="56264">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solidFill>
                      <a:schemeClr val="accent3">
                        <a:lumMod val="40000"/>
                        <a:lumOff val="60000"/>
                      </a:schemeClr>
                    </a:solidFill>
                  </a:tcPr>
                </a:tc>
                <a:tc hMerge="1">
                  <a:txBody>
                    <a:bodyPr/>
                    <a:lstStyle/>
                    <a:p>
                      <a:endParaRPr lang="en-US"/>
                    </a:p>
                  </a:txBody>
                  <a:tcPr/>
                </a:tc>
              </a:tr>
              <a:tr h="456360">
                <a:tc>
                  <a:txBody>
                    <a:bodyPr/>
                    <a:lstStyle/>
                    <a:p>
                      <a:pPr algn="ctr"/>
                      <a:r>
                        <a:rPr lang="en-US" sz="2200"/>
                        <a:t># of protons</a:t>
                      </a:r>
                    </a:p>
                  </a:txBody>
                  <a:tcPr marL="112527" marR="112527" marT="56264" marB="56264">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algn="ctr"/>
                      <a:r>
                        <a:rPr lang="en-US" sz="2200"/>
                        <a:t>6</a:t>
                      </a:r>
                    </a:p>
                  </a:txBody>
                  <a:tcPr marL="112527" marR="112527" marT="56264" marB="56264">
                    <a:lnL w="38100" cap="flat" cmpd="sng" algn="ctr">
                      <a:solidFill>
                        <a:scrgbClr r="0" g="0" b="0"/>
                      </a:solidFill>
                      <a:prstDash val="solid"/>
                      <a:round/>
                      <a:headEnd type="none" w="med" len="med"/>
                      <a:tailEnd type="none" w="med" len="med"/>
                    </a:lnL>
                    <a:lnT w="38100" cap="flat" cmpd="sng" algn="ctr">
                      <a:solidFill>
                        <a:scrgbClr r="0" g="0" b="0"/>
                      </a:solidFill>
                      <a:prstDash val="solid"/>
                      <a:round/>
                      <a:headEnd type="none" w="med" len="med"/>
                      <a:tailEnd type="none" w="med" len="med"/>
                    </a:lnT>
                    <a:solidFill>
                      <a:schemeClr val="accent5">
                        <a:lumMod val="40000"/>
                        <a:lumOff val="60000"/>
                      </a:schemeClr>
                    </a:solidFill>
                  </a:tcPr>
                </a:tc>
                <a:tc>
                  <a:txBody>
                    <a:bodyPr/>
                    <a:lstStyle/>
                    <a:p>
                      <a:pPr algn="ctr"/>
                      <a:r>
                        <a:rPr lang="en-US" sz="2200"/>
                        <a:t>8</a:t>
                      </a:r>
                    </a:p>
                  </a:txBody>
                  <a:tcPr marL="112527" marR="112527" marT="56264" marB="56264">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solidFill>
                      <a:schemeClr val="accent5">
                        <a:lumMod val="40000"/>
                        <a:lumOff val="60000"/>
                      </a:schemeClr>
                    </a:solidFill>
                  </a:tcPr>
                </a:tc>
                <a:tc>
                  <a:txBody>
                    <a:bodyPr/>
                    <a:lstStyle/>
                    <a:p>
                      <a:pPr algn="ctr"/>
                      <a:r>
                        <a:rPr lang="en-US"/>
                        <a:t>5</a:t>
                      </a:r>
                    </a:p>
                  </a:txBody>
                  <a:tcPr marL="112527" marR="112527" marT="56264" marB="56264">
                    <a:lnL w="38100" cap="flat" cmpd="sng" algn="ctr">
                      <a:solidFill>
                        <a:scrgbClr r="0" g="0" b="0"/>
                      </a:solidFill>
                      <a:prstDash val="solid"/>
                      <a:round/>
                      <a:headEnd type="none" w="med" len="med"/>
                      <a:tailEnd type="none" w="med" len="med"/>
                    </a:lnL>
                    <a:lnT w="38100" cap="flat" cmpd="sng" algn="ctr">
                      <a:solidFill>
                        <a:scrgbClr r="0" g="0" b="0"/>
                      </a:solidFill>
                      <a:prstDash val="solid"/>
                      <a:round/>
                      <a:headEnd type="none" w="med" len="med"/>
                      <a:tailEnd type="none" w="med" len="med"/>
                    </a:lnT>
                  </a:tcPr>
                </a:tc>
                <a:tc>
                  <a:txBody>
                    <a:bodyPr/>
                    <a:lstStyle/>
                    <a:p>
                      <a:pPr algn="ctr"/>
                      <a:r>
                        <a:rPr lang="en-US" sz="2200"/>
                        <a:t>2</a:t>
                      </a:r>
                    </a:p>
                  </a:txBody>
                  <a:tcPr marL="112527" marR="112527" marT="56264" marB="56264">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tcPr>
                </a:tc>
                <a:tc>
                  <a:txBody>
                    <a:bodyPr/>
                    <a:lstStyle/>
                    <a:p>
                      <a:pPr algn="ctr"/>
                      <a:r>
                        <a:rPr lang="en-US" sz="2200"/>
                        <a:t>12</a:t>
                      </a:r>
                    </a:p>
                  </a:txBody>
                  <a:tcPr marL="112527" marR="112527" marT="56264" marB="56264">
                    <a:lnL w="38100" cap="flat" cmpd="sng" algn="ctr">
                      <a:solidFill>
                        <a:scrgbClr r="0" g="0" b="0"/>
                      </a:solidFill>
                      <a:prstDash val="solid"/>
                      <a:round/>
                      <a:headEnd type="none" w="med" len="med"/>
                      <a:tailEnd type="none" w="med" len="med"/>
                    </a:lnL>
                    <a:lnT w="38100" cap="flat" cmpd="sng" algn="ctr">
                      <a:solidFill>
                        <a:scrgbClr r="0" g="0" b="0"/>
                      </a:solidFill>
                      <a:prstDash val="solid"/>
                      <a:round/>
                      <a:headEnd type="none" w="med" len="med"/>
                      <a:tailEnd type="none" w="med" len="med"/>
                    </a:lnT>
                    <a:solidFill>
                      <a:schemeClr val="accent3">
                        <a:lumMod val="40000"/>
                        <a:lumOff val="60000"/>
                      </a:schemeClr>
                    </a:solidFill>
                  </a:tcPr>
                </a:tc>
                <a:tc>
                  <a:txBody>
                    <a:bodyPr/>
                    <a:lstStyle/>
                    <a:p>
                      <a:pPr algn="ctr"/>
                      <a:r>
                        <a:rPr lang="en-US" sz="2200"/>
                        <a:t>12</a:t>
                      </a:r>
                    </a:p>
                  </a:txBody>
                  <a:tcPr marL="112527" marR="112527" marT="56264" marB="56264">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solidFill>
                      <a:schemeClr val="accent3">
                        <a:lumMod val="40000"/>
                        <a:lumOff val="60000"/>
                      </a:schemeClr>
                    </a:solidFill>
                  </a:tcPr>
                </a:tc>
              </a:tr>
              <a:tr h="456360">
                <a:tc>
                  <a:txBody>
                    <a:bodyPr/>
                    <a:lstStyle/>
                    <a:p>
                      <a:pPr algn="ctr"/>
                      <a:r>
                        <a:rPr lang="en-US" sz="2200"/>
                        <a:t># of neutrons</a:t>
                      </a:r>
                    </a:p>
                  </a:txBody>
                  <a:tcPr marL="112527" marR="112527" marT="56264" marB="56264">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algn="ctr"/>
                      <a:r>
                        <a:rPr lang="en-US" sz="2200"/>
                        <a:t>8</a:t>
                      </a:r>
                    </a:p>
                  </a:txBody>
                  <a:tcPr marL="112527" marR="112527" marT="56264" marB="56264">
                    <a:lnL w="38100" cap="flat" cmpd="sng" algn="ctr">
                      <a:solidFill>
                        <a:scrgbClr r="0" g="0" b="0"/>
                      </a:solidFill>
                      <a:prstDash val="solid"/>
                      <a:round/>
                      <a:headEnd type="none" w="med" len="med"/>
                      <a:tailEnd type="none" w="med" len="med"/>
                    </a:lnL>
                    <a:lnB w="381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en-US" sz="2200"/>
                        <a:t>8</a:t>
                      </a:r>
                    </a:p>
                  </a:txBody>
                  <a:tcPr marL="112527" marR="112527" marT="56264" marB="56264">
                    <a:lnR w="38100" cap="flat" cmpd="sng" algn="ctr">
                      <a:solidFill>
                        <a:scrgbClr r="0" g="0" b="0"/>
                      </a:solidFill>
                      <a:prstDash val="solid"/>
                      <a:round/>
                      <a:headEnd type="none" w="med" len="med"/>
                      <a:tailEnd type="none" w="med" len="med"/>
                    </a:lnR>
                    <a:lnB w="381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en-US"/>
                        <a:t>5</a:t>
                      </a:r>
                    </a:p>
                  </a:txBody>
                  <a:tcPr marL="112527" marR="112527" marT="56264" marB="56264">
                    <a:lnL w="38100" cap="flat" cmpd="sng" algn="ctr">
                      <a:solidFill>
                        <a:scrgbClr r="0" g="0" b="0"/>
                      </a:solidFill>
                      <a:prstDash val="solid"/>
                      <a:round/>
                      <a:headEnd type="none" w="med" len="med"/>
                      <a:tailEnd type="none" w="med" len="med"/>
                    </a:lnL>
                    <a:lnB w="38100" cap="flat" cmpd="sng" algn="ctr">
                      <a:solidFill>
                        <a:scrgbClr r="0" g="0" b="0"/>
                      </a:solidFill>
                      <a:prstDash val="solid"/>
                      <a:round/>
                      <a:headEnd type="none" w="med" len="med"/>
                      <a:tailEnd type="none" w="med" len="med"/>
                    </a:lnB>
                  </a:tcPr>
                </a:tc>
                <a:tc>
                  <a:txBody>
                    <a:bodyPr/>
                    <a:lstStyle/>
                    <a:p>
                      <a:pPr algn="ctr"/>
                      <a:r>
                        <a:rPr lang="en-US" sz="2200"/>
                        <a:t>3</a:t>
                      </a:r>
                    </a:p>
                  </a:txBody>
                  <a:tcPr marL="112527" marR="112527" marT="56264" marB="56264">
                    <a:lnR w="38100" cap="flat" cmpd="sng" algn="ctr">
                      <a:solidFill>
                        <a:scrgbClr r="0" g="0" b="0"/>
                      </a:solidFill>
                      <a:prstDash val="solid"/>
                      <a:round/>
                      <a:headEnd type="none" w="med" len="med"/>
                      <a:tailEnd type="none" w="med" len="med"/>
                    </a:lnR>
                    <a:lnB w="38100" cap="flat" cmpd="sng" algn="ctr">
                      <a:solidFill>
                        <a:scrgbClr r="0" g="0" b="0"/>
                      </a:solidFill>
                      <a:prstDash val="solid"/>
                      <a:round/>
                      <a:headEnd type="none" w="med" len="med"/>
                      <a:tailEnd type="none" w="med" len="med"/>
                    </a:lnB>
                  </a:tcPr>
                </a:tc>
                <a:tc>
                  <a:txBody>
                    <a:bodyPr/>
                    <a:lstStyle/>
                    <a:p>
                      <a:pPr algn="ctr"/>
                      <a:r>
                        <a:rPr lang="en-US" sz="2200"/>
                        <a:t>13</a:t>
                      </a:r>
                    </a:p>
                  </a:txBody>
                  <a:tcPr marL="112527" marR="112527" marT="56264" marB="56264">
                    <a:lnL w="38100" cap="flat" cmpd="sng" algn="ctr">
                      <a:solidFill>
                        <a:scrgbClr r="0" g="0" b="0"/>
                      </a:solidFill>
                      <a:prstDash val="solid"/>
                      <a:round/>
                      <a:headEnd type="none" w="med" len="med"/>
                      <a:tailEnd type="none" w="med" len="med"/>
                    </a:lnL>
                    <a:lnB w="38100" cap="flat" cmpd="sng" algn="ctr">
                      <a:solidFill>
                        <a:scrgbClr r="0" g="0" b="0"/>
                      </a:solidFill>
                      <a:prstDash val="solid"/>
                      <a:round/>
                      <a:headEnd type="none" w="med" len="med"/>
                      <a:tailEnd type="none" w="med" len="med"/>
                    </a:lnB>
                    <a:solidFill>
                      <a:schemeClr val="accent3">
                        <a:lumMod val="40000"/>
                        <a:lumOff val="60000"/>
                      </a:schemeClr>
                    </a:solidFill>
                  </a:tcPr>
                </a:tc>
                <a:tc>
                  <a:txBody>
                    <a:bodyPr/>
                    <a:lstStyle/>
                    <a:p>
                      <a:pPr algn="ctr"/>
                      <a:r>
                        <a:rPr lang="en-US" sz="2200"/>
                        <a:t>14</a:t>
                      </a:r>
                    </a:p>
                  </a:txBody>
                  <a:tcPr marL="112527" marR="112527" marT="56264" marB="56264">
                    <a:lnR w="38100" cap="flat" cmpd="sng" algn="ctr">
                      <a:solidFill>
                        <a:scrgbClr r="0" g="0" b="0"/>
                      </a:solidFill>
                      <a:prstDash val="solid"/>
                      <a:round/>
                      <a:headEnd type="none" w="med" len="med"/>
                      <a:tailEnd type="none" w="med" len="med"/>
                    </a:lnR>
                    <a:lnB w="38100" cap="flat" cmpd="sng" algn="ctr">
                      <a:solidFill>
                        <a:scrgbClr r="0" g="0" b="0"/>
                      </a:solidFill>
                      <a:prstDash val="solid"/>
                      <a:round/>
                      <a:headEnd type="none" w="med" len="med"/>
                      <a:tailEnd type="none" w="med" len="med"/>
                    </a:lnB>
                    <a:solidFill>
                      <a:schemeClr val="accent3">
                        <a:lumMod val="40000"/>
                        <a:lumOff val="60000"/>
                      </a:schemeClr>
                    </a:solidFill>
                  </a:tcPr>
                </a:tc>
              </a:tr>
            </a:tbl>
          </a:graphicData>
        </a:graphic>
      </p:graphicFrame>
      <p:sp>
        <p:nvSpPr>
          <p:cNvPr id="4" name="Up Arrow 3"/>
          <p:cNvSpPr/>
          <p:nvPr/>
        </p:nvSpPr>
        <p:spPr>
          <a:xfrm>
            <a:off x="7276352" y="3361764"/>
            <a:ext cx="1075765" cy="1419412"/>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148962" y="6138610"/>
            <a:ext cx="8998476" cy="719390"/>
          </a:xfrm>
          <a:prstGeom prst="rect">
            <a:avLst/>
          </a:prstGeom>
        </p:spPr>
      </p:pic>
    </p:spTree>
    <p:extLst>
      <p:ext uri="{BB962C8B-B14F-4D97-AF65-F5344CB8AC3E}">
        <p14:creationId xmlns:p14="http://schemas.microsoft.com/office/powerpoint/2010/main" val="38972530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0267" y="414866"/>
            <a:ext cx="8483600" cy="4525963"/>
          </a:xfrm>
        </p:spPr>
        <p:txBody>
          <a:bodyPr/>
          <a:lstStyle/>
          <a:p>
            <a:pPr marL="0" indent="0">
              <a:buNone/>
            </a:pPr>
            <a:r>
              <a:rPr lang="en-US" dirty="0"/>
              <a:t>Which of these is </a:t>
            </a:r>
            <a:r>
              <a:rPr lang="en-US" b="1" dirty="0">
                <a:solidFill>
                  <a:srgbClr val="FF0000"/>
                </a:solidFill>
              </a:rPr>
              <a:t>not</a:t>
            </a:r>
            <a:r>
              <a:rPr lang="en-US" dirty="0">
                <a:solidFill>
                  <a:srgbClr val="FF0000"/>
                </a:solidFill>
              </a:rPr>
              <a:t> </a:t>
            </a:r>
            <a:r>
              <a:rPr lang="en-US" dirty="0"/>
              <a:t>an isotope of	      ?</a:t>
            </a:r>
          </a:p>
        </p:txBody>
      </p:sp>
      <p:graphicFrame>
        <p:nvGraphicFramePr>
          <p:cNvPr id="7" name="Object 6"/>
          <p:cNvGraphicFramePr>
            <a:graphicFrameLocks noChangeAspect="1"/>
          </p:cNvGraphicFramePr>
          <p:nvPr>
            <p:extLst>
              <p:ext uri="{D42A27DB-BD31-4B8C-83A1-F6EECF244321}">
                <p14:modId xmlns:p14="http://schemas.microsoft.com/office/powerpoint/2010/main" val="1909366183"/>
              </p:ext>
            </p:extLst>
          </p:nvPr>
        </p:nvGraphicFramePr>
        <p:xfrm>
          <a:off x="6432552" y="209549"/>
          <a:ext cx="992717" cy="992717"/>
        </p:xfrm>
        <a:graphic>
          <a:graphicData uri="http://schemas.openxmlformats.org/presentationml/2006/ole">
            <mc:AlternateContent xmlns:mc="http://schemas.openxmlformats.org/markup-compatibility/2006">
              <mc:Choice xmlns:v="urn:schemas-microsoft-com:vml" Requires="v">
                <p:oleObj spid="_x0000_s3215" name="Equation" r:id="rId4" imgW="241300" imgH="241300" progId="Equation.3">
                  <p:embed/>
                </p:oleObj>
              </mc:Choice>
              <mc:Fallback>
                <p:oleObj name="Equation" r:id="rId4" imgW="241300" imgH="241300" progId="Equation.3">
                  <p:embed/>
                  <p:pic>
                    <p:nvPicPr>
                      <p:cNvPr id="0" name=""/>
                      <p:cNvPicPr/>
                      <p:nvPr/>
                    </p:nvPicPr>
                    <p:blipFill>
                      <a:blip r:embed="rId5"/>
                      <a:stretch>
                        <a:fillRect/>
                      </a:stretch>
                    </p:blipFill>
                    <p:spPr>
                      <a:xfrm>
                        <a:off x="6432552" y="209549"/>
                        <a:ext cx="992717" cy="992717"/>
                      </a:xfrm>
                      <a:prstGeom prst="rect">
                        <a:avLst/>
                      </a:prstGeom>
                    </p:spPr>
                  </p:pic>
                </p:oleObj>
              </mc:Fallback>
            </mc:AlternateContent>
          </a:graphicData>
        </a:graphic>
      </p:graphicFrame>
      <p:sp>
        <p:nvSpPr>
          <p:cNvPr id="8" name="TextBox 7"/>
          <p:cNvSpPr txBox="1"/>
          <p:nvPr/>
        </p:nvSpPr>
        <p:spPr>
          <a:xfrm>
            <a:off x="491068" y="1341294"/>
            <a:ext cx="8229599" cy="4458656"/>
          </a:xfrm>
          <a:prstGeom prst="rect">
            <a:avLst/>
          </a:prstGeom>
          <a:noFill/>
        </p:spPr>
        <p:txBody>
          <a:bodyPr wrap="square" rtlCol="0">
            <a:spAutoFit/>
          </a:bodyPr>
          <a:lstStyle/>
          <a:p>
            <a:endParaRPr lang="en-US" sz="1600" dirty="0" smtClean="0"/>
          </a:p>
          <a:p>
            <a:pPr marL="742950" indent="-742950">
              <a:lnSpc>
                <a:spcPct val="120000"/>
              </a:lnSpc>
              <a:buFont typeface="+mj-lt"/>
              <a:buAutoNum type="alphaLcPeriod"/>
            </a:pPr>
            <a:r>
              <a:rPr lang="en-US" sz="3200" dirty="0"/>
              <a:t>An atom with 6 protons and 7 neutrons.</a:t>
            </a:r>
          </a:p>
          <a:p>
            <a:pPr marL="742950" indent="-742950">
              <a:lnSpc>
                <a:spcPct val="120000"/>
              </a:lnSpc>
              <a:buFont typeface="+mj-lt"/>
              <a:buAutoNum type="alphaLcPeriod"/>
            </a:pPr>
            <a:endParaRPr lang="en-US" sz="3200" dirty="0"/>
          </a:p>
          <a:p>
            <a:pPr marL="742950" indent="-742950">
              <a:lnSpc>
                <a:spcPct val="120000"/>
              </a:lnSpc>
              <a:buFont typeface="+mj-lt"/>
              <a:buAutoNum type="alphaLcPeriod"/>
            </a:pPr>
            <a:r>
              <a:rPr lang="en-US" sz="3200" dirty="0"/>
              <a:t>The atom</a:t>
            </a:r>
          </a:p>
          <a:p>
            <a:pPr marL="742950" indent="-742950">
              <a:lnSpc>
                <a:spcPct val="120000"/>
              </a:lnSpc>
              <a:buFont typeface="+mj-lt"/>
              <a:buAutoNum type="alphaLcPeriod"/>
            </a:pPr>
            <a:endParaRPr lang="en-US" sz="3200" dirty="0"/>
          </a:p>
          <a:p>
            <a:pPr marL="742950" indent="-742950">
              <a:lnSpc>
                <a:spcPct val="120000"/>
              </a:lnSpc>
              <a:buFont typeface="+mj-lt"/>
              <a:buAutoNum type="alphaLcPeriod"/>
            </a:pPr>
            <a:r>
              <a:rPr lang="en-US" sz="3200" dirty="0"/>
              <a:t>An atom with 8 protons and 6 neutrons.</a:t>
            </a:r>
          </a:p>
          <a:p>
            <a:pPr marL="742950" indent="-742950">
              <a:lnSpc>
                <a:spcPct val="120000"/>
              </a:lnSpc>
              <a:buFont typeface="+mj-lt"/>
              <a:buAutoNum type="alphaLcPeriod"/>
            </a:pPr>
            <a:endParaRPr lang="en-US" sz="3200" dirty="0"/>
          </a:p>
          <a:p>
            <a:pPr marL="742950" indent="-742950">
              <a:lnSpc>
                <a:spcPct val="120000"/>
              </a:lnSpc>
              <a:buFont typeface="+mj-lt"/>
              <a:buAutoNum type="alphaLcPeriod"/>
            </a:pPr>
            <a:r>
              <a:rPr lang="en-US" sz="3200" dirty="0"/>
              <a:t>The ion </a:t>
            </a:r>
          </a:p>
        </p:txBody>
      </p:sp>
      <p:graphicFrame>
        <p:nvGraphicFramePr>
          <p:cNvPr id="9" name="Object 8"/>
          <p:cNvGraphicFramePr>
            <a:graphicFrameLocks noChangeAspect="1"/>
          </p:cNvGraphicFramePr>
          <p:nvPr>
            <p:extLst>
              <p:ext uri="{D42A27DB-BD31-4B8C-83A1-F6EECF244321}">
                <p14:modId xmlns:p14="http://schemas.microsoft.com/office/powerpoint/2010/main" val="1632481309"/>
              </p:ext>
            </p:extLst>
          </p:nvPr>
        </p:nvGraphicFramePr>
        <p:xfrm>
          <a:off x="2978152" y="2614083"/>
          <a:ext cx="992717" cy="992717"/>
        </p:xfrm>
        <a:graphic>
          <a:graphicData uri="http://schemas.openxmlformats.org/presentationml/2006/ole">
            <mc:AlternateContent xmlns:mc="http://schemas.openxmlformats.org/markup-compatibility/2006">
              <mc:Choice xmlns:v="urn:schemas-microsoft-com:vml" Requires="v">
                <p:oleObj spid="_x0000_s3216" name="Equation" r:id="rId6" imgW="241300" imgH="241300" progId="Equation.3">
                  <p:embed/>
                </p:oleObj>
              </mc:Choice>
              <mc:Fallback>
                <p:oleObj name="Equation" r:id="rId6" imgW="241300" imgH="241300" progId="Equation.3">
                  <p:embed/>
                  <p:pic>
                    <p:nvPicPr>
                      <p:cNvPr id="0" name=""/>
                      <p:cNvPicPr/>
                      <p:nvPr/>
                    </p:nvPicPr>
                    <p:blipFill>
                      <a:blip r:embed="rId7"/>
                      <a:stretch>
                        <a:fillRect/>
                      </a:stretch>
                    </p:blipFill>
                    <p:spPr>
                      <a:xfrm>
                        <a:off x="2978152" y="2614083"/>
                        <a:ext cx="992717" cy="992717"/>
                      </a:xfrm>
                      <a:prstGeom prst="rect">
                        <a:avLst/>
                      </a:prstGeom>
                    </p:spPr>
                  </p:pic>
                </p:oleObj>
              </mc:Fallback>
            </mc:AlternateContent>
          </a:graphicData>
        </a:graphic>
      </p:graphicFrame>
      <p:sp>
        <p:nvSpPr>
          <p:cNvPr id="10" name="Rectangle 9"/>
          <p:cNvSpPr/>
          <p:nvPr/>
        </p:nvSpPr>
        <p:spPr>
          <a:xfrm>
            <a:off x="338666" y="4030133"/>
            <a:ext cx="7992533" cy="5757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534599"/>
              </p:ext>
            </p:extLst>
          </p:nvPr>
        </p:nvGraphicFramePr>
        <p:xfrm>
          <a:off x="2741085" y="4933949"/>
          <a:ext cx="992717" cy="992717"/>
        </p:xfrm>
        <a:graphic>
          <a:graphicData uri="http://schemas.openxmlformats.org/presentationml/2006/ole">
            <mc:AlternateContent xmlns:mc="http://schemas.openxmlformats.org/markup-compatibility/2006">
              <mc:Choice xmlns:v="urn:schemas-microsoft-com:vml" Requires="v">
                <p:oleObj spid="_x0000_s3217" name="Equation" r:id="rId8" imgW="241300" imgH="241300" progId="Equation.3">
                  <p:embed/>
                </p:oleObj>
              </mc:Choice>
              <mc:Fallback>
                <p:oleObj name="Equation" r:id="rId8" imgW="241300" imgH="241300" progId="Equation.3">
                  <p:embed/>
                  <p:pic>
                    <p:nvPicPr>
                      <p:cNvPr id="0" name=""/>
                      <p:cNvPicPr/>
                      <p:nvPr/>
                    </p:nvPicPr>
                    <p:blipFill>
                      <a:blip r:embed="rId9"/>
                      <a:stretch>
                        <a:fillRect/>
                      </a:stretch>
                    </p:blipFill>
                    <p:spPr>
                      <a:xfrm>
                        <a:off x="2741085" y="4933949"/>
                        <a:ext cx="992717" cy="992717"/>
                      </a:xfrm>
                      <a:prstGeom prst="rect">
                        <a:avLst/>
                      </a:prstGeom>
                    </p:spPr>
                  </p:pic>
                </p:oleObj>
              </mc:Fallback>
            </mc:AlternateContent>
          </a:graphicData>
        </a:graphic>
      </p:graphicFrame>
      <p:sp>
        <p:nvSpPr>
          <p:cNvPr id="2" name="TextBox 1"/>
          <p:cNvSpPr txBox="1"/>
          <p:nvPr/>
        </p:nvSpPr>
        <p:spPr>
          <a:xfrm>
            <a:off x="3539068" y="4927601"/>
            <a:ext cx="512129" cy="461665"/>
          </a:xfrm>
          <a:prstGeom prst="rect">
            <a:avLst/>
          </a:prstGeom>
          <a:noFill/>
        </p:spPr>
        <p:txBody>
          <a:bodyPr wrap="none" rtlCol="0">
            <a:spAutoFit/>
          </a:bodyPr>
          <a:lstStyle/>
          <a:p>
            <a:r>
              <a:rPr lang="en-US" sz="2400">
                <a:latin typeface="Times New Roman"/>
                <a:cs typeface="Times New Roman"/>
              </a:rPr>
              <a:t>+2</a:t>
            </a:r>
          </a:p>
        </p:txBody>
      </p:sp>
      <p:pic>
        <p:nvPicPr>
          <p:cNvPr id="4" name="Picture 3"/>
          <p:cNvPicPr>
            <a:picLocks noChangeAspect="1"/>
          </p:cNvPicPr>
          <p:nvPr/>
        </p:nvPicPr>
        <p:blipFill>
          <a:blip r:embed="rId10"/>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0987756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74133" y="524933"/>
            <a:ext cx="8094134" cy="5016757"/>
          </a:xfrm>
          <a:prstGeom prst="rect">
            <a:avLst/>
          </a:prstGeom>
          <a:noFill/>
        </p:spPr>
        <p:txBody>
          <a:bodyPr wrap="square" rtlCol="0">
            <a:spAutoFit/>
          </a:bodyPr>
          <a:lstStyle/>
          <a:p>
            <a:r>
              <a:rPr lang="en-US" sz="3200" dirty="0"/>
              <a:t>Suppose you built a scale model of the atom the same width as a football field (100 m).</a:t>
            </a:r>
          </a:p>
          <a:p>
            <a:endParaRPr lang="en-US" sz="3200" dirty="0"/>
          </a:p>
          <a:p>
            <a:r>
              <a:rPr lang="en-US" sz="3200" dirty="0"/>
              <a:t>What could you use to represent the nucleus in your model?</a:t>
            </a:r>
          </a:p>
          <a:p>
            <a:endParaRPr lang="en-US" sz="3200" dirty="0"/>
          </a:p>
          <a:p>
            <a:pPr marL="514350" indent="-514350">
              <a:buAutoNum type="alphaUcPeriod"/>
            </a:pPr>
            <a:r>
              <a:rPr lang="en-US" sz="3200" dirty="0"/>
              <a:t>A marble (1 cm)</a:t>
            </a:r>
          </a:p>
          <a:p>
            <a:pPr marL="514350" indent="-514350">
              <a:buAutoNum type="alphaUcPeriod"/>
            </a:pPr>
            <a:r>
              <a:rPr lang="en-US" sz="3200" dirty="0"/>
              <a:t>A golf ball (4 cm)</a:t>
            </a:r>
          </a:p>
          <a:p>
            <a:pPr marL="514350" indent="-514350">
              <a:buAutoNum type="alphaUcPeriod"/>
            </a:pPr>
            <a:r>
              <a:rPr lang="en-US" sz="3200" dirty="0"/>
              <a:t>A soccer ball (20 cm)</a:t>
            </a:r>
          </a:p>
          <a:p>
            <a:pPr marL="514350" indent="-514350">
              <a:buAutoNum type="alphaUcPeriod"/>
            </a:pPr>
            <a:r>
              <a:rPr lang="en-US" sz="3200" dirty="0"/>
              <a:t>A yoga/exercise ball (50 cm)</a:t>
            </a:r>
          </a:p>
        </p:txBody>
      </p:sp>
      <p:sp>
        <p:nvSpPr>
          <p:cNvPr id="8" name="Rectangle 7"/>
          <p:cNvSpPr/>
          <p:nvPr/>
        </p:nvSpPr>
        <p:spPr>
          <a:xfrm>
            <a:off x="465666" y="3522130"/>
            <a:ext cx="3395133"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41714430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0268" y="762000"/>
            <a:ext cx="8153400" cy="1676400"/>
          </a:xfrm>
        </p:spPr>
        <p:txBody>
          <a:bodyPr>
            <a:normAutofit fontScale="90000"/>
          </a:bodyPr>
          <a:lstStyle/>
          <a:p>
            <a:pPr algn="l"/>
            <a:r>
              <a:rPr lang="en-US" b="0" u="none" dirty="0" smtClean="0">
                <a:solidFill>
                  <a:srgbClr val="000000"/>
                </a:solidFill>
              </a:rPr>
              <a:t>If you have 5 protons  and 6 neutrons,  how many electrons would you add to make a neutral atom ?</a:t>
            </a:r>
            <a:endParaRPr lang="en-US" b="0" u="none" dirty="0">
              <a:solidFill>
                <a:srgbClr val="000000"/>
              </a:solidFill>
            </a:endParaRPr>
          </a:p>
        </p:txBody>
      </p:sp>
      <p:sp>
        <p:nvSpPr>
          <p:cNvPr id="3" name="TextBox 2"/>
          <p:cNvSpPr txBox="1"/>
          <p:nvPr/>
        </p:nvSpPr>
        <p:spPr>
          <a:xfrm>
            <a:off x="533400" y="3048000"/>
            <a:ext cx="3810000" cy="1754326"/>
          </a:xfrm>
          <a:prstGeom prst="rect">
            <a:avLst/>
          </a:prstGeom>
          <a:noFill/>
        </p:spPr>
        <p:txBody>
          <a:bodyPr wrap="square" rtlCol="0">
            <a:spAutoFit/>
          </a:bodyPr>
          <a:lstStyle/>
          <a:p>
            <a:pPr marL="742950" indent="-742950">
              <a:buFont typeface="+mj-lt"/>
              <a:buAutoNum type="alphaLcPeriod"/>
            </a:pPr>
            <a:r>
              <a:rPr lang="en-US" sz="3600" dirty="0" smtClean="0"/>
              <a:t>5 electrons</a:t>
            </a:r>
          </a:p>
          <a:p>
            <a:pPr marL="742950" indent="-742950">
              <a:buFont typeface="+mj-lt"/>
              <a:buAutoNum type="alphaLcPeriod"/>
            </a:pPr>
            <a:r>
              <a:rPr lang="en-US" sz="3600" dirty="0" smtClean="0"/>
              <a:t>6 electrons</a:t>
            </a:r>
          </a:p>
          <a:p>
            <a:pPr marL="742950" indent="-742950">
              <a:buFont typeface="+mj-lt"/>
              <a:buAutoNum type="alphaLcPeriod"/>
            </a:pPr>
            <a:r>
              <a:rPr lang="en-US" sz="3600" dirty="0" smtClean="0"/>
              <a:t>11 electrons</a:t>
            </a:r>
            <a:endParaRPr lang="en-US" sz="3600" dirty="0"/>
          </a:p>
        </p:txBody>
      </p:sp>
      <p:sp>
        <p:nvSpPr>
          <p:cNvPr id="8" name="Rectangle 7"/>
          <p:cNvSpPr/>
          <p:nvPr/>
        </p:nvSpPr>
        <p:spPr>
          <a:xfrm>
            <a:off x="440268" y="3161794"/>
            <a:ext cx="3124200"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creen Shot 2014-10-20 at 5.59.5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8721" y="4343239"/>
            <a:ext cx="2758017" cy="1897133"/>
          </a:xfrm>
          <a:prstGeom prst="rect">
            <a:avLst/>
          </a:prstGeom>
        </p:spPr>
      </p:pic>
      <p:pic>
        <p:nvPicPr>
          <p:cNvPr id="9" name="Picture 8" descr="Screen Shot 2014-10-20 at 5.59.50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6259" y="2827706"/>
            <a:ext cx="3722940" cy="1515533"/>
          </a:xfrm>
          <a:prstGeom prst="rect">
            <a:avLst/>
          </a:prstGeom>
        </p:spPr>
      </p:pic>
      <p:pic>
        <p:nvPicPr>
          <p:cNvPr id="4" name="Picture 3"/>
          <p:cNvPicPr>
            <a:picLocks noChangeAspect="1"/>
          </p:cNvPicPr>
          <p:nvPr/>
        </p:nvPicPr>
        <p:blipFill>
          <a:blip r:embed="rId5"/>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10605196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37062" y="719138"/>
            <a:ext cx="8212138" cy="1981200"/>
          </a:xfrm>
        </p:spPr>
        <p:txBody>
          <a:bodyPr>
            <a:normAutofit/>
          </a:bodyPr>
          <a:lstStyle/>
          <a:p>
            <a:pPr algn="l"/>
            <a:r>
              <a:rPr lang="en-US" sz="3600" b="0" u="none" dirty="0" smtClean="0">
                <a:solidFill>
                  <a:srgbClr val="000000"/>
                </a:solidFill>
              </a:rPr>
              <a:t>If you have an atom with </a:t>
            </a:r>
            <a:br>
              <a:rPr lang="en-US" sz="3600" b="0" u="none" dirty="0" smtClean="0">
                <a:solidFill>
                  <a:srgbClr val="000000"/>
                </a:solidFill>
              </a:rPr>
            </a:br>
            <a:r>
              <a:rPr lang="en-US" sz="3600" b="0" u="none" dirty="0" smtClean="0">
                <a:solidFill>
                  <a:srgbClr val="000000"/>
                </a:solidFill>
              </a:rPr>
              <a:t>8 protons, 9 neutrons and 10</a:t>
            </a:r>
            <a:r>
              <a:rPr lang="en-US" sz="3600" b="0" u="none" dirty="0">
                <a:solidFill>
                  <a:srgbClr val="000000"/>
                </a:solidFill>
              </a:rPr>
              <a:t> electrons, </a:t>
            </a:r>
            <a:r>
              <a:rPr lang="en-US" sz="3600" b="0" u="none" dirty="0" smtClean="0">
                <a:solidFill>
                  <a:srgbClr val="000000"/>
                </a:solidFill>
              </a:rPr>
              <a:t/>
            </a:r>
            <a:br>
              <a:rPr lang="en-US" sz="3600" b="0" u="none" dirty="0" smtClean="0">
                <a:solidFill>
                  <a:srgbClr val="000000"/>
                </a:solidFill>
              </a:rPr>
            </a:br>
            <a:r>
              <a:rPr lang="en-US" sz="3600" b="0" u="none" dirty="0" smtClean="0">
                <a:solidFill>
                  <a:srgbClr val="000000"/>
                </a:solidFill>
              </a:rPr>
              <a:t>what </a:t>
            </a:r>
            <a:r>
              <a:rPr lang="en-US" sz="3600" b="0" u="none" dirty="0">
                <a:solidFill>
                  <a:srgbClr val="000000"/>
                </a:solidFill>
              </a:rPr>
              <a:t>is </a:t>
            </a:r>
            <a:r>
              <a:rPr lang="en-US" sz="3600" b="0" u="none" dirty="0" smtClean="0">
                <a:solidFill>
                  <a:srgbClr val="000000"/>
                </a:solidFill>
              </a:rPr>
              <a:t>its mass number?</a:t>
            </a:r>
            <a:endParaRPr lang="en-US" sz="3600" b="0" u="none" dirty="0">
              <a:solidFill>
                <a:srgbClr val="000000"/>
              </a:solidFill>
            </a:endParaRPr>
          </a:p>
        </p:txBody>
      </p:sp>
      <p:sp>
        <p:nvSpPr>
          <p:cNvPr id="8" name="TextBox 7"/>
          <p:cNvSpPr txBox="1"/>
          <p:nvPr/>
        </p:nvSpPr>
        <p:spPr>
          <a:xfrm>
            <a:off x="609600" y="3000747"/>
            <a:ext cx="5181601" cy="2862322"/>
          </a:xfrm>
          <a:prstGeom prst="rect">
            <a:avLst/>
          </a:prstGeom>
          <a:noFill/>
        </p:spPr>
        <p:txBody>
          <a:bodyPr wrap="square" rtlCol="0">
            <a:spAutoFit/>
          </a:bodyPr>
          <a:lstStyle/>
          <a:p>
            <a:pPr marL="742950" indent="-742950">
              <a:buFont typeface="+mj-lt"/>
              <a:buAutoNum type="alphaLcPeriod"/>
            </a:pPr>
            <a:r>
              <a:rPr lang="en-US" sz="3600" dirty="0" smtClean="0"/>
              <a:t>Zero</a:t>
            </a:r>
          </a:p>
          <a:p>
            <a:pPr marL="742950" indent="-742950">
              <a:buFont typeface="+mj-lt"/>
              <a:buAutoNum type="alphaLcPeriod"/>
            </a:pPr>
            <a:r>
              <a:rPr lang="en-US" sz="3600" dirty="0" smtClean="0"/>
              <a:t>8</a:t>
            </a:r>
            <a:endParaRPr lang="en-US" sz="3600" dirty="0"/>
          </a:p>
          <a:p>
            <a:pPr marL="742950" indent="-742950">
              <a:buFont typeface="+mj-lt"/>
              <a:buAutoNum type="alphaLcPeriod"/>
            </a:pPr>
            <a:r>
              <a:rPr lang="en-US" sz="3600" dirty="0" smtClean="0"/>
              <a:t>16</a:t>
            </a:r>
          </a:p>
          <a:p>
            <a:pPr marL="742950" indent="-742950">
              <a:buFont typeface="+mj-lt"/>
              <a:buAutoNum type="alphaLcPeriod"/>
            </a:pPr>
            <a:r>
              <a:rPr lang="en-US" sz="3600" dirty="0" smtClean="0"/>
              <a:t>17</a:t>
            </a:r>
          </a:p>
          <a:p>
            <a:pPr marL="742950" indent="-742950">
              <a:buFont typeface="+mj-lt"/>
              <a:buAutoNum type="alphaLcPeriod"/>
            </a:pPr>
            <a:r>
              <a:rPr lang="en-US" sz="3600" dirty="0" smtClean="0"/>
              <a:t>25</a:t>
            </a:r>
            <a:endParaRPr lang="en-US" sz="4000" dirty="0" smtClean="0"/>
          </a:p>
        </p:txBody>
      </p:sp>
      <p:sp>
        <p:nvSpPr>
          <p:cNvPr id="9" name="Rectangle 8"/>
          <p:cNvSpPr/>
          <p:nvPr/>
        </p:nvSpPr>
        <p:spPr>
          <a:xfrm>
            <a:off x="381000" y="4758263"/>
            <a:ext cx="1828800"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4190999" y="3251192"/>
            <a:ext cx="4075663" cy="2159000"/>
            <a:chOff x="4190999" y="3505200"/>
            <a:chExt cx="4075663" cy="2159000"/>
          </a:xfrm>
        </p:grpSpPr>
        <p:pic>
          <p:nvPicPr>
            <p:cNvPr id="5" name="Picture 4" descr="Screen Shot 2014-01-31 at 12.31.4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0999" y="3505200"/>
              <a:ext cx="4075663" cy="2159000"/>
            </a:xfrm>
            <a:prstGeom prst="rect">
              <a:avLst/>
            </a:prstGeom>
          </p:spPr>
        </p:pic>
        <p:sp>
          <p:nvSpPr>
            <p:cNvPr id="6" name="Rounded Rectangle 5"/>
            <p:cNvSpPr/>
            <p:nvPr/>
          </p:nvSpPr>
          <p:spPr>
            <a:xfrm>
              <a:off x="5748866" y="4724400"/>
              <a:ext cx="914400" cy="609600"/>
            </a:xfrm>
            <a:prstGeom prst="roundRect">
              <a:avLst/>
            </a:prstGeom>
            <a:solidFill>
              <a:srgbClr val="FFFFFF"/>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smtClean="0">
                  <a:solidFill>
                    <a:srgbClr val="000000"/>
                  </a:solidFill>
                  <a:latin typeface="Times New Roman"/>
                  <a:cs typeface="Times New Roman"/>
                </a:rPr>
                <a:t>?</a:t>
              </a:r>
              <a:endParaRPr lang="en-US" b="1" dirty="0">
                <a:solidFill>
                  <a:srgbClr val="000000"/>
                </a:solidFill>
                <a:latin typeface="Times New Roman"/>
                <a:cs typeface="Times New Roman"/>
              </a:endParaRPr>
            </a:p>
          </p:txBody>
        </p:sp>
      </p:grpSp>
      <p:pic>
        <p:nvPicPr>
          <p:cNvPr id="11" name="Picture 10" descr="Screen Shot 2014-01-31 at 12.43.58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8534" y="402163"/>
            <a:ext cx="3683000" cy="1092200"/>
          </a:xfrm>
          <a:prstGeom prst="rect">
            <a:avLst/>
          </a:prstGeom>
        </p:spPr>
      </p:pic>
      <p:pic>
        <p:nvPicPr>
          <p:cNvPr id="3" name="Picture 2"/>
          <p:cNvPicPr>
            <a:picLocks noChangeAspect="1"/>
          </p:cNvPicPr>
          <p:nvPr/>
        </p:nvPicPr>
        <p:blipFill>
          <a:blip r:embed="rId5"/>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6188562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1-31 at 12.47.58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7067" y="2301778"/>
            <a:ext cx="3539066" cy="3667222"/>
          </a:xfrm>
          <a:prstGeom prst="rect">
            <a:avLst/>
          </a:prstGeom>
        </p:spPr>
      </p:pic>
      <p:sp>
        <p:nvSpPr>
          <p:cNvPr id="8" name="TextBox 7"/>
          <p:cNvSpPr txBox="1"/>
          <p:nvPr/>
        </p:nvSpPr>
        <p:spPr>
          <a:xfrm>
            <a:off x="609600" y="3000747"/>
            <a:ext cx="5181601" cy="2862322"/>
          </a:xfrm>
          <a:prstGeom prst="rect">
            <a:avLst/>
          </a:prstGeom>
          <a:noFill/>
        </p:spPr>
        <p:txBody>
          <a:bodyPr wrap="square" rtlCol="0">
            <a:spAutoFit/>
          </a:bodyPr>
          <a:lstStyle/>
          <a:p>
            <a:pPr marL="742950" indent="-742950">
              <a:buFont typeface="+mj-lt"/>
              <a:buAutoNum type="alphaLcPeriod"/>
            </a:pPr>
            <a:r>
              <a:rPr lang="en-US" sz="3600" dirty="0" smtClean="0"/>
              <a:t>Neutral </a:t>
            </a:r>
            <a:r>
              <a:rPr lang="en-US" sz="3600" dirty="0"/>
              <a:t>atom</a:t>
            </a:r>
          </a:p>
          <a:p>
            <a:pPr marL="742950" indent="-742950">
              <a:buFont typeface="+mj-lt"/>
              <a:buAutoNum type="alphaLcPeriod"/>
            </a:pPr>
            <a:r>
              <a:rPr lang="en-US" sz="3600" dirty="0"/>
              <a:t>+2 ion</a:t>
            </a:r>
          </a:p>
          <a:p>
            <a:pPr marL="742950" indent="-742950">
              <a:buFont typeface="+mj-lt"/>
              <a:buAutoNum type="alphaLcPeriod"/>
            </a:pPr>
            <a:r>
              <a:rPr lang="en-US" sz="3600" dirty="0"/>
              <a:t>+1 ion</a:t>
            </a:r>
          </a:p>
          <a:p>
            <a:pPr marL="742950" indent="-742950">
              <a:buFont typeface="+mj-lt"/>
              <a:buAutoNum type="alphaLcPeriod"/>
            </a:pPr>
            <a:r>
              <a:rPr lang="en-US" sz="3600" dirty="0"/>
              <a:t>-1 ion</a:t>
            </a:r>
          </a:p>
          <a:p>
            <a:pPr marL="742950" indent="-742950">
              <a:buFont typeface="+mj-lt"/>
              <a:buAutoNum type="alphaLcPeriod"/>
            </a:pPr>
            <a:r>
              <a:rPr lang="en-US" sz="3600" dirty="0"/>
              <a:t>-2 ion</a:t>
            </a:r>
          </a:p>
        </p:txBody>
      </p:sp>
      <p:sp>
        <p:nvSpPr>
          <p:cNvPr id="9" name="Rectangle 8"/>
          <p:cNvSpPr/>
          <p:nvPr/>
        </p:nvSpPr>
        <p:spPr>
          <a:xfrm>
            <a:off x="524933" y="5317063"/>
            <a:ext cx="2336800"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Screen Shot 2014-01-31 at 12.43.58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8534" y="402163"/>
            <a:ext cx="3683000" cy="1092200"/>
          </a:xfrm>
          <a:prstGeom prst="rect">
            <a:avLst/>
          </a:prstGeom>
        </p:spPr>
      </p:pic>
      <p:sp>
        <p:nvSpPr>
          <p:cNvPr id="12" name="Title 1"/>
          <p:cNvSpPr txBox="1">
            <a:spLocks/>
          </p:cNvSpPr>
          <p:nvPr/>
        </p:nvSpPr>
        <p:spPr>
          <a:xfrm>
            <a:off x="440268" y="668339"/>
            <a:ext cx="8212138" cy="1981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u="sng" kern="1200">
                <a:solidFill>
                  <a:schemeClr val="tx1"/>
                </a:solidFill>
                <a:latin typeface="+mj-lt"/>
                <a:ea typeface="+mj-ea"/>
                <a:cs typeface="+mj-cs"/>
              </a:defRPr>
            </a:lvl1pPr>
          </a:lstStyle>
          <a:p>
            <a:pPr algn="l"/>
            <a:r>
              <a:rPr lang="en-US" sz="3600" b="0" u="none" dirty="0" smtClean="0">
                <a:solidFill>
                  <a:srgbClr val="000000"/>
                </a:solidFill>
              </a:rPr>
              <a:t>For the same atom, with </a:t>
            </a:r>
            <a:br>
              <a:rPr lang="en-US" sz="3600" b="0" u="none" dirty="0" smtClean="0">
                <a:solidFill>
                  <a:srgbClr val="000000"/>
                </a:solidFill>
              </a:rPr>
            </a:br>
            <a:r>
              <a:rPr lang="en-US" sz="3600" b="0" u="none" dirty="0" smtClean="0">
                <a:solidFill>
                  <a:srgbClr val="000000"/>
                </a:solidFill>
              </a:rPr>
              <a:t>8 protons, 9 neutrons and 10</a:t>
            </a:r>
            <a:r>
              <a:rPr lang="en-US" sz="3600" b="0" u="none" dirty="0">
                <a:solidFill>
                  <a:srgbClr val="000000"/>
                </a:solidFill>
              </a:rPr>
              <a:t> electrons, </a:t>
            </a:r>
            <a:r>
              <a:rPr lang="en-US" sz="3600" b="0" u="none" dirty="0" smtClean="0">
                <a:solidFill>
                  <a:srgbClr val="000000"/>
                </a:solidFill>
              </a:rPr>
              <a:t/>
            </a:r>
            <a:br>
              <a:rPr lang="en-US" sz="3600" b="0" u="none" dirty="0" smtClean="0">
                <a:solidFill>
                  <a:srgbClr val="000000"/>
                </a:solidFill>
              </a:rPr>
            </a:br>
            <a:r>
              <a:rPr lang="en-US" sz="3600" b="0" u="none" dirty="0" smtClean="0">
                <a:solidFill>
                  <a:srgbClr val="000000"/>
                </a:solidFill>
              </a:rPr>
              <a:t>what type of atom or ion is it?</a:t>
            </a:r>
            <a:endParaRPr lang="en-US" sz="3600" b="0" u="none" dirty="0">
              <a:solidFill>
                <a:srgbClr val="000000"/>
              </a:solidFill>
            </a:endParaRPr>
          </a:p>
        </p:txBody>
      </p:sp>
      <p:pic>
        <p:nvPicPr>
          <p:cNvPr id="2" name="Picture 1"/>
          <p:cNvPicPr>
            <a:picLocks noChangeAspect="1"/>
          </p:cNvPicPr>
          <p:nvPr/>
        </p:nvPicPr>
        <p:blipFill>
          <a:blip r:embed="rId5"/>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42493124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2533" y="804333"/>
            <a:ext cx="5283200" cy="2209800"/>
          </a:xfrm>
        </p:spPr>
        <p:txBody>
          <a:bodyPr>
            <a:normAutofit fontScale="90000"/>
          </a:bodyPr>
          <a:lstStyle/>
          <a:p>
            <a:pPr algn="l"/>
            <a:r>
              <a:rPr lang="en-US" sz="4000" b="0" u="none" dirty="0" smtClean="0">
                <a:solidFill>
                  <a:srgbClr val="000000"/>
                </a:solidFill>
              </a:rPr>
              <a:t>If you have 5 protons, </a:t>
            </a:r>
            <a:br>
              <a:rPr lang="en-US" sz="4000" b="0" u="none" dirty="0" smtClean="0">
                <a:solidFill>
                  <a:srgbClr val="000000"/>
                </a:solidFill>
              </a:rPr>
            </a:br>
            <a:r>
              <a:rPr lang="en-US" sz="4000" b="0" u="none" dirty="0" smtClean="0">
                <a:solidFill>
                  <a:srgbClr val="000000"/>
                </a:solidFill>
              </a:rPr>
              <a:t>6 neutrons, &amp; 5 electrons,  what would the symbol look like?</a:t>
            </a:r>
            <a:endParaRPr lang="en-US" sz="4000" b="0" u="none" dirty="0">
              <a:solidFill>
                <a:srgbClr val="000000"/>
              </a:solidFill>
            </a:endParaRPr>
          </a:p>
        </p:txBody>
      </p:sp>
      <p:sp>
        <p:nvSpPr>
          <p:cNvPr id="3" name="TextBox 2"/>
          <p:cNvSpPr txBox="1"/>
          <p:nvPr/>
        </p:nvSpPr>
        <p:spPr>
          <a:xfrm>
            <a:off x="1081697" y="5459736"/>
            <a:ext cx="7489988" cy="830997"/>
          </a:xfrm>
          <a:prstGeom prst="rect">
            <a:avLst/>
          </a:prstGeom>
          <a:noFill/>
        </p:spPr>
        <p:txBody>
          <a:bodyPr wrap="square" rtlCol="0">
            <a:spAutoFit/>
          </a:bodyPr>
          <a:lstStyle/>
          <a:p>
            <a:r>
              <a:rPr lang="en-US" sz="4800" dirty="0" smtClean="0">
                <a:solidFill>
                  <a:srgbClr val="0000FF"/>
                </a:solidFill>
              </a:rPr>
              <a:t>A            B              C             D</a:t>
            </a:r>
            <a:endParaRPr lang="en-US" sz="4800" dirty="0">
              <a:solidFill>
                <a:srgbClr val="0000FF"/>
              </a:solidFill>
            </a:endParaRPr>
          </a:p>
        </p:txBody>
      </p:sp>
      <p:sp>
        <p:nvSpPr>
          <p:cNvPr id="12" name="Rectangle 11"/>
          <p:cNvSpPr/>
          <p:nvPr/>
        </p:nvSpPr>
        <p:spPr>
          <a:xfrm>
            <a:off x="1020231" y="5646634"/>
            <a:ext cx="685800"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Screen Shot 2014-10-20 at 5.53.2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98" y="4031872"/>
            <a:ext cx="1405467" cy="1534918"/>
          </a:xfrm>
          <a:prstGeom prst="rect">
            <a:avLst/>
          </a:prstGeom>
          <a:ln>
            <a:solidFill>
              <a:schemeClr val="tx1"/>
            </a:solidFill>
          </a:ln>
        </p:spPr>
      </p:pic>
      <p:pic>
        <p:nvPicPr>
          <p:cNvPr id="9" name="Picture 8" descr="Screen Shot 2014-10-20 at 5.54.38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7473" y="4030598"/>
            <a:ext cx="1399032" cy="1536192"/>
          </a:xfrm>
          <a:prstGeom prst="rect">
            <a:avLst/>
          </a:prstGeom>
          <a:ln>
            <a:solidFill>
              <a:srgbClr val="000000"/>
            </a:solidFill>
          </a:ln>
        </p:spPr>
      </p:pic>
      <p:pic>
        <p:nvPicPr>
          <p:cNvPr id="10" name="Picture 9" descr="Screen Shot 2014-10-20 at 5.55.40 PM.png"/>
          <p:cNvPicPr>
            <a:picLocks noChangeAspect="1"/>
          </p:cNvPicPr>
          <p:nvPr/>
        </p:nvPicPr>
        <p:blipFill rotWithShape="1">
          <a:blip r:embed="rId5">
            <a:extLst>
              <a:ext uri="{28A0092B-C50C-407E-A947-70E740481C1C}">
                <a14:useLocalDpi xmlns:a14="http://schemas.microsoft.com/office/drawing/2010/main" val="0"/>
              </a:ext>
            </a:extLst>
          </a:blip>
          <a:srcRect t="2381"/>
          <a:stretch/>
        </p:blipFill>
        <p:spPr>
          <a:xfrm>
            <a:off x="5028113" y="4031872"/>
            <a:ext cx="1433155" cy="1536192"/>
          </a:xfrm>
          <a:prstGeom prst="rect">
            <a:avLst/>
          </a:prstGeom>
          <a:ln>
            <a:solidFill>
              <a:srgbClr val="000000"/>
            </a:solidFill>
          </a:ln>
        </p:spPr>
      </p:pic>
      <p:pic>
        <p:nvPicPr>
          <p:cNvPr id="17" name="Picture 16" descr="Screen Shot 2014-10-20 at 5.56.35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0057" y="4031872"/>
            <a:ext cx="1407409" cy="1536192"/>
          </a:xfrm>
          <a:prstGeom prst="rect">
            <a:avLst/>
          </a:prstGeom>
          <a:ln>
            <a:solidFill>
              <a:srgbClr val="000000"/>
            </a:solidFill>
          </a:ln>
        </p:spPr>
      </p:pic>
      <p:pic>
        <p:nvPicPr>
          <p:cNvPr id="13" name="Picture 12" descr="Screen Shot 2014-10-20 at 5.58.22 PM.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1866" y="1282700"/>
            <a:ext cx="2895600" cy="2705100"/>
          </a:xfrm>
          <a:prstGeom prst="rect">
            <a:avLst/>
          </a:prstGeom>
        </p:spPr>
      </p:pic>
      <p:pic>
        <p:nvPicPr>
          <p:cNvPr id="11" name="Picture 10" descr="Screen Shot 2014-10-20 at 5.57.26 PM.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55732" y="162982"/>
            <a:ext cx="2844800" cy="1130300"/>
          </a:xfrm>
          <a:prstGeom prst="rect">
            <a:avLst/>
          </a:prstGeom>
        </p:spPr>
      </p:pic>
      <p:pic>
        <p:nvPicPr>
          <p:cNvPr id="4" name="Picture 3"/>
          <p:cNvPicPr>
            <a:picLocks noChangeAspect="1"/>
          </p:cNvPicPr>
          <p:nvPr/>
        </p:nvPicPr>
        <p:blipFill>
          <a:blip r:embed="rId9"/>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3497592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4-09-10 at 6.01.17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461" y="217141"/>
            <a:ext cx="2235201" cy="2204328"/>
          </a:xfrm>
          <a:prstGeom prst="rect">
            <a:avLst/>
          </a:prstGeom>
        </p:spPr>
      </p:pic>
      <p:pic>
        <p:nvPicPr>
          <p:cNvPr id="7" name="Picture 6" descr="Screen Shot 2014-09-10 at 6.04.5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5872" y="1422409"/>
            <a:ext cx="1206095" cy="1352549"/>
          </a:xfrm>
          <a:prstGeom prst="rect">
            <a:avLst/>
          </a:prstGeom>
          <a:ln>
            <a:solidFill>
              <a:srgbClr val="000000"/>
            </a:solidFill>
          </a:ln>
        </p:spPr>
      </p:pic>
      <p:sp>
        <p:nvSpPr>
          <p:cNvPr id="9" name="TextBox 8"/>
          <p:cNvSpPr txBox="1"/>
          <p:nvPr/>
        </p:nvSpPr>
        <p:spPr>
          <a:xfrm>
            <a:off x="1015997" y="2235202"/>
            <a:ext cx="1548922" cy="461665"/>
          </a:xfrm>
          <a:prstGeom prst="rect">
            <a:avLst/>
          </a:prstGeom>
          <a:noFill/>
        </p:spPr>
        <p:txBody>
          <a:bodyPr wrap="none" rtlCol="0">
            <a:spAutoFit/>
          </a:bodyPr>
          <a:lstStyle/>
          <a:p>
            <a:r>
              <a:rPr lang="en-US" sz="2400" b="1"/>
              <a:t>Start atom</a:t>
            </a:r>
          </a:p>
        </p:txBody>
      </p:sp>
      <p:pic>
        <p:nvPicPr>
          <p:cNvPr id="10" name="Picture 9" descr="Screen Shot 2014-09-10 at 6.01.17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6536261" y="217141"/>
            <a:ext cx="2235201" cy="2204328"/>
          </a:xfrm>
          <a:prstGeom prst="rect">
            <a:avLst/>
          </a:prstGeom>
        </p:spPr>
      </p:pic>
      <p:sp>
        <p:nvSpPr>
          <p:cNvPr id="11" name="TextBox 10"/>
          <p:cNvSpPr txBox="1"/>
          <p:nvPr/>
        </p:nvSpPr>
        <p:spPr>
          <a:xfrm>
            <a:off x="6942663" y="2235202"/>
            <a:ext cx="1538252" cy="461665"/>
          </a:xfrm>
          <a:prstGeom prst="rect">
            <a:avLst/>
          </a:prstGeom>
          <a:noFill/>
        </p:spPr>
        <p:txBody>
          <a:bodyPr wrap="none" rtlCol="0">
            <a:spAutoFit/>
          </a:bodyPr>
          <a:lstStyle/>
          <a:p>
            <a:r>
              <a:rPr lang="en-US" sz="2400" b="1"/>
              <a:t>Final atom</a:t>
            </a:r>
          </a:p>
        </p:txBody>
      </p:sp>
      <p:cxnSp>
        <p:nvCxnSpPr>
          <p:cNvPr id="13" name="Straight Arrow Connector 12"/>
          <p:cNvCxnSpPr>
            <a:stCxn id="5" idx="3"/>
            <a:endCxn id="10" idx="0"/>
          </p:cNvCxnSpPr>
          <p:nvPr/>
        </p:nvCxnSpPr>
        <p:spPr>
          <a:xfrm>
            <a:off x="2878662" y="1319305"/>
            <a:ext cx="3673036" cy="0"/>
          </a:xfrm>
          <a:prstGeom prst="straightConnector1">
            <a:avLst/>
          </a:prstGeom>
          <a:ln w="57150" cmpd="sng">
            <a:tailEnd type="arrow"/>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3335869" y="1845740"/>
            <a:ext cx="1229273" cy="461665"/>
          </a:xfrm>
          <a:prstGeom prst="rect">
            <a:avLst/>
          </a:prstGeom>
          <a:noFill/>
        </p:spPr>
        <p:txBody>
          <a:bodyPr wrap="none" rtlCol="0">
            <a:spAutoFit/>
          </a:bodyPr>
          <a:lstStyle/>
          <a:p>
            <a:r>
              <a:rPr lang="en-US" sz="2400" b="1" dirty="0"/>
              <a:t>Remove</a:t>
            </a:r>
          </a:p>
        </p:txBody>
      </p:sp>
      <p:sp>
        <p:nvSpPr>
          <p:cNvPr id="19" name="TextBox 18"/>
          <p:cNvSpPr txBox="1"/>
          <p:nvPr/>
        </p:nvSpPr>
        <p:spPr>
          <a:xfrm>
            <a:off x="474134" y="3085421"/>
            <a:ext cx="8229599" cy="3239862"/>
          </a:xfrm>
          <a:prstGeom prst="rect">
            <a:avLst/>
          </a:prstGeom>
          <a:noFill/>
        </p:spPr>
        <p:txBody>
          <a:bodyPr wrap="square" rtlCol="0">
            <a:spAutoFit/>
          </a:bodyPr>
          <a:lstStyle/>
          <a:p>
            <a:r>
              <a:rPr lang="en-US" sz="3200" dirty="0" smtClean="0">
                <a:solidFill>
                  <a:srgbClr val="3366FF"/>
                </a:solidFill>
              </a:rPr>
              <a:t>Which statement is FALSE about the final atom?</a:t>
            </a:r>
          </a:p>
          <a:p>
            <a:endParaRPr lang="en-US" sz="1600" dirty="0" smtClean="0"/>
          </a:p>
          <a:p>
            <a:pPr marL="742950" indent="-742950">
              <a:lnSpc>
                <a:spcPct val="120000"/>
              </a:lnSpc>
              <a:buFont typeface="+mj-lt"/>
              <a:buAutoNum type="alphaLcPeriod"/>
            </a:pPr>
            <a:r>
              <a:rPr lang="en-US" sz="3200" dirty="0"/>
              <a:t>It is a </a:t>
            </a:r>
            <a:r>
              <a:rPr lang="en-US" sz="3200" b="1" i="1" dirty="0"/>
              <a:t>different element </a:t>
            </a:r>
            <a:r>
              <a:rPr lang="en-US" sz="3200" dirty="0"/>
              <a:t>than the start atom.</a:t>
            </a:r>
          </a:p>
          <a:p>
            <a:pPr marL="742950" indent="-742950">
              <a:lnSpc>
                <a:spcPct val="120000"/>
              </a:lnSpc>
              <a:buFont typeface="+mj-lt"/>
              <a:buAutoNum type="alphaLcPeriod"/>
            </a:pPr>
            <a:r>
              <a:rPr lang="en-US" sz="3200" dirty="0"/>
              <a:t>It has </a:t>
            </a:r>
            <a:r>
              <a:rPr lang="en-US" sz="3200" b="1" i="1" dirty="0"/>
              <a:t>4 neutrons less </a:t>
            </a:r>
            <a:r>
              <a:rPr lang="en-US" sz="3200" dirty="0"/>
              <a:t>than the start atom.</a:t>
            </a:r>
          </a:p>
          <a:p>
            <a:pPr marL="742950" indent="-742950">
              <a:lnSpc>
                <a:spcPct val="120000"/>
              </a:lnSpc>
              <a:buFont typeface="+mj-lt"/>
              <a:buAutoNum type="alphaLcPeriod"/>
            </a:pPr>
            <a:r>
              <a:rPr lang="en-US" sz="3200" dirty="0"/>
              <a:t>It has </a:t>
            </a:r>
            <a:r>
              <a:rPr lang="en-US" sz="3200" b="1" i="1" dirty="0"/>
              <a:t>2 protons less </a:t>
            </a:r>
            <a:r>
              <a:rPr lang="en-US" sz="3200" dirty="0"/>
              <a:t>than the start atom.</a:t>
            </a:r>
          </a:p>
          <a:p>
            <a:pPr marL="742950" indent="-742950">
              <a:lnSpc>
                <a:spcPct val="120000"/>
              </a:lnSpc>
              <a:buFont typeface="+mj-lt"/>
              <a:buAutoNum type="alphaLcPeriod"/>
            </a:pPr>
            <a:r>
              <a:rPr lang="en-US" sz="3200" dirty="0"/>
              <a:t>None of the above.</a:t>
            </a:r>
          </a:p>
        </p:txBody>
      </p:sp>
      <p:sp>
        <p:nvSpPr>
          <p:cNvPr id="15" name="Rectangle 14"/>
          <p:cNvSpPr/>
          <p:nvPr/>
        </p:nvSpPr>
        <p:spPr>
          <a:xfrm>
            <a:off x="355599" y="4504266"/>
            <a:ext cx="7992533" cy="5757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5"/>
          <a:stretch>
            <a:fillRect/>
          </a:stretch>
        </p:blipFill>
        <p:spPr>
          <a:xfrm>
            <a:off x="106634" y="6139146"/>
            <a:ext cx="8998476" cy="719390"/>
          </a:xfrm>
          <a:prstGeom prst="rect">
            <a:avLst/>
          </a:prstGeom>
        </p:spPr>
      </p:pic>
    </p:spTree>
    <p:extLst>
      <p:ext uri="{BB962C8B-B14F-4D97-AF65-F5344CB8AC3E}">
        <p14:creationId xmlns:p14="http://schemas.microsoft.com/office/powerpoint/2010/main" val="3932758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6"/>
            <a:ext cx="8229600" cy="4800600"/>
          </a:xfrm>
        </p:spPr>
        <p:txBody>
          <a:bodyPr>
            <a:normAutofit/>
          </a:bodyPr>
          <a:lstStyle/>
          <a:p>
            <a:pPr marL="0" indent="0">
              <a:buNone/>
            </a:pPr>
            <a:r>
              <a:rPr lang="en-US" dirty="0" smtClean="0">
                <a:latin typeface="+mj-lt"/>
                <a:cs typeface="Arial" pitchFamily="34" charset="0"/>
              </a:rPr>
              <a:t>What is the correct symbol for an isotope of carbon with 7 neutrons?</a:t>
            </a:r>
          </a:p>
          <a:p>
            <a:pPr marL="0" indent="0">
              <a:buNone/>
            </a:pPr>
            <a:endParaRPr lang="en-US" sz="2000" dirty="0" smtClean="0">
              <a:latin typeface="Arial" pitchFamily="34" charset="0"/>
              <a:cs typeface="Arial" pitchFamily="34" charset="0"/>
            </a:endParaRPr>
          </a:p>
          <a:p>
            <a:pPr marL="514350" indent="-514350">
              <a:buFont typeface="+mj-lt"/>
              <a:buAutoNum type="alphaLcPeriod"/>
            </a:pPr>
            <a:r>
              <a:rPr lang="en-US" baseline="-25000" dirty="0" smtClean="0">
                <a:latin typeface="+mj-lt"/>
                <a:cs typeface="Arial" pitchFamily="34" charset="0"/>
              </a:rPr>
              <a:t>6</a:t>
            </a:r>
            <a:r>
              <a:rPr lang="en-US" dirty="0" smtClean="0">
                <a:latin typeface="+mj-lt"/>
                <a:cs typeface="Arial" pitchFamily="34" charset="0"/>
              </a:rPr>
              <a:t>C</a:t>
            </a:r>
          </a:p>
          <a:p>
            <a:pPr marL="514350" indent="-514350">
              <a:buFont typeface="+mj-lt"/>
              <a:buAutoNum type="alphaLcPeriod"/>
            </a:pPr>
            <a:endParaRPr lang="en-US" sz="1400" dirty="0" smtClean="0">
              <a:latin typeface="Arial" pitchFamily="34" charset="0"/>
              <a:cs typeface="Arial" pitchFamily="34" charset="0"/>
            </a:endParaRPr>
          </a:p>
          <a:p>
            <a:pPr marL="514350" indent="-514350">
              <a:buFont typeface="+mj-lt"/>
              <a:buAutoNum type="alphaLcPeriod"/>
            </a:pPr>
            <a:r>
              <a:rPr lang="en-US" baseline="-25000" dirty="0" smtClean="0">
                <a:latin typeface="+mj-lt"/>
                <a:cs typeface="Arial" pitchFamily="34" charset="0"/>
              </a:rPr>
              <a:t>7</a:t>
            </a:r>
            <a:r>
              <a:rPr lang="en-US" dirty="0" smtClean="0">
                <a:latin typeface="+mj-lt"/>
                <a:cs typeface="Arial" pitchFamily="34" charset="0"/>
              </a:rPr>
              <a:t>C</a:t>
            </a:r>
          </a:p>
          <a:p>
            <a:pPr marL="514350" indent="-514350">
              <a:buFont typeface="+mj-lt"/>
              <a:buAutoNum type="alphaLcPeriod"/>
            </a:pPr>
            <a:endParaRPr lang="en-US" sz="1400" dirty="0" smtClean="0">
              <a:latin typeface="Arial" pitchFamily="34" charset="0"/>
              <a:cs typeface="Arial" pitchFamily="34" charset="0"/>
            </a:endParaRPr>
          </a:p>
          <a:p>
            <a:pPr marL="514350" indent="-514350">
              <a:buFont typeface="+mj-lt"/>
              <a:buAutoNum type="alphaLcPeriod"/>
            </a:pPr>
            <a:r>
              <a:rPr lang="en-US" baseline="-25000" dirty="0" smtClean="0">
                <a:latin typeface="+mj-lt"/>
                <a:cs typeface="Arial" pitchFamily="34" charset="0"/>
              </a:rPr>
              <a:t>13</a:t>
            </a:r>
            <a:r>
              <a:rPr lang="en-US" dirty="0" smtClean="0">
                <a:latin typeface="+mj-lt"/>
                <a:cs typeface="Arial" pitchFamily="34" charset="0"/>
              </a:rPr>
              <a:t>C</a:t>
            </a:r>
          </a:p>
          <a:p>
            <a:pPr marL="514350" indent="-514350">
              <a:buFont typeface="+mj-lt"/>
              <a:buAutoNum type="alphaLcPeriod"/>
            </a:pPr>
            <a:endParaRPr lang="en-US" sz="1400" dirty="0" smtClean="0">
              <a:latin typeface="Arial" pitchFamily="34" charset="0"/>
              <a:cs typeface="Arial" pitchFamily="34" charset="0"/>
            </a:endParaRPr>
          </a:p>
          <a:p>
            <a:pPr marL="514350" indent="-514350">
              <a:buFont typeface="+mj-lt"/>
              <a:buAutoNum type="alphaLcPeriod"/>
            </a:pPr>
            <a:r>
              <a:rPr lang="en-US" baseline="-25000" dirty="0" smtClean="0">
                <a:latin typeface="+mj-lt"/>
                <a:cs typeface="Arial" pitchFamily="34" charset="0"/>
              </a:rPr>
              <a:t>6</a:t>
            </a:r>
            <a:r>
              <a:rPr lang="en-US" dirty="0" smtClean="0">
                <a:latin typeface="+mj-lt"/>
                <a:cs typeface="Arial" pitchFamily="34" charset="0"/>
              </a:rPr>
              <a:t>C</a:t>
            </a:r>
          </a:p>
          <a:p>
            <a:pPr marL="0" indent="0">
              <a:buNone/>
            </a:pPr>
            <a:endParaRPr lang="en-US" dirty="0">
              <a:latin typeface="Arial" pitchFamily="34" charset="0"/>
              <a:cs typeface="Arial" pitchFamily="34" charset="0"/>
            </a:endParaRPr>
          </a:p>
        </p:txBody>
      </p:sp>
      <p:sp>
        <p:nvSpPr>
          <p:cNvPr id="4" name="TextBox 3"/>
          <p:cNvSpPr txBox="1"/>
          <p:nvPr/>
        </p:nvSpPr>
        <p:spPr>
          <a:xfrm>
            <a:off x="838200" y="5334006"/>
            <a:ext cx="463588" cy="420628"/>
          </a:xfrm>
          <a:prstGeom prst="rect">
            <a:avLst/>
          </a:prstGeom>
          <a:noFill/>
        </p:spPr>
        <p:txBody>
          <a:bodyPr wrap="none" rtlCol="0">
            <a:spAutoFit/>
          </a:bodyPr>
          <a:lstStyle/>
          <a:p>
            <a:r>
              <a:rPr lang="en-US" sz="3200" baseline="30000" dirty="0" smtClean="0"/>
              <a:t>13</a:t>
            </a:r>
            <a:endParaRPr lang="en-US" sz="3200" baseline="30000" dirty="0"/>
          </a:p>
        </p:txBody>
      </p:sp>
      <p:sp>
        <p:nvSpPr>
          <p:cNvPr id="5" name="TextBox 4"/>
          <p:cNvSpPr txBox="1"/>
          <p:nvPr/>
        </p:nvSpPr>
        <p:spPr>
          <a:xfrm>
            <a:off x="921784" y="4281061"/>
            <a:ext cx="479618" cy="584775"/>
          </a:xfrm>
          <a:prstGeom prst="rect">
            <a:avLst/>
          </a:prstGeom>
          <a:noFill/>
        </p:spPr>
        <p:txBody>
          <a:bodyPr wrap="none" rtlCol="0">
            <a:spAutoFit/>
          </a:bodyPr>
          <a:lstStyle/>
          <a:p>
            <a:r>
              <a:rPr lang="en-US" sz="3200" baseline="30000" dirty="0"/>
              <a:t> </a:t>
            </a:r>
            <a:r>
              <a:rPr lang="en-US" sz="3200" dirty="0" smtClean="0"/>
              <a:t> </a:t>
            </a:r>
            <a:r>
              <a:rPr lang="en-US" sz="3200" baseline="30000" dirty="0" smtClean="0"/>
              <a:t>6</a:t>
            </a:r>
            <a:endParaRPr lang="en-US" sz="3200" baseline="30000" dirty="0"/>
          </a:p>
        </p:txBody>
      </p:sp>
      <p:sp>
        <p:nvSpPr>
          <p:cNvPr id="6" name="TextBox 5"/>
          <p:cNvSpPr txBox="1"/>
          <p:nvPr/>
        </p:nvSpPr>
        <p:spPr>
          <a:xfrm>
            <a:off x="838200" y="3581406"/>
            <a:ext cx="463588" cy="420628"/>
          </a:xfrm>
          <a:prstGeom prst="rect">
            <a:avLst/>
          </a:prstGeom>
          <a:noFill/>
        </p:spPr>
        <p:txBody>
          <a:bodyPr wrap="none" rtlCol="0">
            <a:spAutoFit/>
          </a:bodyPr>
          <a:lstStyle/>
          <a:p>
            <a:r>
              <a:rPr lang="en-US" sz="3200" baseline="30000" dirty="0" smtClean="0"/>
              <a:t>13</a:t>
            </a:r>
            <a:endParaRPr lang="en-US" sz="3200" baseline="30000" dirty="0"/>
          </a:p>
        </p:txBody>
      </p:sp>
      <p:sp>
        <p:nvSpPr>
          <p:cNvPr id="7" name="TextBox 6"/>
          <p:cNvSpPr txBox="1"/>
          <p:nvPr/>
        </p:nvSpPr>
        <p:spPr>
          <a:xfrm>
            <a:off x="838200" y="2743206"/>
            <a:ext cx="449162" cy="420628"/>
          </a:xfrm>
          <a:prstGeom prst="rect">
            <a:avLst/>
          </a:prstGeom>
          <a:noFill/>
        </p:spPr>
        <p:txBody>
          <a:bodyPr wrap="none" rtlCol="0">
            <a:spAutoFit/>
          </a:bodyPr>
          <a:lstStyle/>
          <a:p>
            <a:r>
              <a:rPr lang="en-US" sz="3200" baseline="30000" dirty="0" smtClean="0"/>
              <a:t>  7</a:t>
            </a:r>
            <a:endParaRPr lang="en-US" sz="3200" baseline="30000" dirty="0"/>
          </a:p>
        </p:txBody>
      </p:sp>
      <p:sp>
        <p:nvSpPr>
          <p:cNvPr id="8" name="Rectangle 7"/>
          <p:cNvSpPr/>
          <p:nvPr/>
        </p:nvSpPr>
        <p:spPr>
          <a:xfrm>
            <a:off x="444538" y="5214069"/>
            <a:ext cx="1384262" cy="66050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89730925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normAutofit fontScale="92500" lnSpcReduction="10000"/>
          </a:bodyPr>
          <a:lstStyle/>
          <a:p>
            <a:pPr marL="0" indent="0">
              <a:buNone/>
            </a:pPr>
            <a:r>
              <a:rPr lang="en-US" dirty="0" smtClean="0"/>
              <a:t>What is the correct identity of an element with the following isotopic symbol and how many neutrons does it have?</a:t>
            </a:r>
          </a:p>
          <a:p>
            <a:pPr marL="0" indent="0">
              <a:buNone/>
            </a:pPr>
            <a:endParaRPr lang="en-US" dirty="0" smtClean="0"/>
          </a:p>
          <a:p>
            <a:pPr marL="0" indent="0">
              <a:buNone/>
            </a:pPr>
            <a:endParaRPr lang="en-US" dirty="0" smtClean="0"/>
          </a:p>
          <a:p>
            <a:pPr marL="0" indent="0">
              <a:buNone/>
            </a:pPr>
            <a:endParaRPr lang="en-US" dirty="0"/>
          </a:p>
          <a:p>
            <a:pPr marL="514350" indent="-514350">
              <a:buFont typeface="+mj-lt"/>
              <a:buAutoNum type="alphaLcPeriod"/>
            </a:pPr>
            <a:r>
              <a:rPr lang="en-US" dirty="0" smtClean="0"/>
              <a:t> Gold, 114 neutrons</a:t>
            </a:r>
          </a:p>
          <a:p>
            <a:pPr marL="514350" indent="-514350">
              <a:buFont typeface="+mj-lt"/>
              <a:buAutoNum type="alphaLcPeriod"/>
            </a:pPr>
            <a:r>
              <a:rPr lang="en-US" dirty="0" smtClean="0"/>
              <a:t> Bromine, 44 neutrons</a:t>
            </a:r>
          </a:p>
          <a:p>
            <a:pPr marL="514350" indent="-514350">
              <a:buFont typeface="+mj-lt"/>
              <a:buAutoNum type="alphaLcPeriod"/>
            </a:pPr>
            <a:r>
              <a:rPr lang="en-US" dirty="0" smtClean="0"/>
              <a:t> Gold, 44 neutrons</a:t>
            </a:r>
          </a:p>
          <a:p>
            <a:pPr marL="514350" indent="-514350">
              <a:buFont typeface="+mj-lt"/>
              <a:buAutoNum type="alphaLcPeriod"/>
            </a:pPr>
            <a:r>
              <a:rPr lang="en-US" dirty="0" smtClean="0"/>
              <a:t> Bromine, 114 neutrons</a:t>
            </a:r>
            <a:endParaRPr lang="en-US" dirty="0"/>
          </a:p>
        </p:txBody>
      </p:sp>
      <p:grpSp>
        <p:nvGrpSpPr>
          <p:cNvPr id="5" name="Group 4"/>
          <p:cNvGrpSpPr/>
          <p:nvPr/>
        </p:nvGrpSpPr>
        <p:grpSpPr>
          <a:xfrm>
            <a:off x="3052692" y="2716372"/>
            <a:ext cx="1126664" cy="1015663"/>
            <a:chOff x="2127623" y="5683805"/>
            <a:chExt cx="1126664" cy="1015663"/>
          </a:xfrm>
        </p:grpSpPr>
        <p:sp>
          <p:nvSpPr>
            <p:cNvPr id="7" name="TextBox 6"/>
            <p:cNvSpPr txBox="1"/>
            <p:nvPr/>
          </p:nvSpPr>
          <p:spPr>
            <a:xfrm>
              <a:off x="2556660" y="5683805"/>
              <a:ext cx="697627" cy="1015663"/>
            </a:xfrm>
            <a:prstGeom prst="rect">
              <a:avLst/>
            </a:prstGeom>
            <a:noFill/>
          </p:spPr>
          <p:txBody>
            <a:bodyPr wrap="none" rtlCol="0">
              <a:spAutoFit/>
            </a:bodyPr>
            <a:lstStyle/>
            <a:p>
              <a:r>
                <a:rPr lang="en-US" sz="6000" dirty="0">
                  <a:latin typeface="Arial" pitchFamily="34" charset="0"/>
                  <a:cs typeface="Arial" pitchFamily="34" charset="0"/>
                </a:rPr>
                <a:t>X</a:t>
              </a:r>
            </a:p>
          </p:txBody>
        </p:sp>
        <p:sp>
          <p:nvSpPr>
            <p:cNvPr id="8" name="TextBox 7"/>
            <p:cNvSpPr txBox="1"/>
            <p:nvPr/>
          </p:nvSpPr>
          <p:spPr>
            <a:xfrm>
              <a:off x="2127623" y="5731273"/>
              <a:ext cx="527709" cy="461665"/>
            </a:xfrm>
            <a:prstGeom prst="rect">
              <a:avLst/>
            </a:prstGeom>
            <a:noFill/>
          </p:spPr>
          <p:txBody>
            <a:bodyPr wrap="none" rtlCol="0">
              <a:spAutoFit/>
            </a:bodyPr>
            <a:lstStyle/>
            <a:p>
              <a:r>
                <a:rPr lang="en-US" sz="2400" dirty="0" smtClean="0">
                  <a:latin typeface="Arial" pitchFamily="34" charset="0"/>
                  <a:cs typeface="Arial" pitchFamily="34" charset="0"/>
                </a:rPr>
                <a:t>79</a:t>
              </a:r>
              <a:endParaRPr lang="en-US" sz="2400" dirty="0">
                <a:latin typeface="Arial" pitchFamily="34" charset="0"/>
                <a:cs typeface="Arial" pitchFamily="34" charset="0"/>
              </a:endParaRPr>
            </a:p>
          </p:txBody>
        </p:sp>
        <p:sp>
          <p:nvSpPr>
            <p:cNvPr id="9" name="TextBox 8"/>
            <p:cNvSpPr txBox="1"/>
            <p:nvPr/>
          </p:nvSpPr>
          <p:spPr>
            <a:xfrm>
              <a:off x="2127623" y="6093582"/>
              <a:ext cx="527709" cy="461665"/>
            </a:xfrm>
            <a:prstGeom prst="rect">
              <a:avLst/>
            </a:prstGeom>
            <a:noFill/>
          </p:spPr>
          <p:txBody>
            <a:bodyPr wrap="none" rtlCol="0">
              <a:spAutoFit/>
            </a:bodyPr>
            <a:lstStyle/>
            <a:p>
              <a:r>
                <a:rPr lang="en-US" sz="2400" dirty="0" smtClean="0">
                  <a:latin typeface="Arial" pitchFamily="34" charset="0"/>
                  <a:cs typeface="Arial" pitchFamily="34" charset="0"/>
                </a:rPr>
                <a:t>35</a:t>
              </a:r>
              <a:endParaRPr lang="en-US" sz="2400" dirty="0">
                <a:latin typeface="Arial" pitchFamily="34" charset="0"/>
                <a:cs typeface="Arial" pitchFamily="34" charset="0"/>
              </a:endParaRPr>
            </a:p>
          </p:txBody>
        </p:sp>
      </p:grpSp>
      <p:sp>
        <p:nvSpPr>
          <p:cNvPr id="10" name="Rectangle 9"/>
          <p:cNvSpPr/>
          <p:nvPr/>
        </p:nvSpPr>
        <p:spPr>
          <a:xfrm>
            <a:off x="380999" y="4572000"/>
            <a:ext cx="4275667"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17305"/>
            <a:ext cx="8998476" cy="719390"/>
          </a:xfrm>
          <a:prstGeom prst="rect">
            <a:avLst/>
          </a:prstGeom>
        </p:spPr>
      </p:pic>
    </p:spTree>
    <p:extLst>
      <p:ext uri="{BB962C8B-B14F-4D97-AF65-F5344CB8AC3E}">
        <p14:creationId xmlns:p14="http://schemas.microsoft.com/office/powerpoint/2010/main" val="354947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Which are isotopes?</a:t>
            </a:r>
            <a:endParaRPr lang="en-US" dirty="0"/>
          </a:p>
        </p:txBody>
      </p:sp>
      <p:sp>
        <p:nvSpPr>
          <p:cNvPr id="5" name="TextBox 4"/>
          <p:cNvSpPr txBox="1"/>
          <p:nvPr/>
        </p:nvSpPr>
        <p:spPr>
          <a:xfrm>
            <a:off x="655320" y="2020669"/>
            <a:ext cx="563880" cy="646331"/>
          </a:xfrm>
          <a:prstGeom prst="rect">
            <a:avLst/>
          </a:prstGeom>
          <a:noFill/>
        </p:spPr>
        <p:txBody>
          <a:bodyPr wrap="square" rtlCol="0">
            <a:spAutoFit/>
          </a:bodyPr>
          <a:lstStyle/>
          <a:p>
            <a:r>
              <a:rPr lang="en-US" sz="3600" dirty="0">
                <a:latin typeface="Cambria"/>
                <a:cs typeface="Cambria"/>
              </a:rPr>
              <a:t>I</a:t>
            </a:r>
          </a:p>
        </p:txBody>
      </p:sp>
      <p:sp>
        <p:nvSpPr>
          <p:cNvPr id="11" name="TextBox 10"/>
          <p:cNvSpPr txBox="1"/>
          <p:nvPr/>
        </p:nvSpPr>
        <p:spPr>
          <a:xfrm>
            <a:off x="502920" y="3522509"/>
            <a:ext cx="563880" cy="707886"/>
          </a:xfrm>
          <a:prstGeom prst="rect">
            <a:avLst/>
          </a:prstGeom>
          <a:noFill/>
        </p:spPr>
        <p:txBody>
          <a:bodyPr wrap="square" rtlCol="0">
            <a:spAutoFit/>
          </a:bodyPr>
          <a:lstStyle/>
          <a:p>
            <a:r>
              <a:rPr lang="en-US" sz="4000" dirty="0" smtClean="0">
                <a:latin typeface="Cambria"/>
                <a:cs typeface="Cambria"/>
              </a:rPr>
              <a:t>II</a:t>
            </a:r>
            <a:endParaRPr lang="en-US" sz="4000" dirty="0">
              <a:latin typeface="Cambria"/>
              <a:cs typeface="Cambria"/>
            </a:endParaRPr>
          </a:p>
        </p:txBody>
      </p:sp>
      <p:sp>
        <p:nvSpPr>
          <p:cNvPr id="12" name="TextBox 11"/>
          <p:cNvSpPr txBox="1"/>
          <p:nvPr/>
        </p:nvSpPr>
        <p:spPr>
          <a:xfrm>
            <a:off x="472440" y="5287186"/>
            <a:ext cx="746760" cy="646331"/>
          </a:xfrm>
          <a:prstGeom prst="rect">
            <a:avLst/>
          </a:prstGeom>
          <a:noFill/>
        </p:spPr>
        <p:txBody>
          <a:bodyPr wrap="square" rtlCol="0">
            <a:spAutoFit/>
          </a:bodyPr>
          <a:lstStyle/>
          <a:p>
            <a:r>
              <a:rPr lang="en-US" sz="3600" dirty="0" smtClean="0">
                <a:latin typeface="Cambria"/>
                <a:cs typeface="Cambria"/>
              </a:rPr>
              <a:t>III</a:t>
            </a:r>
            <a:endParaRPr lang="en-US" sz="3600" dirty="0">
              <a:latin typeface="Cambria"/>
              <a:cs typeface="Cambria"/>
            </a:endParaRPr>
          </a:p>
        </p:txBody>
      </p:sp>
      <p:sp>
        <p:nvSpPr>
          <p:cNvPr id="7" name="TextBox 6"/>
          <p:cNvSpPr txBox="1"/>
          <p:nvPr/>
        </p:nvSpPr>
        <p:spPr>
          <a:xfrm>
            <a:off x="5105400" y="2421791"/>
            <a:ext cx="3962400" cy="2523768"/>
          </a:xfrm>
          <a:prstGeom prst="rect">
            <a:avLst/>
          </a:prstGeom>
          <a:noFill/>
        </p:spPr>
        <p:txBody>
          <a:bodyPr wrap="square" rtlCol="0">
            <a:spAutoFit/>
          </a:bodyPr>
          <a:lstStyle/>
          <a:p>
            <a:pPr marL="514350" indent="-514350">
              <a:spcAft>
                <a:spcPts val="1200"/>
              </a:spcAft>
              <a:buFont typeface="+mj-lt"/>
              <a:buAutoNum type="alphaLcPeriod"/>
            </a:pPr>
            <a:r>
              <a:rPr lang="en-US" sz="3200" dirty="0">
                <a:latin typeface="Cambria"/>
                <a:cs typeface="Cambria"/>
              </a:rPr>
              <a:t> </a:t>
            </a:r>
            <a:r>
              <a:rPr lang="en-US" sz="3200" dirty="0" smtClean="0">
                <a:latin typeface="Cambria"/>
                <a:cs typeface="Cambria"/>
              </a:rPr>
              <a:t>   I and II</a:t>
            </a:r>
          </a:p>
          <a:p>
            <a:pPr marL="742950" indent="-742950">
              <a:spcAft>
                <a:spcPts val="1200"/>
              </a:spcAft>
              <a:buFont typeface="+mj-lt"/>
              <a:buAutoNum type="alphaLcPeriod"/>
            </a:pPr>
            <a:r>
              <a:rPr lang="en-US" sz="3200" dirty="0">
                <a:latin typeface="Cambria"/>
                <a:cs typeface="Cambria"/>
              </a:rPr>
              <a:t> </a:t>
            </a:r>
            <a:r>
              <a:rPr lang="en-US" sz="3200" dirty="0" smtClean="0">
                <a:latin typeface="Cambria"/>
                <a:cs typeface="Cambria"/>
              </a:rPr>
              <a:t>II and III</a:t>
            </a:r>
          </a:p>
          <a:p>
            <a:pPr marL="742950" indent="-742950">
              <a:spcAft>
                <a:spcPts val="1200"/>
              </a:spcAft>
              <a:buFont typeface="+mj-lt"/>
              <a:buAutoNum type="alphaLcPeriod"/>
            </a:pPr>
            <a:r>
              <a:rPr lang="en-US" sz="3200" dirty="0">
                <a:latin typeface="Cambria"/>
                <a:cs typeface="Cambria"/>
              </a:rPr>
              <a:t> </a:t>
            </a:r>
            <a:r>
              <a:rPr lang="en-US" sz="3200" dirty="0" smtClean="0">
                <a:latin typeface="Cambria"/>
                <a:cs typeface="Cambria"/>
              </a:rPr>
              <a:t>I and III</a:t>
            </a:r>
          </a:p>
          <a:p>
            <a:pPr marL="742950" indent="-742950">
              <a:spcAft>
                <a:spcPts val="1200"/>
              </a:spcAft>
              <a:buFont typeface="+mj-lt"/>
              <a:buAutoNum type="alphaLcPeriod"/>
            </a:pPr>
            <a:r>
              <a:rPr lang="en-US" sz="3200" dirty="0">
                <a:latin typeface="Cambria"/>
                <a:cs typeface="Cambria"/>
              </a:rPr>
              <a:t> </a:t>
            </a:r>
            <a:r>
              <a:rPr lang="en-US" sz="3200" dirty="0" smtClean="0">
                <a:latin typeface="Cambria"/>
                <a:cs typeface="Cambria"/>
              </a:rPr>
              <a:t>I, II and III</a:t>
            </a:r>
          </a:p>
        </p:txBody>
      </p:sp>
      <p:sp>
        <p:nvSpPr>
          <p:cNvPr id="15" name="Rectangle 14"/>
          <p:cNvSpPr/>
          <p:nvPr/>
        </p:nvSpPr>
        <p:spPr>
          <a:xfrm>
            <a:off x="5029200" y="4343400"/>
            <a:ext cx="28194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Desktop:untitled folder:Screen Shot 2013-10-12 at 4.03.50 PM.png"/>
          <p:cNvPicPr>
            <a:picLocks noChangeAspect="1"/>
          </p:cNvPicPr>
          <p:nvPr/>
        </p:nvPicPr>
        <p:blipFill>
          <a:blip r:embed="rId3"/>
          <a:srcRect/>
          <a:stretch>
            <a:fillRect/>
          </a:stretch>
        </p:blipFill>
        <p:spPr bwMode="auto">
          <a:xfrm>
            <a:off x="1295400" y="1853290"/>
            <a:ext cx="2514600" cy="1054100"/>
          </a:xfrm>
          <a:prstGeom prst="rect">
            <a:avLst/>
          </a:prstGeom>
          <a:noFill/>
          <a:ln w="9525">
            <a:noFill/>
            <a:miter lim="800000"/>
            <a:headEnd/>
            <a:tailEnd/>
          </a:ln>
        </p:spPr>
      </p:pic>
      <p:pic>
        <p:nvPicPr>
          <p:cNvPr id="16" name="Picture 15" descr="::::::Desktop:untitled folder:Screen Shot 2013-10-12 at 4.03.27 PM.png"/>
          <p:cNvPicPr>
            <a:picLocks noChangeAspect="1"/>
          </p:cNvPicPr>
          <p:nvPr/>
        </p:nvPicPr>
        <p:blipFill>
          <a:blip r:embed="rId4"/>
          <a:srcRect/>
          <a:stretch>
            <a:fillRect/>
          </a:stretch>
        </p:blipFill>
        <p:spPr bwMode="auto">
          <a:xfrm>
            <a:off x="1295400" y="3352800"/>
            <a:ext cx="2743200" cy="1143000"/>
          </a:xfrm>
          <a:prstGeom prst="rect">
            <a:avLst/>
          </a:prstGeom>
          <a:noFill/>
          <a:ln w="9525">
            <a:noFill/>
            <a:miter lim="800000"/>
            <a:headEnd/>
            <a:tailEnd/>
          </a:ln>
        </p:spPr>
      </p:pic>
      <p:pic>
        <p:nvPicPr>
          <p:cNvPr id="17" name="Picture 16" descr="::::::Desktop:Screen Shot 2013-10-14 at 8.22.30 PM.png"/>
          <p:cNvPicPr>
            <a:picLocks noChangeAspect="1"/>
          </p:cNvPicPr>
          <p:nvPr/>
        </p:nvPicPr>
        <p:blipFill>
          <a:blip r:embed="rId5"/>
          <a:srcRect/>
          <a:stretch>
            <a:fillRect/>
          </a:stretch>
        </p:blipFill>
        <p:spPr bwMode="auto">
          <a:xfrm>
            <a:off x="1295400" y="5023627"/>
            <a:ext cx="2501900" cy="1143000"/>
          </a:xfrm>
          <a:prstGeom prst="rect">
            <a:avLst/>
          </a:prstGeom>
          <a:noFill/>
          <a:ln w="9525">
            <a:noFill/>
            <a:miter lim="800000"/>
            <a:headEnd/>
            <a:tailEnd/>
          </a:ln>
        </p:spPr>
      </p:pic>
      <p:pic>
        <p:nvPicPr>
          <p:cNvPr id="3" name="Picture 2"/>
          <p:cNvPicPr>
            <a:picLocks noChangeAspect="1"/>
          </p:cNvPicPr>
          <p:nvPr/>
        </p:nvPicPr>
        <p:blipFill>
          <a:blip r:embed="rId6"/>
          <a:stretch>
            <a:fillRect/>
          </a:stretch>
        </p:blipFill>
        <p:spPr>
          <a:xfrm>
            <a:off x="145524" y="6131191"/>
            <a:ext cx="8998476" cy="719390"/>
          </a:xfrm>
          <a:prstGeom prst="rect">
            <a:avLst/>
          </a:prstGeom>
        </p:spPr>
      </p:pic>
    </p:spTree>
    <p:extLst>
      <p:ext uri="{BB962C8B-B14F-4D97-AF65-F5344CB8AC3E}">
        <p14:creationId xmlns:p14="http://schemas.microsoft.com/office/powerpoint/2010/main" val="33902775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7133</TotalTime>
  <Words>935</Words>
  <Application>Microsoft Macintosh PowerPoint</Application>
  <PresentationFormat>On-screen Show (4:3)</PresentationFormat>
  <Paragraphs>149</Paragraphs>
  <Slides>12</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Clicker Questions for  Build an Atom</vt:lpstr>
      <vt:lpstr>If you have 5 protons  and 6 neutrons,  how many electrons would you add to make a neutral atom ?</vt:lpstr>
      <vt:lpstr>If you have an atom with  8 protons, 9 neutrons and 10 electrons,  what is its mass number?</vt:lpstr>
      <vt:lpstr>PowerPoint Presentation</vt:lpstr>
      <vt:lpstr>If you have 5 protons,  6 neutrons, &amp; 5 electrons,  what would the symbol look like?</vt:lpstr>
      <vt:lpstr>PowerPoint Presentation</vt:lpstr>
      <vt:lpstr>PowerPoint Presentation</vt:lpstr>
      <vt:lpstr>PowerPoint Presentation</vt:lpstr>
      <vt:lpstr>Which are isotopes?</vt:lpstr>
      <vt:lpstr>Which of these pairs of atoms are isotopes?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Nabilah Rontu Carlon</dc:creator>
  <cp:lastModifiedBy>Yuen-ying Carpenter</cp:lastModifiedBy>
  <cp:revision>169</cp:revision>
  <cp:lastPrinted>2014-09-11T23:53:24Z</cp:lastPrinted>
  <dcterms:created xsi:type="dcterms:W3CDTF">2013-09-12T06:35:38Z</dcterms:created>
  <dcterms:modified xsi:type="dcterms:W3CDTF">2014-11-05T08:44:50Z</dcterms:modified>
</cp:coreProperties>
</file>