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80" r:id="rId7"/>
    <p:sldId id="278" r:id="rId8"/>
    <p:sldId id="258" r:id="rId9"/>
    <p:sldId id="259" r:id="rId10"/>
    <p:sldId id="260" r:id="rId11"/>
    <p:sldId id="261" r:id="rId12"/>
    <p:sldId id="263" r:id="rId13"/>
    <p:sldId id="264" r:id="rId14"/>
    <p:sldId id="275" r:id="rId15"/>
    <p:sldId id="273" r:id="rId16"/>
    <p:sldId id="276" r:id="rId17"/>
    <p:sldId id="277" r:id="rId18"/>
    <p:sldId id="279" r:id="rId19"/>
    <p:sldId id="285" r:id="rId20"/>
    <p:sldId id="286" r:id="rId21"/>
    <p:sldId id="282" r:id="rId22"/>
    <p:sldId id="287" r:id="rId23"/>
    <p:sldId id="283" r:id="rId24"/>
    <p:sldId id="284" r:id="rId25"/>
    <p:sldId id="288" r:id="rId26"/>
    <p:sldId id="28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9" autoAdjust="0"/>
    <p:restoredTop sz="94660"/>
  </p:normalViewPr>
  <p:slideViewPr>
    <p:cSldViewPr>
      <p:cViewPr>
        <p:scale>
          <a:sx n="60" d="100"/>
          <a:sy n="60" d="100"/>
        </p:scale>
        <p:origin x="-1354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CFFF73C-78D1-458C-9780-AEC52D4F506C}" type="datetimeFigureOut">
              <a:rPr lang="en-US" smtClean="0"/>
              <a:t>12/2/2012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5EDBFF1-0D8A-4195-8BD1-CBD7DE3B260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Interactive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Building Fractions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94" y="1527175"/>
            <a:ext cx="65661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Comic Sans MS" pitchFamily="66" charset="0"/>
              </a:rPr>
              <a:t> </a:t>
            </a:r>
            <a:r>
              <a:rPr lang="en-US" sz="3600" b="1" dirty="0">
                <a:latin typeface="Comic Sans MS" pitchFamily="66" charset="0"/>
              </a:rPr>
              <a:t>Build a Fraction Level 1 Challenge 1</a:t>
            </a:r>
            <a:endParaRPr lang="en-US" sz="2800" b="1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71800" y="2514600"/>
            <a:ext cx="2438400" cy="2057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1752600" y="1219200"/>
                <a:ext cx="2438400" cy="1295400"/>
              </a:xfrm>
              <a:prstGeom prst="wedgeRectCallout">
                <a:avLst>
                  <a:gd name="adj1" fmla="val 75449"/>
                  <a:gd name="adj2" fmla="val 634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omic Sans MS" pitchFamily="66" charset="0"/>
                  </a:rPr>
                  <a:t>Check your choice by dragging it to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 smtClean="0">
                    <a:latin typeface="Comic Sans MS" pitchFamily="66" charset="0"/>
                  </a:rPr>
                  <a:t> box.</a:t>
                </a:r>
                <a:endParaRPr 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19200"/>
                <a:ext cx="2438400" cy="1295400"/>
              </a:xfrm>
              <a:prstGeom prst="wedgeRectCallout">
                <a:avLst>
                  <a:gd name="adj1" fmla="val 75449"/>
                  <a:gd name="adj2" fmla="val 63467"/>
                </a:avLst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Arrow 6"/>
          <p:cNvSpPr/>
          <p:nvPr/>
        </p:nvSpPr>
        <p:spPr>
          <a:xfrm rot="19929809">
            <a:off x="4443099" y="2412603"/>
            <a:ext cx="2412905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 Build a Fraction Level 1 Challenge 1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48" y="1527175"/>
            <a:ext cx="636519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914400" y="1066800"/>
            <a:ext cx="4876800" cy="2362200"/>
          </a:xfrm>
          <a:prstGeom prst="wedgeRectCallout">
            <a:avLst>
              <a:gd name="adj1" fmla="val 69030"/>
              <a:gd name="adj2" fmla="val 7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If your answer is correct the fraction picture will stay in the square.  </a:t>
            </a:r>
          </a:p>
          <a:p>
            <a:pPr algn="ctr"/>
            <a:endParaRPr lang="en-US" b="1" dirty="0">
              <a:latin typeface="Comic Sans MS" pitchFamily="66" charset="0"/>
            </a:endParaRPr>
          </a:p>
          <a:p>
            <a:pPr algn="ctr"/>
            <a:r>
              <a:rPr lang="en-US" b="1" dirty="0" smtClean="0">
                <a:latin typeface="Comic Sans MS" pitchFamily="66" charset="0"/>
              </a:rPr>
              <a:t>If it is not correct it will bounce out of the square.  </a:t>
            </a:r>
          </a:p>
          <a:p>
            <a:pPr algn="ctr"/>
            <a:endParaRPr lang="en-US" b="1" dirty="0">
              <a:latin typeface="Comic Sans MS" pitchFamily="66" charset="0"/>
            </a:endParaRPr>
          </a:p>
          <a:p>
            <a:pPr algn="ctr"/>
            <a:r>
              <a:rPr lang="en-US" b="1" dirty="0" smtClean="0">
                <a:latin typeface="Comic Sans MS" pitchFamily="66" charset="0"/>
              </a:rPr>
              <a:t>You can try as many times as you like.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5181600" y="3876805"/>
            <a:ext cx="3276600" cy="1219200"/>
          </a:xfrm>
          <a:prstGeom prst="wedgeRectCallout">
            <a:avLst>
              <a:gd name="adj1" fmla="val -21215"/>
              <a:gd name="adj2" fmla="val 440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Comic Sans MS" pitchFamily="66" charset="0"/>
              </a:rPr>
              <a:t>Use the return arrow if you change your mind.</a:t>
            </a:r>
            <a:endParaRPr lang="en-US" sz="2000" b="1" dirty="0">
              <a:latin typeface="Comic Sans MS" pitchFamily="66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5600150">
            <a:off x="5938444" y="2841542"/>
            <a:ext cx="1757424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 Build Fractions Level 1 Challenge 1</a:t>
            </a:r>
            <a:endParaRPr lang="en-US" sz="3600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72" y="1527175"/>
            <a:ext cx="6561544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228600" y="2438400"/>
            <a:ext cx="2971800" cy="1752600"/>
          </a:xfrm>
          <a:prstGeom prst="wedgeRectCallout">
            <a:avLst>
              <a:gd name="adj1" fmla="val 67422"/>
              <a:gd name="adj2" fmla="val 56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The smiley face means you have completed the challenge!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Click Next to go on </a:t>
            </a:r>
            <a:r>
              <a:rPr lang="en-US" b="1" dirty="0" err="1" smtClean="0">
                <a:latin typeface="Comic Sans MS" pitchFamily="66" charset="0"/>
              </a:rPr>
              <a:t>tho</a:t>
            </a:r>
            <a:r>
              <a:rPr lang="en-US" b="1" dirty="0" smtClean="0">
                <a:latin typeface="Comic Sans MS" pitchFamily="66" charset="0"/>
              </a:rPr>
              <a:t> the next challenge.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4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89" y="1527175"/>
            <a:ext cx="661130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Comic Sans MS" pitchFamily="66" charset="0"/>
              </a:rPr>
              <a:t>Build Fractions Level 1 Challenge 4</a:t>
            </a:r>
            <a:endParaRPr lang="en-US" sz="3600" b="1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87233" y="1219200"/>
            <a:ext cx="2667000" cy="3505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228600" y="2057400"/>
                <a:ext cx="2743200" cy="1524000"/>
              </a:xfrm>
              <a:prstGeom prst="wedgeRectCallout">
                <a:avLst>
                  <a:gd name="adj1" fmla="val 2455"/>
                  <a:gd name="adj2" fmla="val 468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omic Sans MS" pitchFamily="66" charset="0"/>
                  </a:rPr>
                  <a:t>This challenge asks you to find more than one way to make a picture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latin typeface="Comic Sans MS" pitchFamily="66" charset="0"/>
                  </a:rPr>
                  <a:t> using the shapes provided.</a:t>
                </a:r>
                <a:endParaRPr 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57400"/>
                <a:ext cx="2743200" cy="1524000"/>
              </a:xfrm>
              <a:prstGeom prst="wedgeRectCallout">
                <a:avLst>
                  <a:gd name="adj1" fmla="val 2455"/>
                  <a:gd name="adj2" fmla="val 46884"/>
                </a:avLst>
              </a:prstGeom>
              <a:blipFill rotWithShape="1">
                <a:blip r:embed="rId3"/>
                <a:stretch>
                  <a:fillRect t="-3175" r="-2876" b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04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Interactive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Fraction Lab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2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Fraction Lab Challenge!</a:t>
            </a:r>
            <a:endParaRPr lang="en-US" sz="4400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49" y="1527175"/>
            <a:ext cx="663038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743200" y="2971800"/>
            <a:ext cx="1371600" cy="1828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228600" y="2819400"/>
            <a:ext cx="2514600" cy="1524000"/>
          </a:xfrm>
          <a:prstGeom prst="wedgeRectCallout">
            <a:avLst>
              <a:gd name="adj1" fmla="val 63089"/>
              <a:gd name="adj2" fmla="val 15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Drag numbers to the numerator and denominator to name the fraction you will show in the picture. 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4267200"/>
            <a:ext cx="1143000" cy="3810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ular Callout 7"/>
          <p:cNvSpPr/>
          <p:nvPr/>
        </p:nvSpPr>
        <p:spPr>
          <a:xfrm>
            <a:off x="5486400" y="3581400"/>
            <a:ext cx="3352800" cy="1066800"/>
          </a:xfrm>
          <a:prstGeom prst="wedgeRectCallout">
            <a:avLst>
              <a:gd name="adj1" fmla="val -62121"/>
              <a:gd name="adj2" fmla="val 27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Use the arrow to show the guidelines.  The number of parts should be the same as you denominator.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8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Comic Sans MS" pitchFamily="66" charset="0"/>
              </a:rPr>
              <a:t>Fraction Lab Challenge!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659815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895600" y="3886200"/>
            <a:ext cx="9906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3352800"/>
            <a:ext cx="1066800" cy="1066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ular Callout 6"/>
          <p:cNvSpPr/>
          <p:nvPr/>
        </p:nvSpPr>
        <p:spPr>
          <a:xfrm>
            <a:off x="2895600" y="1879600"/>
            <a:ext cx="3505200" cy="1447800"/>
          </a:xfrm>
          <a:prstGeom prst="wedgeRectCallout">
            <a:avLst>
              <a:gd name="adj1" fmla="val -17934"/>
              <a:gd name="adj2" fmla="val 87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The denominator is three and the shape is divided into three parts.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8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latin typeface="Comic Sans MS" pitchFamily="66" charset="0"/>
              </a:rPr>
              <a:t>Fraction Lab Challenge!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94" y="1527175"/>
            <a:ext cx="65661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2743200" y="1828800"/>
            <a:ext cx="6858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38600" y="3048000"/>
            <a:ext cx="1676400" cy="1676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52800" y="2514600"/>
            <a:ext cx="838200" cy="762000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ular Callout 8"/>
          <p:cNvSpPr/>
          <p:nvPr/>
        </p:nvSpPr>
        <p:spPr>
          <a:xfrm>
            <a:off x="228600" y="2819400"/>
            <a:ext cx="2362200" cy="1524000"/>
          </a:xfrm>
          <a:prstGeom prst="wedgeRectCallout">
            <a:avLst>
              <a:gd name="adj1" fmla="val 96443"/>
              <a:gd name="adj2" fmla="val -393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Drag the parts to the shape.  The number of parts is equal to your numerator.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3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Comic Sans MS" pitchFamily="66" charset="0"/>
              </a:rPr>
              <a:t>Fraction Lab </a:t>
            </a:r>
            <a:r>
              <a:rPr lang="en-US" sz="3600" b="1" dirty="0" smtClean="0">
                <a:latin typeface="Comic Sans MS" pitchFamily="66" charset="0"/>
              </a:rPr>
              <a:t>Challenge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86300" y="2438400"/>
                <a:ext cx="4114800" cy="2438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latin typeface="Comic Sans MS" pitchFamily="66" charset="0"/>
                  </a:rPr>
                  <a:t>Use the Fraction Lab to help you find the equivalent fractions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 smtClean="0">
                    <a:latin typeface="Comic Sans MS" pitchFamily="66" charset="0"/>
                  </a:rPr>
                  <a:t>.  Sketch your findings.</a:t>
                </a:r>
                <a:endParaRPr lang="en-US" sz="28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2438400"/>
                <a:ext cx="4114800" cy="2438232"/>
              </a:xfrm>
              <a:prstGeom prst="rect">
                <a:avLst/>
              </a:prstGeom>
              <a:blipFill rotWithShape="1">
                <a:blip r:embed="rId3"/>
                <a:stretch>
                  <a:fillRect l="-3111" t="-2500" r="-59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787468" cy="445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55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Fraction Lab Challenge </a:t>
            </a:r>
            <a:r>
              <a:rPr lang="en-US" sz="3200" b="1" dirty="0" smtClean="0">
                <a:latin typeface="Comic Sans MS" pitchFamily="66" charset="0"/>
              </a:rPr>
              <a:t>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686300" y="2438400"/>
                <a:ext cx="4114800" cy="24382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Comic Sans MS" pitchFamily="66" charset="0"/>
                  </a:rPr>
                  <a:t>Use the Fraction Lab to help you find the equivalent fractions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latin typeface="Cambria Math"/>
                      </a:rPr>
                      <m:t>, </m:t>
                    </m:r>
                    <m:f>
                      <m:fPr>
                        <m:ctrlPr>
                          <a:rPr lang="en-US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Comic Sans MS" pitchFamily="66" charset="0"/>
                  </a:rPr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1" i="1" dirty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Comic Sans MS" pitchFamily="66" charset="0"/>
                  </a:rPr>
                  <a:t>.  Sketch your findings.</a:t>
                </a:r>
                <a:endParaRPr lang="en-US" sz="2800" b="1" dirty="0">
                  <a:latin typeface="Comic Sans MS" pitchFamily="66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6300" y="2438400"/>
                <a:ext cx="4114800" cy="2438232"/>
              </a:xfrm>
              <a:prstGeom prst="rect">
                <a:avLst/>
              </a:prstGeom>
              <a:blipFill rotWithShape="1">
                <a:blip r:embed="rId2"/>
                <a:stretch>
                  <a:fillRect l="-3111" t="-2500" r="-593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52440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5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70" y="1527175"/>
            <a:ext cx="662174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latin typeface="Comic Sans MS" pitchFamily="66" charset="0"/>
              </a:rPr>
              <a:t>Start Screen</a:t>
            </a:r>
            <a:endParaRPr lang="en-US" sz="4400" b="1" dirty="0">
              <a:latin typeface="Comic Sans MS" pitchFamily="66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28800" y="2133600"/>
            <a:ext cx="1524000" cy="1828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457200" y="533400"/>
            <a:ext cx="2438400" cy="1600200"/>
          </a:xfrm>
          <a:prstGeom prst="wedgeRectCallout">
            <a:avLst>
              <a:gd name="adj1" fmla="val -285"/>
              <a:gd name="adj2" fmla="val 92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Start with Level 1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8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Fraction Lab Challenge </a:t>
            </a:r>
            <a:r>
              <a:rPr lang="en-US" sz="3200" b="1" dirty="0" smtClean="0">
                <a:latin typeface="Comic Sans MS" pitchFamily="66" charset="0"/>
              </a:rPr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0" y="24384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Use the Fraction Lab to help you find </a:t>
            </a:r>
            <a:r>
              <a:rPr lang="en-US" sz="2800" b="1" dirty="0" smtClean="0">
                <a:latin typeface="Comic Sans MS" pitchFamily="66" charset="0"/>
              </a:rPr>
              <a:t>fractions to compare using the signs provided.  </a:t>
            </a:r>
            <a:r>
              <a:rPr lang="en-US" sz="2800" b="1" dirty="0" smtClean="0">
                <a:latin typeface="Comic Sans MS" pitchFamily="66" charset="0"/>
              </a:rPr>
              <a:t>Sketch </a:t>
            </a:r>
            <a:r>
              <a:rPr lang="en-US" sz="2800" b="1" dirty="0" smtClean="0">
                <a:latin typeface="Comic Sans MS" pitchFamily="66" charset="0"/>
              </a:rPr>
              <a:t>your findings.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524405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390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Fraction Lab Challenge </a:t>
            </a:r>
            <a:r>
              <a:rPr lang="en-US" sz="3200" b="1" dirty="0" smtClean="0">
                <a:latin typeface="Comic Sans MS" pitchFamily="66" charset="0"/>
              </a:rPr>
              <a:t>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36576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86300" y="24384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Use the Fraction Lab to help you find </a:t>
            </a:r>
            <a:r>
              <a:rPr lang="en-US" sz="2800" b="1" dirty="0" smtClean="0">
                <a:latin typeface="Comic Sans MS" pitchFamily="66" charset="0"/>
              </a:rPr>
              <a:t>fractions to compare using the signs provided.  </a:t>
            </a:r>
            <a:r>
              <a:rPr lang="en-US" sz="2800" b="1" dirty="0" smtClean="0">
                <a:latin typeface="Comic Sans MS" pitchFamily="66" charset="0"/>
              </a:rPr>
              <a:t>Sketch </a:t>
            </a:r>
            <a:r>
              <a:rPr lang="en-US" sz="2800" b="1" dirty="0" smtClean="0">
                <a:latin typeface="Comic Sans MS" pitchFamily="66" charset="0"/>
              </a:rPr>
              <a:t>your findings.</a:t>
            </a:r>
            <a:endParaRPr lang="en-US" sz="28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25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Fraction Lab Challenge </a:t>
            </a:r>
            <a:r>
              <a:rPr lang="en-US" sz="3200" b="1" dirty="0" smtClean="0">
                <a:latin typeface="Comic Sans MS" pitchFamily="66" charset="0"/>
              </a:rPr>
              <a:t>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0" y="24384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omic Sans MS" pitchFamily="66" charset="0"/>
              </a:rPr>
              <a:t>Use the Fraction Lab to help you find fractions to compare using the signs provided.  Sketch your findings.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657600" cy="4629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3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Fraction Lab Challenge </a:t>
            </a:r>
            <a:r>
              <a:rPr lang="en-US" sz="3200" b="1" dirty="0" smtClean="0">
                <a:latin typeface="Comic Sans MS" pitchFamily="66" charset="0"/>
              </a:rPr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0" y="24384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Use the Fraction Lab to help you find </a:t>
            </a:r>
            <a:r>
              <a:rPr lang="en-US" sz="2800" b="1" dirty="0" smtClean="0">
                <a:latin typeface="Comic Sans MS" pitchFamily="66" charset="0"/>
              </a:rPr>
              <a:t>fractions to complete the equations.  </a:t>
            </a:r>
            <a:r>
              <a:rPr lang="en-US" sz="2800" b="1" dirty="0" smtClean="0">
                <a:latin typeface="Comic Sans MS" pitchFamily="66" charset="0"/>
              </a:rPr>
              <a:t>Sketch </a:t>
            </a:r>
            <a:r>
              <a:rPr lang="en-US" sz="2800" b="1" dirty="0" smtClean="0">
                <a:latin typeface="Comic Sans MS" pitchFamily="66" charset="0"/>
              </a:rPr>
              <a:t>your findings.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5052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5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Fraction Lab Challenge </a:t>
            </a:r>
            <a:r>
              <a:rPr lang="en-US" sz="3200" b="1" dirty="0" smtClean="0">
                <a:latin typeface="Comic Sans MS" pitchFamily="66" charset="0"/>
              </a:rPr>
              <a:t>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0" y="24384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Use the Fraction Lab to help you find </a:t>
            </a:r>
            <a:r>
              <a:rPr lang="en-US" sz="2800" b="1" dirty="0" smtClean="0">
                <a:latin typeface="Comic Sans MS" pitchFamily="66" charset="0"/>
              </a:rPr>
              <a:t>fractions to complete the equations.  </a:t>
            </a:r>
            <a:r>
              <a:rPr lang="en-US" sz="2800" b="1" dirty="0" smtClean="0">
                <a:latin typeface="Comic Sans MS" pitchFamily="66" charset="0"/>
              </a:rPr>
              <a:t>Sketch </a:t>
            </a:r>
            <a:r>
              <a:rPr lang="en-US" sz="2800" b="1" dirty="0" smtClean="0">
                <a:latin typeface="Comic Sans MS" pitchFamily="66" charset="0"/>
              </a:rPr>
              <a:t>your findings.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3505200" cy="4405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2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Fraction Lab Challenge </a:t>
            </a:r>
            <a:r>
              <a:rPr lang="en-US" sz="3200" b="1" dirty="0" smtClean="0">
                <a:latin typeface="Comic Sans MS" pitchFamily="66" charset="0"/>
              </a:rPr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0" y="24384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Use the Fraction Lab to help you find </a:t>
            </a:r>
            <a:r>
              <a:rPr lang="en-US" sz="2800" b="1" dirty="0" smtClean="0">
                <a:latin typeface="Comic Sans MS" pitchFamily="66" charset="0"/>
              </a:rPr>
              <a:t>fractions to complete the equations.  </a:t>
            </a:r>
            <a:r>
              <a:rPr lang="en-US" sz="2800" b="1" dirty="0" smtClean="0">
                <a:latin typeface="Comic Sans MS" pitchFamily="66" charset="0"/>
              </a:rPr>
              <a:t>Sketch </a:t>
            </a:r>
            <a:r>
              <a:rPr lang="en-US" sz="2800" b="1" dirty="0" smtClean="0">
                <a:latin typeface="Comic Sans MS" pitchFamily="66" charset="0"/>
              </a:rPr>
              <a:t>your findings.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511717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8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latin typeface="Comic Sans MS" pitchFamily="66" charset="0"/>
              </a:rPr>
              <a:t>Fraction Lab Challenge </a:t>
            </a:r>
            <a:r>
              <a:rPr lang="en-US" sz="3200" b="1" dirty="0" smtClean="0">
                <a:latin typeface="Comic Sans MS" pitchFamily="66" charset="0"/>
              </a:rPr>
              <a:t>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86300" y="2438400"/>
            <a:ext cx="411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itchFamily="66" charset="0"/>
              </a:rPr>
              <a:t>Use the Fraction Lab to help you find </a:t>
            </a:r>
            <a:r>
              <a:rPr lang="en-US" sz="2800" b="1" dirty="0" smtClean="0">
                <a:latin typeface="Comic Sans MS" pitchFamily="66" charset="0"/>
              </a:rPr>
              <a:t>fractions to complete the equations.  </a:t>
            </a:r>
            <a:r>
              <a:rPr lang="en-US" sz="2800" b="1" dirty="0" smtClean="0">
                <a:latin typeface="Comic Sans MS" pitchFamily="66" charset="0"/>
              </a:rPr>
              <a:t>Sketch </a:t>
            </a:r>
            <a:r>
              <a:rPr lang="en-US" sz="2800" b="1" dirty="0" smtClean="0">
                <a:latin typeface="Comic Sans MS" pitchFamily="66" charset="0"/>
              </a:rPr>
              <a:t>your findings.</a:t>
            </a:r>
            <a:endParaRPr lang="en-US" sz="2800" b="1" dirty="0">
              <a:latin typeface="Comic Sans MS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76400"/>
            <a:ext cx="3429000" cy="4438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489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 Build </a:t>
            </a:r>
            <a:r>
              <a:rPr lang="en-US" sz="3600" b="1" dirty="0" smtClean="0">
                <a:latin typeface="Comic Sans MS" pitchFamily="66" charset="0"/>
              </a:rPr>
              <a:t>a Fraction </a:t>
            </a:r>
            <a:r>
              <a:rPr lang="en-US" sz="3600" b="1" dirty="0">
                <a:latin typeface="Comic Sans MS" pitchFamily="66" charset="0"/>
              </a:rPr>
              <a:t>Level 1 Challenge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254" y="1527175"/>
            <a:ext cx="655298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200400" y="3810000"/>
            <a:ext cx="1447800" cy="9906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685800" y="3048000"/>
            <a:ext cx="2209800" cy="914400"/>
          </a:xfrm>
          <a:prstGeom prst="wedgeRectCallout">
            <a:avLst>
              <a:gd name="adj1" fmla="val 63059"/>
              <a:gd name="adj2" fmla="val 81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How do the arrows work?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6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 Build a Fraction Level 1 Challenge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67" y="1527175"/>
            <a:ext cx="659815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3898726" y="4087660"/>
            <a:ext cx="533400" cy="533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228600" y="3276600"/>
            <a:ext cx="3048000" cy="1600200"/>
          </a:xfrm>
          <a:prstGeom prst="wedgeRectCallout">
            <a:avLst>
              <a:gd name="adj1" fmla="val 74265"/>
              <a:gd name="adj2" fmla="val 318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Clicking the forward arrow will show guidelines on the shape.  </a:t>
            </a:r>
          </a:p>
          <a:p>
            <a:pPr algn="ctr"/>
            <a:r>
              <a:rPr lang="en-US" b="1" dirty="0" smtClean="0">
                <a:latin typeface="Comic Sans MS" pitchFamily="66" charset="0"/>
              </a:rPr>
              <a:t>Use these guidelines to check your work.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22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 Build a Fraction Level 1 Challenge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667" y="1527175"/>
            <a:ext cx="6598153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235906" y="1600200"/>
            <a:ext cx="3345493" cy="1447800"/>
          </a:xfrm>
          <a:prstGeom prst="wedgeRectCallout">
            <a:avLst>
              <a:gd name="adj1" fmla="val 58264"/>
              <a:gd name="adj2" fmla="val 57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You can use the arrows to show guidelines for dividing this shape into 2, 3, 4, 5, 6, 7, or 8 equal parts.</a:t>
            </a:r>
          </a:p>
          <a:p>
            <a:pPr algn="ctr"/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35907" y="3581400"/>
            <a:ext cx="3124200" cy="1905000"/>
          </a:xfrm>
          <a:prstGeom prst="wedgeRectCallout">
            <a:avLst>
              <a:gd name="adj1" fmla="val 56754"/>
              <a:gd name="adj2" fmla="val -118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itchFamily="66" charset="0"/>
              </a:rPr>
              <a:t>Use the arrow in the opposite direction to reduce the number of equal parts shown by the guidelines.  </a:t>
            </a:r>
          </a:p>
        </p:txBody>
      </p:sp>
    </p:spTree>
    <p:extLst>
      <p:ext uri="{BB962C8B-B14F-4D97-AF65-F5344CB8AC3E}">
        <p14:creationId xmlns:p14="http://schemas.microsoft.com/office/powerpoint/2010/main" val="318448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Comic Sans MS" pitchFamily="66" charset="0"/>
              </a:rPr>
              <a:t> </a:t>
            </a:r>
            <a:r>
              <a:rPr lang="en-US" sz="3200" b="1" dirty="0">
                <a:latin typeface="Comic Sans MS" pitchFamily="66" charset="0"/>
              </a:rPr>
              <a:t>Build a Fraction Level 1 Challenge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94" y="1527175"/>
            <a:ext cx="6566100" cy="4572000"/>
          </a:xfrm>
        </p:spPr>
      </p:pic>
      <p:sp>
        <p:nvSpPr>
          <p:cNvPr id="5" name="Oval 4"/>
          <p:cNvSpPr/>
          <p:nvPr/>
        </p:nvSpPr>
        <p:spPr>
          <a:xfrm>
            <a:off x="3124200" y="1752600"/>
            <a:ext cx="914400" cy="8382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762000" y="2590800"/>
            <a:ext cx="2667000" cy="990600"/>
          </a:xfrm>
          <a:prstGeom prst="wedgeRectCallout">
            <a:avLst>
              <a:gd name="adj1" fmla="val 41072"/>
              <a:gd name="adj2" fmla="val -785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The Reset button returns everything to the default start.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2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 Build a Fraction Level 1 Challenge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6" y="1527175"/>
            <a:ext cx="658499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248400" y="1457195"/>
            <a:ext cx="1600200" cy="1295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4724400"/>
            <a:ext cx="3810000" cy="1676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3429000" y="1143000"/>
                <a:ext cx="2819400" cy="1524000"/>
              </a:xfrm>
              <a:prstGeom prst="wedgeRectCallout">
                <a:avLst>
                  <a:gd name="adj1" fmla="val 71028"/>
                  <a:gd name="adj2" fmla="val -1887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omic Sans MS" pitchFamily="66" charset="0"/>
                  </a:rPr>
                  <a:t>Your first challenge is to make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 smtClean="0">
                    <a:latin typeface="Comic Sans MS" pitchFamily="66" charset="0"/>
                  </a:rPr>
                  <a:t>.</a:t>
                </a:r>
                <a:endParaRPr 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143000"/>
                <a:ext cx="2819400" cy="1524000"/>
              </a:xfrm>
              <a:prstGeom prst="wedgeRectCallout">
                <a:avLst>
                  <a:gd name="adj1" fmla="val 71028"/>
                  <a:gd name="adj2" fmla="val -18870"/>
                </a:avLst>
              </a:prstGeom>
              <a:blipFill rotWithShape="1">
                <a:blip r:embed="rId3"/>
                <a:stretch>
                  <a:fillRect l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ular Callout 7"/>
          <p:cNvSpPr/>
          <p:nvPr/>
        </p:nvSpPr>
        <p:spPr>
          <a:xfrm>
            <a:off x="152400" y="2104894"/>
            <a:ext cx="2895600" cy="2771905"/>
          </a:xfrm>
          <a:prstGeom prst="wedgeRectCallout">
            <a:avLst>
              <a:gd name="adj1" fmla="val 27530"/>
              <a:gd name="adj2" fmla="val 44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A one in the denominator tells us the shape will have only one part.</a:t>
            </a:r>
          </a:p>
          <a:p>
            <a:pPr algn="ctr"/>
            <a:endParaRPr lang="en-US" b="1" dirty="0">
              <a:latin typeface="Comic Sans MS" pitchFamily="66" charset="0"/>
            </a:endParaRPr>
          </a:p>
          <a:p>
            <a:pPr algn="ctr"/>
            <a:r>
              <a:rPr lang="en-US" b="1" dirty="0" smtClean="0">
                <a:latin typeface="Comic Sans MS" pitchFamily="66" charset="0"/>
              </a:rPr>
              <a:t>A one in the numerator tells us that we will fill one part.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7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 Build a Fraction Level 1 Challenge 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246" y="1527175"/>
            <a:ext cx="6584996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Oval 4"/>
          <p:cNvSpPr/>
          <p:nvPr/>
        </p:nvSpPr>
        <p:spPr>
          <a:xfrm>
            <a:off x="6248400" y="1457195"/>
            <a:ext cx="1600200" cy="1295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33600" y="4724400"/>
            <a:ext cx="3810000" cy="16764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228600" y="2492608"/>
                <a:ext cx="3048000" cy="2057400"/>
              </a:xfrm>
              <a:prstGeom prst="wedgeRectCallout">
                <a:avLst>
                  <a:gd name="adj1" fmla="val 28482"/>
                  <a:gd name="adj2" fmla="val 7071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latin typeface="Comic Sans MS" pitchFamily="66" charset="0"/>
                  </a:rPr>
                  <a:t>Find the picture or pictures that represents the numerator in the fraction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b="1" dirty="0" smtClean="0">
                    <a:latin typeface="Comic Sans MS" pitchFamily="66" charset="0"/>
                  </a:rPr>
                  <a:t>. Drag it to the center circle.</a:t>
                </a:r>
                <a:endParaRPr lang="en-US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492608"/>
                <a:ext cx="3048000" cy="2057400"/>
              </a:xfrm>
              <a:prstGeom prst="wedgeRectCallout">
                <a:avLst>
                  <a:gd name="adj1" fmla="val 28482"/>
                  <a:gd name="adj2" fmla="val 70719"/>
                </a:avLst>
              </a:prstGeom>
              <a:blipFill rotWithShape="1">
                <a:blip r:embed="rId3"/>
                <a:stretch>
                  <a:fillRect l="-1594" r="-4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Arrow 8"/>
          <p:cNvSpPr/>
          <p:nvPr/>
        </p:nvSpPr>
        <p:spPr>
          <a:xfrm rot="18281421">
            <a:off x="2642165" y="4359645"/>
            <a:ext cx="1675073" cy="3807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82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47800"/>
            <a:ext cx="65661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Comic Sans MS" pitchFamily="66" charset="0"/>
              </a:rPr>
              <a:t> Build a Fraction Level 1 Challenge 1</a:t>
            </a:r>
          </a:p>
        </p:txBody>
      </p:sp>
      <p:sp>
        <p:nvSpPr>
          <p:cNvPr id="5" name="Oval 4"/>
          <p:cNvSpPr/>
          <p:nvPr/>
        </p:nvSpPr>
        <p:spPr>
          <a:xfrm>
            <a:off x="3124200" y="2514600"/>
            <a:ext cx="914400" cy="68580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914400" y="1828800"/>
            <a:ext cx="1905000" cy="1028700"/>
          </a:xfrm>
          <a:prstGeom prst="wedgeRectCallout">
            <a:avLst>
              <a:gd name="adj1" fmla="val 66948"/>
              <a:gd name="adj2" fmla="val 337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Comic Sans MS" pitchFamily="66" charset="0"/>
              </a:rPr>
              <a:t>Use the return arrow if you change your mind.</a:t>
            </a:r>
            <a:endParaRPr lang="en-US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9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1947</TotalTime>
  <Words>676</Words>
  <Application>Microsoft Office PowerPoint</Application>
  <PresentationFormat>On-screen Show (4:3)</PresentationFormat>
  <Paragraphs>64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Civic</vt:lpstr>
      <vt:lpstr>Building Fractions</vt:lpstr>
      <vt:lpstr>Start Screen</vt:lpstr>
      <vt:lpstr> Build a Fraction Level 1 Challenge 1</vt:lpstr>
      <vt:lpstr> Build a Fraction Level 1 Challenge 1</vt:lpstr>
      <vt:lpstr> Build a Fraction Level 1 Challenge 1</vt:lpstr>
      <vt:lpstr> Build a Fraction Level 1 Challenge 1</vt:lpstr>
      <vt:lpstr> Build a Fraction Level 1 Challenge 1</vt:lpstr>
      <vt:lpstr> Build a Fraction Level 1 Challenge 1</vt:lpstr>
      <vt:lpstr> Build a Fraction Level 1 Challenge 1</vt:lpstr>
      <vt:lpstr> Build a Fraction Level 1 Challenge 1</vt:lpstr>
      <vt:lpstr> Build a Fraction Level 1 Challenge 1</vt:lpstr>
      <vt:lpstr> Build Fractions Level 1 Challenge 1</vt:lpstr>
      <vt:lpstr>Build Fractions Level 1 Challenge 4</vt:lpstr>
      <vt:lpstr>Fraction Lab</vt:lpstr>
      <vt:lpstr>Fraction Lab Challenge!</vt:lpstr>
      <vt:lpstr>Fraction Lab Challenge!</vt:lpstr>
      <vt:lpstr>Fraction Lab Challenge!</vt:lpstr>
      <vt:lpstr>Fraction Lab Challenge 1</vt:lpstr>
      <vt:lpstr>Fraction Lab Challenge 1</vt:lpstr>
      <vt:lpstr>Fraction Lab Challenge 2</vt:lpstr>
      <vt:lpstr>Fraction Lab Challenge 2</vt:lpstr>
      <vt:lpstr>Fraction Lab Challenge 2</vt:lpstr>
      <vt:lpstr>Fraction Lab Challenge 3</vt:lpstr>
      <vt:lpstr>Fraction Lab Challenge 3</vt:lpstr>
      <vt:lpstr>Fraction Lab Challenge 4</vt:lpstr>
      <vt:lpstr>Fraction Lab Challenge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Fractions</dc:title>
  <dc:creator>gaff</dc:creator>
  <cp:lastModifiedBy>gaff</cp:lastModifiedBy>
  <cp:revision>36</cp:revision>
  <dcterms:created xsi:type="dcterms:W3CDTF">2012-11-29T18:21:37Z</dcterms:created>
  <dcterms:modified xsi:type="dcterms:W3CDTF">2012-12-03T14:15:56Z</dcterms:modified>
</cp:coreProperties>
</file>