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6" r:id="rId2"/>
    <p:sldId id="261" r:id="rId3"/>
    <p:sldId id="269" r:id="rId4"/>
    <p:sldId id="266" r:id="rId5"/>
    <p:sldId id="267" r:id="rId6"/>
    <p:sldId id="265" r:id="rId7"/>
    <p:sldId id="268" r:id="rId8"/>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53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E:\chemistry\notes\graphing%20interpretation.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E:\chemistry\notes\graphing%20interpretation.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E:\chemistry\notes\graphing%20interpretation.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E:\chemistry\notes\graphing%20interpretation.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E:\chemistry\notes\graphing%20interpretation.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E:\chemistry\notes\graphing%20interpretation.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E:\chemistry\notes\graphing%20interpre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Pressure vs Volume</a:t>
            </a:r>
          </a:p>
        </c:rich>
      </c:tx>
      <c:layout/>
      <c:overlay val="0"/>
    </c:title>
    <c:autoTitleDeleted val="0"/>
    <c:plotArea>
      <c:layout>
        <c:manualLayout>
          <c:layoutTarget val="inner"/>
          <c:xMode val="edge"/>
          <c:yMode val="edge"/>
          <c:x val="0.20678018372703413"/>
          <c:y val="0.16251166520851559"/>
          <c:w val="0.73469203849518816"/>
          <c:h val="0.67058253135024792"/>
        </c:manualLayout>
      </c:layout>
      <c:scatterChart>
        <c:scatterStyle val="lineMarker"/>
        <c:varyColors val="0"/>
        <c:ser>
          <c:idx val="0"/>
          <c:order val="0"/>
          <c:spPr>
            <a:ln w="28575">
              <a:noFill/>
            </a:ln>
          </c:spPr>
          <c:marker>
            <c:symbol val="diamond"/>
            <c:size val="13"/>
            <c:spPr>
              <a:solidFill>
                <a:schemeClr val="accent1">
                  <a:lumMod val="50000"/>
                </a:schemeClr>
              </a:solidFill>
            </c:spPr>
          </c:marker>
          <c:xVal>
            <c:numRef>
              <c:f>Sheet1!$D$1:$D$9</c:f>
              <c:numCache>
                <c:formatCode>General</c:formatCode>
                <c:ptCount val="9"/>
                <c:pt idx="0">
                  <c:v>1.1000000000000001</c:v>
                </c:pt>
                <c:pt idx="1">
                  <c:v>2.1</c:v>
                </c:pt>
                <c:pt idx="2">
                  <c:v>3.1</c:v>
                </c:pt>
                <c:pt idx="3">
                  <c:v>4.0999999999999996</c:v>
                </c:pt>
                <c:pt idx="4">
                  <c:v>5.0999999999999996</c:v>
                </c:pt>
                <c:pt idx="5">
                  <c:v>6.1</c:v>
                </c:pt>
                <c:pt idx="6">
                  <c:v>7.1</c:v>
                </c:pt>
                <c:pt idx="7">
                  <c:v>8.1</c:v>
                </c:pt>
                <c:pt idx="8">
                  <c:v>9.1</c:v>
                </c:pt>
              </c:numCache>
            </c:numRef>
          </c:xVal>
          <c:yVal>
            <c:numRef>
              <c:f>Sheet1!$E$1:$E$9</c:f>
              <c:numCache>
                <c:formatCode>General</c:formatCode>
                <c:ptCount val="9"/>
                <c:pt idx="0">
                  <c:v>1.8181818181818181</c:v>
                </c:pt>
                <c:pt idx="1">
                  <c:v>0.95238095238095233</c:v>
                </c:pt>
                <c:pt idx="2">
                  <c:v>0.64516129032258063</c:v>
                </c:pt>
                <c:pt idx="3">
                  <c:v>0.48780487804878053</c:v>
                </c:pt>
                <c:pt idx="4">
                  <c:v>0.39215686274509809</c:v>
                </c:pt>
                <c:pt idx="5">
                  <c:v>0.32786885245901642</c:v>
                </c:pt>
                <c:pt idx="6">
                  <c:v>0.28169014084507044</c:v>
                </c:pt>
                <c:pt idx="7">
                  <c:v>0.24691358024691359</c:v>
                </c:pt>
                <c:pt idx="8">
                  <c:v>0.21978021978021978</c:v>
                </c:pt>
              </c:numCache>
            </c:numRef>
          </c:yVal>
          <c:smooth val="0"/>
        </c:ser>
        <c:dLbls>
          <c:showLegendKey val="0"/>
          <c:showVal val="0"/>
          <c:showCatName val="0"/>
          <c:showSerName val="0"/>
          <c:showPercent val="0"/>
          <c:showBubbleSize val="0"/>
        </c:dLbls>
        <c:axId val="83114240"/>
        <c:axId val="83128704"/>
      </c:scatterChart>
      <c:valAx>
        <c:axId val="83114240"/>
        <c:scaling>
          <c:orientation val="minMax"/>
        </c:scaling>
        <c:delete val="0"/>
        <c:axPos val="b"/>
        <c:title>
          <c:tx>
            <c:rich>
              <a:bodyPr/>
              <a:lstStyle/>
              <a:p>
                <a:pPr>
                  <a:defRPr/>
                </a:pPr>
                <a:r>
                  <a:rPr lang="en-US" sz="1600"/>
                  <a:t>Volume in Liters</a:t>
                </a:r>
              </a:p>
            </c:rich>
          </c:tx>
          <c:layout/>
          <c:overlay val="0"/>
        </c:title>
        <c:numFmt formatCode="General" sourceLinked="1"/>
        <c:majorTickMark val="out"/>
        <c:minorTickMark val="none"/>
        <c:tickLblPos val="nextTo"/>
        <c:crossAx val="83128704"/>
        <c:crosses val="autoZero"/>
        <c:crossBetween val="midCat"/>
      </c:valAx>
      <c:valAx>
        <c:axId val="83128704"/>
        <c:scaling>
          <c:orientation val="minMax"/>
        </c:scaling>
        <c:delete val="0"/>
        <c:axPos val="l"/>
        <c:majorGridlines/>
        <c:title>
          <c:tx>
            <c:rich>
              <a:bodyPr rot="-5400000" vert="horz"/>
              <a:lstStyle/>
              <a:p>
                <a:pPr>
                  <a:defRPr/>
                </a:pPr>
                <a:r>
                  <a:rPr lang="en-US" sz="2000"/>
                  <a:t>Pressure(kPa)</a:t>
                </a:r>
              </a:p>
            </c:rich>
          </c:tx>
          <c:layout>
            <c:manualLayout>
              <c:xMode val="edge"/>
              <c:yMode val="edge"/>
              <c:x val="4.8694444444444443E-2"/>
              <c:y val="0.38936351706036748"/>
            </c:manualLayout>
          </c:layout>
          <c:overlay val="0"/>
        </c:title>
        <c:numFmt formatCode="General" sourceLinked="1"/>
        <c:majorTickMark val="out"/>
        <c:minorTickMark val="none"/>
        <c:tickLblPos val="nextTo"/>
        <c:crossAx val="83114240"/>
        <c:crosses val="autoZero"/>
        <c:crossBetween val="midCat"/>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Pressure vs Volume</a:t>
            </a:r>
          </a:p>
        </c:rich>
      </c:tx>
      <c:layout/>
      <c:overlay val="0"/>
    </c:title>
    <c:autoTitleDeleted val="0"/>
    <c:plotArea>
      <c:layout>
        <c:manualLayout>
          <c:layoutTarget val="inner"/>
          <c:xMode val="edge"/>
          <c:yMode val="edge"/>
          <c:x val="0.20678018372703413"/>
          <c:y val="0.16251166520851559"/>
          <c:w val="0.73469203849518816"/>
          <c:h val="0.67058253135024792"/>
        </c:manualLayout>
      </c:layout>
      <c:scatterChart>
        <c:scatterStyle val="lineMarker"/>
        <c:varyColors val="0"/>
        <c:ser>
          <c:idx val="0"/>
          <c:order val="0"/>
          <c:spPr>
            <a:ln w="28575">
              <a:noFill/>
            </a:ln>
          </c:spPr>
          <c:marker>
            <c:symbol val="diamond"/>
            <c:size val="13"/>
            <c:spPr>
              <a:solidFill>
                <a:schemeClr val="accent1">
                  <a:lumMod val="50000"/>
                </a:schemeClr>
              </a:solidFill>
            </c:spPr>
          </c:marker>
          <c:xVal>
            <c:numRef>
              <c:f>Sheet1!$D$1:$D$9</c:f>
              <c:numCache>
                <c:formatCode>General</c:formatCode>
                <c:ptCount val="9"/>
                <c:pt idx="0">
                  <c:v>1.1000000000000001</c:v>
                </c:pt>
                <c:pt idx="1">
                  <c:v>2.1</c:v>
                </c:pt>
                <c:pt idx="2">
                  <c:v>3.1</c:v>
                </c:pt>
                <c:pt idx="3">
                  <c:v>4.0999999999999996</c:v>
                </c:pt>
                <c:pt idx="4">
                  <c:v>5.0999999999999996</c:v>
                </c:pt>
                <c:pt idx="5">
                  <c:v>6.1</c:v>
                </c:pt>
                <c:pt idx="6">
                  <c:v>7.1</c:v>
                </c:pt>
                <c:pt idx="7">
                  <c:v>8.1</c:v>
                </c:pt>
                <c:pt idx="8">
                  <c:v>9.1</c:v>
                </c:pt>
              </c:numCache>
            </c:numRef>
          </c:xVal>
          <c:yVal>
            <c:numRef>
              <c:f>Sheet1!$E$1:$E$9</c:f>
              <c:numCache>
                <c:formatCode>General</c:formatCode>
                <c:ptCount val="9"/>
                <c:pt idx="0">
                  <c:v>1.8181818181818181</c:v>
                </c:pt>
                <c:pt idx="1">
                  <c:v>0.95238095238095233</c:v>
                </c:pt>
                <c:pt idx="2">
                  <c:v>0.64516129032258063</c:v>
                </c:pt>
                <c:pt idx="3">
                  <c:v>0.48780487804878053</c:v>
                </c:pt>
                <c:pt idx="4">
                  <c:v>0.39215686274509809</c:v>
                </c:pt>
                <c:pt idx="5">
                  <c:v>0.32786885245901642</c:v>
                </c:pt>
                <c:pt idx="6">
                  <c:v>0.28169014084507044</c:v>
                </c:pt>
                <c:pt idx="7">
                  <c:v>0.24691358024691359</c:v>
                </c:pt>
                <c:pt idx="8">
                  <c:v>0.21978021978021978</c:v>
                </c:pt>
              </c:numCache>
            </c:numRef>
          </c:yVal>
          <c:smooth val="0"/>
        </c:ser>
        <c:dLbls>
          <c:showLegendKey val="0"/>
          <c:showVal val="0"/>
          <c:showCatName val="0"/>
          <c:showSerName val="0"/>
          <c:showPercent val="0"/>
          <c:showBubbleSize val="0"/>
        </c:dLbls>
        <c:axId val="112194304"/>
        <c:axId val="119213056"/>
      </c:scatterChart>
      <c:valAx>
        <c:axId val="112194304"/>
        <c:scaling>
          <c:orientation val="minMax"/>
        </c:scaling>
        <c:delete val="0"/>
        <c:axPos val="b"/>
        <c:title>
          <c:tx>
            <c:rich>
              <a:bodyPr/>
              <a:lstStyle/>
              <a:p>
                <a:pPr>
                  <a:defRPr/>
                </a:pPr>
                <a:r>
                  <a:rPr lang="en-US" sz="1600"/>
                  <a:t>Volume in Liters</a:t>
                </a:r>
              </a:p>
            </c:rich>
          </c:tx>
          <c:layout/>
          <c:overlay val="0"/>
        </c:title>
        <c:numFmt formatCode="General" sourceLinked="1"/>
        <c:majorTickMark val="out"/>
        <c:minorTickMark val="none"/>
        <c:tickLblPos val="nextTo"/>
        <c:crossAx val="119213056"/>
        <c:crosses val="autoZero"/>
        <c:crossBetween val="midCat"/>
      </c:valAx>
      <c:valAx>
        <c:axId val="119213056"/>
        <c:scaling>
          <c:orientation val="minMax"/>
        </c:scaling>
        <c:delete val="0"/>
        <c:axPos val="l"/>
        <c:majorGridlines/>
        <c:title>
          <c:tx>
            <c:rich>
              <a:bodyPr rot="-5400000" vert="horz"/>
              <a:lstStyle/>
              <a:p>
                <a:pPr>
                  <a:defRPr/>
                </a:pPr>
                <a:r>
                  <a:rPr lang="en-US" sz="2000"/>
                  <a:t>Pressure(kPa)</a:t>
                </a:r>
              </a:p>
            </c:rich>
          </c:tx>
          <c:layout>
            <c:manualLayout>
              <c:xMode val="edge"/>
              <c:yMode val="edge"/>
              <c:x val="4.8694444444444443E-2"/>
              <c:y val="0.38936351706036748"/>
            </c:manualLayout>
          </c:layout>
          <c:overlay val="0"/>
        </c:title>
        <c:numFmt formatCode="General" sourceLinked="1"/>
        <c:majorTickMark val="out"/>
        <c:minorTickMark val="none"/>
        <c:tickLblPos val="nextTo"/>
        <c:crossAx val="112194304"/>
        <c:crosses val="autoZero"/>
        <c:crossBetween val="midCat"/>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X vs Y</a:t>
            </a:r>
          </a:p>
        </c:rich>
      </c:tx>
      <c:layout/>
      <c:overlay val="0"/>
    </c:title>
    <c:autoTitleDeleted val="0"/>
    <c:plotArea>
      <c:layout/>
      <c:scatterChart>
        <c:scatterStyle val="lineMarker"/>
        <c:varyColors val="0"/>
        <c:ser>
          <c:idx val="0"/>
          <c:order val="0"/>
          <c:spPr>
            <a:ln w="28575">
              <a:noFill/>
            </a:ln>
          </c:spPr>
          <c:marker>
            <c:symbol val="triangle"/>
            <c:size val="12"/>
            <c:spPr>
              <a:solidFill>
                <a:schemeClr val="accent6">
                  <a:lumMod val="60000"/>
                  <a:lumOff val="40000"/>
                </a:schemeClr>
              </a:solidFill>
            </c:spPr>
          </c:marker>
          <c:xVal>
            <c:numRef>
              <c:f>Sheet1!$A$1:$A$9</c:f>
              <c:numCache>
                <c:formatCode>General</c:formatCode>
                <c:ptCount val="9"/>
                <c:pt idx="0">
                  <c:v>1.1000000000000001</c:v>
                </c:pt>
                <c:pt idx="1">
                  <c:v>2.1</c:v>
                </c:pt>
                <c:pt idx="2">
                  <c:v>3.1</c:v>
                </c:pt>
                <c:pt idx="3">
                  <c:v>4.0999999999999996</c:v>
                </c:pt>
                <c:pt idx="4">
                  <c:v>5.0999999999999996</c:v>
                </c:pt>
                <c:pt idx="5">
                  <c:v>6.1</c:v>
                </c:pt>
                <c:pt idx="6">
                  <c:v>7.1</c:v>
                </c:pt>
                <c:pt idx="7">
                  <c:v>8.1</c:v>
                </c:pt>
                <c:pt idx="8">
                  <c:v>9.1</c:v>
                </c:pt>
              </c:numCache>
            </c:numRef>
          </c:xVal>
          <c:yVal>
            <c:numRef>
              <c:f>Sheet1!$B$1:$B$9</c:f>
              <c:numCache>
                <c:formatCode>General</c:formatCode>
                <c:ptCount val="9"/>
                <c:pt idx="0">
                  <c:v>20</c:v>
                </c:pt>
                <c:pt idx="1">
                  <c:v>35</c:v>
                </c:pt>
                <c:pt idx="2">
                  <c:v>50</c:v>
                </c:pt>
                <c:pt idx="3">
                  <c:v>65</c:v>
                </c:pt>
                <c:pt idx="4">
                  <c:v>80</c:v>
                </c:pt>
                <c:pt idx="5">
                  <c:v>95</c:v>
                </c:pt>
                <c:pt idx="6">
                  <c:v>110</c:v>
                </c:pt>
                <c:pt idx="7">
                  <c:v>125</c:v>
                </c:pt>
                <c:pt idx="8">
                  <c:v>140</c:v>
                </c:pt>
              </c:numCache>
            </c:numRef>
          </c:yVal>
          <c:smooth val="0"/>
        </c:ser>
        <c:dLbls>
          <c:showLegendKey val="0"/>
          <c:showVal val="0"/>
          <c:showCatName val="0"/>
          <c:showSerName val="0"/>
          <c:showPercent val="0"/>
          <c:showBubbleSize val="0"/>
        </c:dLbls>
        <c:axId val="37077760"/>
        <c:axId val="37079680"/>
      </c:scatterChart>
      <c:valAx>
        <c:axId val="37077760"/>
        <c:scaling>
          <c:orientation val="minMax"/>
        </c:scaling>
        <c:delete val="0"/>
        <c:axPos val="b"/>
        <c:title>
          <c:tx>
            <c:rich>
              <a:bodyPr/>
              <a:lstStyle/>
              <a:p>
                <a:pPr>
                  <a:defRPr sz="2000"/>
                </a:pPr>
                <a:r>
                  <a:rPr lang="en-US" sz="2000"/>
                  <a:t>X</a:t>
                </a:r>
              </a:p>
            </c:rich>
          </c:tx>
          <c:layout/>
          <c:overlay val="0"/>
        </c:title>
        <c:numFmt formatCode="General" sourceLinked="1"/>
        <c:majorTickMark val="out"/>
        <c:minorTickMark val="none"/>
        <c:tickLblPos val="nextTo"/>
        <c:crossAx val="37079680"/>
        <c:crosses val="autoZero"/>
        <c:crossBetween val="midCat"/>
      </c:valAx>
      <c:valAx>
        <c:axId val="37079680"/>
        <c:scaling>
          <c:orientation val="minMax"/>
        </c:scaling>
        <c:delete val="0"/>
        <c:axPos val="l"/>
        <c:majorGridlines/>
        <c:title>
          <c:tx>
            <c:rich>
              <a:bodyPr rot="0" vert="wordArtVert"/>
              <a:lstStyle/>
              <a:p>
                <a:pPr>
                  <a:defRPr sz="2000"/>
                </a:pPr>
                <a:r>
                  <a:rPr lang="en-US" sz="2000"/>
                  <a:t>Y</a:t>
                </a:r>
              </a:p>
            </c:rich>
          </c:tx>
          <c:layout/>
          <c:overlay val="0"/>
        </c:title>
        <c:numFmt formatCode="General" sourceLinked="1"/>
        <c:majorTickMark val="out"/>
        <c:minorTickMark val="none"/>
        <c:tickLblPos val="nextTo"/>
        <c:crossAx val="37077760"/>
        <c:crosses val="autoZero"/>
        <c:crossBetween val="midCat"/>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Pressure vs Volume</a:t>
            </a:r>
          </a:p>
        </c:rich>
      </c:tx>
      <c:layout/>
      <c:overlay val="0"/>
    </c:title>
    <c:autoTitleDeleted val="0"/>
    <c:plotArea>
      <c:layout>
        <c:manualLayout>
          <c:layoutTarget val="inner"/>
          <c:xMode val="edge"/>
          <c:yMode val="edge"/>
          <c:x val="0.20678018372703413"/>
          <c:y val="0.16251166520851559"/>
          <c:w val="0.73469203849518816"/>
          <c:h val="0.67058253135024792"/>
        </c:manualLayout>
      </c:layout>
      <c:scatterChart>
        <c:scatterStyle val="lineMarker"/>
        <c:varyColors val="0"/>
        <c:ser>
          <c:idx val="0"/>
          <c:order val="0"/>
          <c:spPr>
            <a:ln w="28575">
              <a:noFill/>
            </a:ln>
          </c:spPr>
          <c:marker>
            <c:symbol val="diamond"/>
            <c:size val="13"/>
            <c:spPr>
              <a:solidFill>
                <a:schemeClr val="accent1">
                  <a:lumMod val="50000"/>
                </a:schemeClr>
              </a:solidFill>
            </c:spPr>
          </c:marker>
          <c:xVal>
            <c:numRef>
              <c:f>Sheet1!$D$1:$D$9</c:f>
              <c:numCache>
                <c:formatCode>General</c:formatCode>
                <c:ptCount val="9"/>
                <c:pt idx="0">
                  <c:v>1.1000000000000001</c:v>
                </c:pt>
                <c:pt idx="1">
                  <c:v>2.1</c:v>
                </c:pt>
                <c:pt idx="2">
                  <c:v>3.1</c:v>
                </c:pt>
                <c:pt idx="3">
                  <c:v>4.0999999999999996</c:v>
                </c:pt>
                <c:pt idx="4">
                  <c:v>5.0999999999999996</c:v>
                </c:pt>
                <c:pt idx="5">
                  <c:v>6.1</c:v>
                </c:pt>
                <c:pt idx="6">
                  <c:v>7.1</c:v>
                </c:pt>
                <c:pt idx="7">
                  <c:v>8.1</c:v>
                </c:pt>
                <c:pt idx="8">
                  <c:v>9.1</c:v>
                </c:pt>
              </c:numCache>
            </c:numRef>
          </c:xVal>
          <c:yVal>
            <c:numRef>
              <c:f>Sheet1!$E$1:$E$9</c:f>
              <c:numCache>
                <c:formatCode>General</c:formatCode>
                <c:ptCount val="9"/>
                <c:pt idx="0">
                  <c:v>1.8181818181818181</c:v>
                </c:pt>
                <c:pt idx="1">
                  <c:v>0.95238095238095233</c:v>
                </c:pt>
                <c:pt idx="2">
                  <c:v>0.64516129032258063</c:v>
                </c:pt>
                <c:pt idx="3">
                  <c:v>0.48780487804878053</c:v>
                </c:pt>
                <c:pt idx="4">
                  <c:v>0.39215686274509809</c:v>
                </c:pt>
                <c:pt idx="5">
                  <c:v>0.32786885245901642</c:v>
                </c:pt>
                <c:pt idx="6">
                  <c:v>0.28169014084507044</c:v>
                </c:pt>
                <c:pt idx="7">
                  <c:v>0.24691358024691359</c:v>
                </c:pt>
                <c:pt idx="8">
                  <c:v>0.21978021978021978</c:v>
                </c:pt>
              </c:numCache>
            </c:numRef>
          </c:yVal>
          <c:smooth val="0"/>
        </c:ser>
        <c:dLbls>
          <c:showLegendKey val="0"/>
          <c:showVal val="0"/>
          <c:showCatName val="0"/>
          <c:showSerName val="0"/>
          <c:showPercent val="0"/>
          <c:showBubbleSize val="0"/>
        </c:dLbls>
        <c:axId val="30199808"/>
        <c:axId val="30206592"/>
      </c:scatterChart>
      <c:valAx>
        <c:axId val="30199808"/>
        <c:scaling>
          <c:orientation val="minMax"/>
        </c:scaling>
        <c:delete val="0"/>
        <c:axPos val="b"/>
        <c:title>
          <c:tx>
            <c:rich>
              <a:bodyPr/>
              <a:lstStyle/>
              <a:p>
                <a:pPr>
                  <a:defRPr/>
                </a:pPr>
                <a:r>
                  <a:rPr lang="en-US" sz="1600"/>
                  <a:t>Volume in Liters</a:t>
                </a:r>
              </a:p>
            </c:rich>
          </c:tx>
          <c:layout/>
          <c:overlay val="0"/>
        </c:title>
        <c:numFmt formatCode="General" sourceLinked="1"/>
        <c:majorTickMark val="out"/>
        <c:minorTickMark val="none"/>
        <c:tickLblPos val="nextTo"/>
        <c:crossAx val="30206592"/>
        <c:crosses val="autoZero"/>
        <c:crossBetween val="midCat"/>
      </c:valAx>
      <c:valAx>
        <c:axId val="30206592"/>
        <c:scaling>
          <c:orientation val="minMax"/>
        </c:scaling>
        <c:delete val="0"/>
        <c:axPos val="l"/>
        <c:majorGridlines/>
        <c:title>
          <c:tx>
            <c:rich>
              <a:bodyPr rot="-5400000" vert="horz"/>
              <a:lstStyle/>
              <a:p>
                <a:pPr>
                  <a:defRPr/>
                </a:pPr>
                <a:r>
                  <a:rPr lang="en-US" sz="2000"/>
                  <a:t>Pressure(kPa)</a:t>
                </a:r>
              </a:p>
            </c:rich>
          </c:tx>
          <c:layout>
            <c:manualLayout>
              <c:xMode val="edge"/>
              <c:yMode val="edge"/>
              <c:x val="4.8694444444444443E-2"/>
              <c:y val="0.38936351706036748"/>
            </c:manualLayout>
          </c:layout>
          <c:overlay val="0"/>
        </c:title>
        <c:numFmt formatCode="General" sourceLinked="1"/>
        <c:majorTickMark val="out"/>
        <c:minorTickMark val="none"/>
        <c:tickLblPos val="nextTo"/>
        <c:crossAx val="30199808"/>
        <c:crosses val="autoZero"/>
        <c:crossBetween val="midCat"/>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Number</a:t>
            </a:r>
            <a:r>
              <a:rPr lang="en-US" baseline="0" dirty="0" smtClean="0"/>
              <a:t> of particles</a:t>
            </a:r>
            <a:r>
              <a:rPr lang="en-US" dirty="0" smtClean="0"/>
              <a:t> </a:t>
            </a:r>
            <a:r>
              <a:rPr lang="en-US" dirty="0" err="1"/>
              <a:t>vs</a:t>
            </a:r>
            <a:r>
              <a:rPr lang="en-US" dirty="0"/>
              <a:t> </a:t>
            </a:r>
            <a:r>
              <a:rPr lang="en-US" dirty="0" smtClean="0"/>
              <a:t>Pressure</a:t>
            </a:r>
            <a:endParaRPr lang="en-US" dirty="0"/>
          </a:p>
        </c:rich>
      </c:tx>
      <c:layout/>
      <c:overlay val="0"/>
    </c:title>
    <c:autoTitleDeleted val="0"/>
    <c:plotArea>
      <c:layout/>
      <c:scatterChart>
        <c:scatterStyle val="lineMarker"/>
        <c:varyColors val="0"/>
        <c:ser>
          <c:idx val="0"/>
          <c:order val="0"/>
          <c:spPr>
            <a:ln w="28575">
              <a:noFill/>
            </a:ln>
          </c:spPr>
          <c:marker>
            <c:symbol val="triangle"/>
            <c:size val="12"/>
            <c:spPr>
              <a:solidFill>
                <a:schemeClr val="accent6">
                  <a:lumMod val="60000"/>
                  <a:lumOff val="40000"/>
                </a:schemeClr>
              </a:solidFill>
            </c:spPr>
          </c:marker>
          <c:xVal>
            <c:numRef>
              <c:f>Sheet1!$A$1:$A$9</c:f>
              <c:numCache>
                <c:formatCode>General</c:formatCode>
                <c:ptCount val="9"/>
                <c:pt idx="0">
                  <c:v>1.1000000000000001</c:v>
                </c:pt>
                <c:pt idx="1">
                  <c:v>2.1</c:v>
                </c:pt>
                <c:pt idx="2">
                  <c:v>3.1</c:v>
                </c:pt>
                <c:pt idx="3">
                  <c:v>4.0999999999999996</c:v>
                </c:pt>
                <c:pt idx="4">
                  <c:v>5.0999999999999996</c:v>
                </c:pt>
                <c:pt idx="5">
                  <c:v>6.1</c:v>
                </c:pt>
                <c:pt idx="6">
                  <c:v>7.1</c:v>
                </c:pt>
                <c:pt idx="7">
                  <c:v>8.1</c:v>
                </c:pt>
                <c:pt idx="8">
                  <c:v>9.1</c:v>
                </c:pt>
              </c:numCache>
            </c:numRef>
          </c:xVal>
          <c:yVal>
            <c:numRef>
              <c:f>Sheet1!$B$1:$B$9</c:f>
              <c:numCache>
                <c:formatCode>General</c:formatCode>
                <c:ptCount val="9"/>
                <c:pt idx="0">
                  <c:v>20</c:v>
                </c:pt>
                <c:pt idx="1">
                  <c:v>35</c:v>
                </c:pt>
                <c:pt idx="2">
                  <c:v>50</c:v>
                </c:pt>
                <c:pt idx="3">
                  <c:v>65</c:v>
                </c:pt>
                <c:pt idx="4">
                  <c:v>80</c:v>
                </c:pt>
                <c:pt idx="5">
                  <c:v>95</c:v>
                </c:pt>
                <c:pt idx="6">
                  <c:v>110</c:v>
                </c:pt>
                <c:pt idx="7">
                  <c:v>125</c:v>
                </c:pt>
                <c:pt idx="8">
                  <c:v>140</c:v>
                </c:pt>
              </c:numCache>
            </c:numRef>
          </c:yVal>
          <c:smooth val="0"/>
        </c:ser>
        <c:dLbls>
          <c:showLegendKey val="0"/>
          <c:showVal val="0"/>
          <c:showCatName val="0"/>
          <c:showSerName val="0"/>
          <c:showPercent val="0"/>
          <c:showBubbleSize val="0"/>
        </c:dLbls>
        <c:axId val="80004992"/>
        <c:axId val="80025088"/>
      </c:scatterChart>
      <c:valAx>
        <c:axId val="80004992"/>
        <c:scaling>
          <c:orientation val="minMax"/>
        </c:scaling>
        <c:delete val="0"/>
        <c:axPos val="b"/>
        <c:title>
          <c:tx>
            <c:rich>
              <a:bodyPr/>
              <a:lstStyle/>
              <a:p>
                <a:pPr>
                  <a:defRPr sz="2000"/>
                </a:pPr>
                <a:r>
                  <a:rPr lang="en-US" sz="2000" dirty="0" smtClean="0"/>
                  <a:t>Number</a:t>
                </a:r>
                <a:r>
                  <a:rPr lang="en-US" sz="2000" baseline="0" dirty="0" smtClean="0"/>
                  <a:t> of particles</a:t>
                </a:r>
                <a:endParaRPr lang="en-US" sz="2000" dirty="0"/>
              </a:p>
            </c:rich>
          </c:tx>
          <c:layout/>
          <c:overlay val="0"/>
        </c:title>
        <c:numFmt formatCode="General" sourceLinked="1"/>
        <c:majorTickMark val="out"/>
        <c:minorTickMark val="none"/>
        <c:tickLblPos val="nextTo"/>
        <c:crossAx val="80025088"/>
        <c:crosses val="autoZero"/>
        <c:crossBetween val="midCat"/>
      </c:valAx>
      <c:valAx>
        <c:axId val="80025088"/>
        <c:scaling>
          <c:orientation val="minMax"/>
        </c:scaling>
        <c:delete val="0"/>
        <c:axPos val="l"/>
        <c:majorGridlines/>
        <c:title>
          <c:tx>
            <c:rich>
              <a:bodyPr rot="0" vert="wordArtVert"/>
              <a:lstStyle/>
              <a:p>
                <a:pPr>
                  <a:defRPr sz="2000"/>
                </a:pPr>
                <a:r>
                  <a:rPr lang="en-US" sz="1200" b="1" dirty="0" smtClean="0"/>
                  <a:t>pressure</a:t>
                </a:r>
                <a:endParaRPr lang="en-US" sz="1200" b="1" dirty="0"/>
              </a:p>
            </c:rich>
          </c:tx>
          <c:layout>
            <c:manualLayout>
              <c:xMode val="edge"/>
              <c:yMode val="edge"/>
              <c:x val="4.1666666666666664E-2"/>
              <c:y val="0.11103448275862068"/>
            </c:manualLayout>
          </c:layout>
          <c:overlay val="0"/>
        </c:title>
        <c:numFmt formatCode="General" sourceLinked="1"/>
        <c:majorTickMark val="out"/>
        <c:minorTickMark val="none"/>
        <c:tickLblPos val="nextTo"/>
        <c:crossAx val="80004992"/>
        <c:crosses val="autoZero"/>
        <c:crossBetween val="midCat"/>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Temperature </a:t>
            </a:r>
            <a:r>
              <a:rPr lang="en-US" dirty="0" err="1" smtClean="0"/>
              <a:t>vs</a:t>
            </a:r>
            <a:r>
              <a:rPr lang="en-US" dirty="0" smtClean="0"/>
              <a:t> </a:t>
            </a:r>
            <a:r>
              <a:rPr lang="en-US" dirty="0" smtClean="0"/>
              <a:t>Pressure</a:t>
            </a:r>
            <a:endParaRPr lang="en-US" dirty="0"/>
          </a:p>
        </c:rich>
      </c:tx>
      <c:layout/>
      <c:overlay val="0"/>
    </c:title>
    <c:autoTitleDeleted val="0"/>
    <c:plotArea>
      <c:layout/>
      <c:scatterChart>
        <c:scatterStyle val="lineMarker"/>
        <c:varyColors val="0"/>
        <c:ser>
          <c:idx val="0"/>
          <c:order val="0"/>
          <c:spPr>
            <a:ln w="28575">
              <a:noFill/>
            </a:ln>
          </c:spPr>
          <c:marker>
            <c:symbol val="triangle"/>
            <c:size val="12"/>
            <c:spPr>
              <a:solidFill>
                <a:schemeClr val="accent6">
                  <a:lumMod val="60000"/>
                  <a:lumOff val="40000"/>
                </a:schemeClr>
              </a:solidFill>
            </c:spPr>
          </c:marker>
          <c:xVal>
            <c:numRef>
              <c:f>Sheet1!$A$1:$A$9</c:f>
              <c:numCache>
                <c:formatCode>General</c:formatCode>
                <c:ptCount val="9"/>
                <c:pt idx="0">
                  <c:v>1.1000000000000001</c:v>
                </c:pt>
                <c:pt idx="1">
                  <c:v>2.1</c:v>
                </c:pt>
                <c:pt idx="2">
                  <c:v>3.1</c:v>
                </c:pt>
                <c:pt idx="3">
                  <c:v>4.0999999999999996</c:v>
                </c:pt>
                <c:pt idx="4">
                  <c:v>5.0999999999999996</c:v>
                </c:pt>
                <c:pt idx="5">
                  <c:v>6.1</c:v>
                </c:pt>
                <c:pt idx="6">
                  <c:v>7.1</c:v>
                </c:pt>
                <c:pt idx="7">
                  <c:v>8.1</c:v>
                </c:pt>
                <c:pt idx="8">
                  <c:v>9.1</c:v>
                </c:pt>
              </c:numCache>
            </c:numRef>
          </c:xVal>
          <c:yVal>
            <c:numRef>
              <c:f>Sheet1!$B$1:$B$9</c:f>
              <c:numCache>
                <c:formatCode>General</c:formatCode>
                <c:ptCount val="9"/>
                <c:pt idx="0">
                  <c:v>20</c:v>
                </c:pt>
                <c:pt idx="1">
                  <c:v>35</c:v>
                </c:pt>
                <c:pt idx="2">
                  <c:v>50</c:v>
                </c:pt>
                <c:pt idx="3">
                  <c:v>65</c:v>
                </c:pt>
                <c:pt idx="4">
                  <c:v>80</c:v>
                </c:pt>
                <c:pt idx="5">
                  <c:v>95</c:v>
                </c:pt>
                <c:pt idx="6">
                  <c:v>110</c:v>
                </c:pt>
                <c:pt idx="7">
                  <c:v>125</c:v>
                </c:pt>
                <c:pt idx="8">
                  <c:v>140</c:v>
                </c:pt>
              </c:numCache>
            </c:numRef>
          </c:yVal>
          <c:smooth val="0"/>
        </c:ser>
        <c:dLbls>
          <c:showLegendKey val="0"/>
          <c:showVal val="0"/>
          <c:showCatName val="0"/>
          <c:showSerName val="0"/>
          <c:showPercent val="0"/>
          <c:showBubbleSize val="0"/>
        </c:dLbls>
        <c:axId val="112086016"/>
        <c:axId val="112173824"/>
      </c:scatterChart>
      <c:valAx>
        <c:axId val="112086016"/>
        <c:scaling>
          <c:orientation val="minMax"/>
        </c:scaling>
        <c:delete val="0"/>
        <c:axPos val="b"/>
        <c:title>
          <c:tx>
            <c:rich>
              <a:bodyPr/>
              <a:lstStyle/>
              <a:p>
                <a:pPr>
                  <a:defRPr sz="2000"/>
                </a:pPr>
                <a:r>
                  <a:rPr lang="en-US" sz="2000" b="1" i="0" u="none" strike="noStrike" baseline="0" dirty="0" smtClean="0">
                    <a:effectLst/>
                  </a:rPr>
                  <a:t>Temperature</a:t>
                </a:r>
                <a:endParaRPr lang="en-US" sz="2000" dirty="0"/>
              </a:p>
            </c:rich>
          </c:tx>
          <c:layout/>
          <c:overlay val="0"/>
        </c:title>
        <c:numFmt formatCode="General" sourceLinked="1"/>
        <c:majorTickMark val="out"/>
        <c:minorTickMark val="none"/>
        <c:tickLblPos val="nextTo"/>
        <c:crossAx val="112173824"/>
        <c:crosses val="autoZero"/>
        <c:crossBetween val="midCat"/>
      </c:valAx>
      <c:valAx>
        <c:axId val="112173824"/>
        <c:scaling>
          <c:orientation val="minMax"/>
        </c:scaling>
        <c:delete val="0"/>
        <c:axPos val="l"/>
        <c:majorGridlines/>
        <c:title>
          <c:tx>
            <c:rich>
              <a:bodyPr rot="0" vert="wordArtVert"/>
              <a:lstStyle/>
              <a:p>
                <a:pPr>
                  <a:defRPr sz="2000"/>
                </a:pPr>
                <a:r>
                  <a:rPr lang="en-US" sz="1200" b="1" dirty="0" smtClean="0"/>
                  <a:t>pressure</a:t>
                </a:r>
                <a:endParaRPr lang="en-US" sz="1200" b="1" dirty="0"/>
              </a:p>
            </c:rich>
          </c:tx>
          <c:layout>
            <c:manualLayout>
              <c:xMode val="edge"/>
              <c:yMode val="edge"/>
              <c:x val="4.1666666666666664E-2"/>
              <c:y val="0.11103448275862068"/>
            </c:manualLayout>
          </c:layout>
          <c:overlay val="0"/>
        </c:title>
        <c:numFmt formatCode="General" sourceLinked="1"/>
        <c:majorTickMark val="out"/>
        <c:minorTickMark val="none"/>
        <c:tickLblPos val="nextTo"/>
        <c:crossAx val="112086016"/>
        <c:crosses val="autoZero"/>
        <c:crossBetween val="midCat"/>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Temperature </a:t>
            </a:r>
            <a:r>
              <a:rPr lang="en-US" dirty="0" err="1" smtClean="0"/>
              <a:t>vs</a:t>
            </a:r>
            <a:r>
              <a:rPr lang="en-US" dirty="0" smtClean="0"/>
              <a:t> </a:t>
            </a:r>
            <a:r>
              <a:rPr lang="en-US" dirty="0" smtClean="0"/>
              <a:t>Volume</a:t>
            </a:r>
            <a:endParaRPr lang="en-US" dirty="0"/>
          </a:p>
        </c:rich>
      </c:tx>
      <c:layout/>
      <c:overlay val="0"/>
    </c:title>
    <c:autoTitleDeleted val="0"/>
    <c:plotArea>
      <c:layout/>
      <c:scatterChart>
        <c:scatterStyle val="lineMarker"/>
        <c:varyColors val="0"/>
        <c:ser>
          <c:idx val="0"/>
          <c:order val="0"/>
          <c:spPr>
            <a:ln w="28575">
              <a:noFill/>
            </a:ln>
          </c:spPr>
          <c:marker>
            <c:symbol val="triangle"/>
            <c:size val="12"/>
            <c:spPr>
              <a:solidFill>
                <a:schemeClr val="accent6">
                  <a:lumMod val="60000"/>
                  <a:lumOff val="40000"/>
                </a:schemeClr>
              </a:solidFill>
            </c:spPr>
          </c:marker>
          <c:xVal>
            <c:numRef>
              <c:f>Sheet1!$A$1:$A$9</c:f>
              <c:numCache>
                <c:formatCode>General</c:formatCode>
                <c:ptCount val="9"/>
                <c:pt idx="0">
                  <c:v>1.1000000000000001</c:v>
                </c:pt>
                <c:pt idx="1">
                  <c:v>2.1</c:v>
                </c:pt>
                <c:pt idx="2">
                  <c:v>3.1</c:v>
                </c:pt>
                <c:pt idx="3">
                  <c:v>4.0999999999999996</c:v>
                </c:pt>
                <c:pt idx="4">
                  <c:v>5.0999999999999996</c:v>
                </c:pt>
                <c:pt idx="5">
                  <c:v>6.1</c:v>
                </c:pt>
                <c:pt idx="6">
                  <c:v>7.1</c:v>
                </c:pt>
                <c:pt idx="7">
                  <c:v>8.1</c:v>
                </c:pt>
                <c:pt idx="8">
                  <c:v>9.1</c:v>
                </c:pt>
              </c:numCache>
            </c:numRef>
          </c:xVal>
          <c:yVal>
            <c:numRef>
              <c:f>Sheet1!$B$1:$B$9</c:f>
              <c:numCache>
                <c:formatCode>General</c:formatCode>
                <c:ptCount val="9"/>
                <c:pt idx="0">
                  <c:v>20</c:v>
                </c:pt>
                <c:pt idx="1">
                  <c:v>35</c:v>
                </c:pt>
                <c:pt idx="2">
                  <c:v>50</c:v>
                </c:pt>
                <c:pt idx="3">
                  <c:v>65</c:v>
                </c:pt>
                <c:pt idx="4">
                  <c:v>80</c:v>
                </c:pt>
                <c:pt idx="5">
                  <c:v>95</c:v>
                </c:pt>
                <c:pt idx="6">
                  <c:v>110</c:v>
                </c:pt>
                <c:pt idx="7">
                  <c:v>125</c:v>
                </c:pt>
                <c:pt idx="8">
                  <c:v>140</c:v>
                </c:pt>
              </c:numCache>
            </c:numRef>
          </c:yVal>
          <c:smooth val="0"/>
        </c:ser>
        <c:dLbls>
          <c:showLegendKey val="0"/>
          <c:showVal val="0"/>
          <c:showCatName val="0"/>
          <c:showSerName val="0"/>
          <c:showPercent val="0"/>
          <c:showBubbleSize val="0"/>
        </c:dLbls>
        <c:axId val="83294464"/>
        <c:axId val="83638912"/>
      </c:scatterChart>
      <c:valAx>
        <c:axId val="83294464"/>
        <c:scaling>
          <c:orientation val="minMax"/>
        </c:scaling>
        <c:delete val="0"/>
        <c:axPos val="b"/>
        <c:title>
          <c:tx>
            <c:rich>
              <a:bodyPr/>
              <a:lstStyle/>
              <a:p>
                <a:pPr>
                  <a:defRPr sz="2000"/>
                </a:pPr>
                <a:r>
                  <a:rPr lang="en-US" sz="2000" b="1" i="0" u="none" strike="noStrike" baseline="0" dirty="0" smtClean="0">
                    <a:effectLst/>
                  </a:rPr>
                  <a:t>Temperature</a:t>
                </a:r>
                <a:endParaRPr lang="en-US" sz="2000" dirty="0"/>
              </a:p>
            </c:rich>
          </c:tx>
          <c:layout/>
          <c:overlay val="0"/>
        </c:title>
        <c:numFmt formatCode="General" sourceLinked="1"/>
        <c:majorTickMark val="out"/>
        <c:minorTickMark val="none"/>
        <c:tickLblPos val="nextTo"/>
        <c:crossAx val="83638912"/>
        <c:crosses val="autoZero"/>
        <c:crossBetween val="midCat"/>
      </c:valAx>
      <c:valAx>
        <c:axId val="83638912"/>
        <c:scaling>
          <c:orientation val="minMax"/>
        </c:scaling>
        <c:delete val="0"/>
        <c:axPos val="l"/>
        <c:majorGridlines/>
        <c:title>
          <c:tx>
            <c:rich>
              <a:bodyPr rot="0" vert="wordArtVert"/>
              <a:lstStyle/>
              <a:p>
                <a:pPr>
                  <a:defRPr sz="2000"/>
                </a:pPr>
                <a:r>
                  <a:rPr lang="en-US" sz="1200" b="1" dirty="0" smtClean="0"/>
                  <a:t>Volume</a:t>
                </a:r>
                <a:endParaRPr lang="en-US" sz="1200" b="1" dirty="0"/>
              </a:p>
            </c:rich>
          </c:tx>
          <c:layout>
            <c:manualLayout>
              <c:xMode val="edge"/>
              <c:yMode val="edge"/>
              <c:x val="4.1666666666666664E-2"/>
              <c:y val="0.11103448275862068"/>
            </c:manualLayout>
          </c:layout>
          <c:overlay val="0"/>
        </c:title>
        <c:numFmt formatCode="General" sourceLinked="1"/>
        <c:majorTickMark val="out"/>
        <c:minorTickMark val="none"/>
        <c:tickLblPos val="nextTo"/>
        <c:crossAx val="83294464"/>
        <c:crosses val="autoZero"/>
        <c:crossBetween val="midCat"/>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3170238"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3" tIns="48327" rIns="96653" bIns="48327" numCol="1" anchor="t" anchorCtr="0" compatLnSpc="1">
            <a:prstTxWarp prst="textNoShape">
              <a:avLst/>
            </a:prstTxWarp>
          </a:bodyPr>
          <a:lstStyle>
            <a:lvl1pPr defTabSz="966788">
              <a:defRPr sz="1200"/>
            </a:lvl1pPr>
          </a:lstStyle>
          <a:p>
            <a:endParaRPr lang="en-US"/>
          </a:p>
        </p:txBody>
      </p:sp>
      <p:sp>
        <p:nvSpPr>
          <p:cNvPr id="22531" name="Rectangle 3"/>
          <p:cNvSpPr>
            <a:spLocks noGrp="1" noChangeArrowheads="1"/>
          </p:cNvSpPr>
          <p:nvPr>
            <p:ph type="dt" sz="quarter" idx="1"/>
          </p:nvPr>
        </p:nvSpPr>
        <p:spPr bwMode="auto">
          <a:xfrm>
            <a:off x="4144963" y="0"/>
            <a:ext cx="3170237"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3" tIns="48327" rIns="96653" bIns="48327" numCol="1" anchor="t" anchorCtr="0" compatLnSpc="1">
            <a:prstTxWarp prst="textNoShape">
              <a:avLst/>
            </a:prstTxWarp>
          </a:bodyPr>
          <a:lstStyle>
            <a:lvl1pPr algn="r" defTabSz="966788">
              <a:defRPr sz="1200"/>
            </a:lvl1pPr>
          </a:lstStyle>
          <a:p>
            <a:endParaRPr lang="en-US"/>
          </a:p>
        </p:txBody>
      </p:sp>
      <p:sp>
        <p:nvSpPr>
          <p:cNvPr id="22532" name="Rectangle 4"/>
          <p:cNvSpPr>
            <a:spLocks noGrp="1" noChangeArrowheads="1"/>
          </p:cNvSpPr>
          <p:nvPr>
            <p:ph type="ftr" sz="quarter" idx="2"/>
          </p:nvPr>
        </p:nvSpPr>
        <p:spPr bwMode="auto">
          <a:xfrm>
            <a:off x="0" y="9120188"/>
            <a:ext cx="3170238"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3" tIns="48327" rIns="96653" bIns="48327" numCol="1" anchor="b" anchorCtr="0" compatLnSpc="1">
            <a:prstTxWarp prst="textNoShape">
              <a:avLst/>
            </a:prstTxWarp>
          </a:bodyPr>
          <a:lstStyle>
            <a:lvl1pPr defTabSz="966788">
              <a:defRPr sz="1200"/>
            </a:lvl1pPr>
          </a:lstStyle>
          <a:p>
            <a:endParaRPr lang="en-US"/>
          </a:p>
        </p:txBody>
      </p:sp>
      <p:sp>
        <p:nvSpPr>
          <p:cNvPr id="22533" name="Rectangle 5"/>
          <p:cNvSpPr>
            <a:spLocks noGrp="1" noChangeArrowheads="1"/>
          </p:cNvSpPr>
          <p:nvPr>
            <p:ph type="sldNum" sz="quarter" idx="3"/>
          </p:nvPr>
        </p:nvSpPr>
        <p:spPr bwMode="auto">
          <a:xfrm>
            <a:off x="4144963" y="9120188"/>
            <a:ext cx="3170237"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3" tIns="48327" rIns="96653" bIns="48327" numCol="1" anchor="b" anchorCtr="0" compatLnSpc="1">
            <a:prstTxWarp prst="textNoShape">
              <a:avLst/>
            </a:prstTxWarp>
          </a:bodyPr>
          <a:lstStyle>
            <a:lvl1pPr algn="r" defTabSz="966788">
              <a:defRPr sz="1200"/>
            </a:lvl1pPr>
          </a:lstStyle>
          <a:p>
            <a:fld id="{40ECA5B6-4C99-4CEA-9DD7-21695D78747C}" type="slidenum">
              <a:rPr lang="en-US"/>
              <a:pPr/>
              <a:t>‹#›</a:t>
            </a:fld>
            <a:endParaRPr lang="en-US"/>
          </a:p>
        </p:txBody>
      </p:sp>
    </p:spTree>
    <p:extLst>
      <p:ext uri="{BB962C8B-B14F-4D97-AF65-F5344CB8AC3E}">
        <p14:creationId xmlns:p14="http://schemas.microsoft.com/office/powerpoint/2010/main" val="33395937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170238"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3" tIns="48327" rIns="96653" bIns="48327" numCol="1" anchor="t" anchorCtr="0" compatLnSpc="1">
            <a:prstTxWarp prst="textNoShape">
              <a:avLst/>
            </a:prstTxWarp>
          </a:bodyPr>
          <a:lstStyle>
            <a:lvl1pPr defTabSz="966788">
              <a:defRPr sz="1200"/>
            </a:lvl1pPr>
          </a:lstStyle>
          <a:p>
            <a:endParaRPr lang="en-US"/>
          </a:p>
        </p:txBody>
      </p:sp>
      <p:sp>
        <p:nvSpPr>
          <p:cNvPr id="16387" name="Rectangle 3"/>
          <p:cNvSpPr>
            <a:spLocks noGrp="1" noChangeArrowheads="1"/>
          </p:cNvSpPr>
          <p:nvPr>
            <p:ph type="dt" idx="1"/>
          </p:nvPr>
        </p:nvSpPr>
        <p:spPr bwMode="auto">
          <a:xfrm>
            <a:off x="4143375" y="0"/>
            <a:ext cx="3170238"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3" tIns="48327" rIns="96653" bIns="48327" numCol="1" anchor="t" anchorCtr="0" compatLnSpc="1">
            <a:prstTxWarp prst="textNoShape">
              <a:avLst/>
            </a:prstTxWarp>
          </a:bodyPr>
          <a:lstStyle>
            <a:lvl1pPr algn="r" defTabSz="966788">
              <a:defRPr sz="1200"/>
            </a:lvl1pPr>
          </a:lstStyle>
          <a:p>
            <a:endParaRPr lang="en-US"/>
          </a:p>
        </p:txBody>
      </p:sp>
      <p:sp>
        <p:nvSpPr>
          <p:cNvPr id="16388" name="Rectangle 4"/>
          <p:cNvSpPr>
            <a:spLocks noRo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6389" name="Rectangle 5"/>
          <p:cNvSpPr>
            <a:spLocks noGrp="1" noChangeArrowheads="1"/>
          </p:cNvSpPr>
          <p:nvPr>
            <p:ph type="body" sz="quarter" idx="3"/>
          </p:nvPr>
        </p:nvSpPr>
        <p:spPr bwMode="auto">
          <a:xfrm>
            <a:off x="731838" y="4560888"/>
            <a:ext cx="5851525" cy="432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3" tIns="48327" rIns="96653" bIns="4832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6390" name="Rectangle 6"/>
          <p:cNvSpPr>
            <a:spLocks noGrp="1" noChangeArrowheads="1"/>
          </p:cNvSpPr>
          <p:nvPr>
            <p:ph type="ftr" sz="quarter" idx="4"/>
          </p:nvPr>
        </p:nvSpPr>
        <p:spPr bwMode="auto">
          <a:xfrm>
            <a:off x="0" y="9118600"/>
            <a:ext cx="3170238"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3" tIns="48327" rIns="96653" bIns="48327" numCol="1" anchor="b" anchorCtr="0" compatLnSpc="1">
            <a:prstTxWarp prst="textNoShape">
              <a:avLst/>
            </a:prstTxWarp>
          </a:bodyPr>
          <a:lstStyle>
            <a:lvl1pPr defTabSz="966788">
              <a:defRPr sz="1200"/>
            </a:lvl1pPr>
          </a:lstStyle>
          <a:p>
            <a:endParaRPr lang="en-US"/>
          </a:p>
        </p:txBody>
      </p:sp>
      <p:sp>
        <p:nvSpPr>
          <p:cNvPr id="16391" name="Rectangle 7"/>
          <p:cNvSpPr>
            <a:spLocks noGrp="1" noChangeArrowheads="1"/>
          </p:cNvSpPr>
          <p:nvPr>
            <p:ph type="sldNum" sz="quarter" idx="5"/>
          </p:nvPr>
        </p:nvSpPr>
        <p:spPr bwMode="auto">
          <a:xfrm>
            <a:off x="4143375" y="9118600"/>
            <a:ext cx="3170238"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3" tIns="48327" rIns="96653" bIns="48327" numCol="1" anchor="b" anchorCtr="0" compatLnSpc="1">
            <a:prstTxWarp prst="textNoShape">
              <a:avLst/>
            </a:prstTxWarp>
          </a:bodyPr>
          <a:lstStyle>
            <a:lvl1pPr algn="r" defTabSz="966788">
              <a:defRPr sz="1200"/>
            </a:lvl1pPr>
          </a:lstStyle>
          <a:p>
            <a:fld id="{C0A19C1D-FC6B-4F81-951A-A2C4C93CE983}" type="slidenum">
              <a:rPr lang="en-US"/>
              <a:pPr/>
              <a:t>‹#›</a:t>
            </a:fld>
            <a:endParaRPr lang="en-US"/>
          </a:p>
        </p:txBody>
      </p:sp>
    </p:spTree>
    <p:extLst>
      <p:ext uri="{BB962C8B-B14F-4D97-AF65-F5344CB8AC3E}">
        <p14:creationId xmlns:p14="http://schemas.microsoft.com/office/powerpoint/2010/main" val="201933377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a:t>
            </a:r>
            <a:endParaRPr lang="en-US" dirty="0"/>
          </a:p>
        </p:txBody>
      </p:sp>
      <p:sp>
        <p:nvSpPr>
          <p:cNvPr id="4" name="Slide Number Placeholder 3"/>
          <p:cNvSpPr>
            <a:spLocks noGrp="1"/>
          </p:cNvSpPr>
          <p:nvPr>
            <p:ph type="sldNum" sz="quarter" idx="10"/>
          </p:nvPr>
        </p:nvSpPr>
        <p:spPr/>
        <p:txBody>
          <a:bodyPr/>
          <a:lstStyle/>
          <a:p>
            <a:fld id="{C0A19C1D-FC6B-4F81-951A-A2C4C93CE983}" type="slidenum">
              <a:rPr lang="en-US" smtClean="0"/>
              <a:pPr/>
              <a:t>2</a:t>
            </a:fld>
            <a:endParaRPr lang="en-US"/>
          </a:p>
        </p:txBody>
      </p:sp>
    </p:spTree>
    <p:extLst>
      <p:ext uri="{BB962C8B-B14F-4D97-AF65-F5344CB8AC3E}">
        <p14:creationId xmlns:p14="http://schemas.microsoft.com/office/powerpoint/2010/main" val="3813402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t>
            </a:r>
            <a:endParaRPr lang="en-US" dirty="0"/>
          </a:p>
        </p:txBody>
      </p:sp>
      <p:sp>
        <p:nvSpPr>
          <p:cNvPr id="4" name="Slide Number Placeholder 3"/>
          <p:cNvSpPr>
            <a:spLocks noGrp="1"/>
          </p:cNvSpPr>
          <p:nvPr>
            <p:ph type="sldNum" sz="quarter" idx="10"/>
          </p:nvPr>
        </p:nvSpPr>
        <p:spPr/>
        <p:txBody>
          <a:bodyPr/>
          <a:lstStyle/>
          <a:p>
            <a:fld id="{C0A19C1D-FC6B-4F81-951A-A2C4C93CE983}" type="slidenum">
              <a:rPr lang="en-US" smtClean="0"/>
              <a:pPr/>
              <a:t>3</a:t>
            </a:fld>
            <a:endParaRPr lang="en-US"/>
          </a:p>
        </p:txBody>
      </p:sp>
    </p:spTree>
    <p:extLst>
      <p:ext uri="{BB962C8B-B14F-4D97-AF65-F5344CB8AC3E}">
        <p14:creationId xmlns:p14="http://schemas.microsoft.com/office/powerpoint/2010/main" val="3813402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t>
            </a:r>
            <a:endParaRPr lang="en-US" dirty="0"/>
          </a:p>
        </p:txBody>
      </p:sp>
      <p:sp>
        <p:nvSpPr>
          <p:cNvPr id="4" name="Slide Number Placeholder 3"/>
          <p:cNvSpPr>
            <a:spLocks noGrp="1"/>
          </p:cNvSpPr>
          <p:nvPr>
            <p:ph type="sldNum" sz="quarter" idx="10"/>
          </p:nvPr>
        </p:nvSpPr>
        <p:spPr/>
        <p:txBody>
          <a:bodyPr/>
          <a:lstStyle/>
          <a:p>
            <a:fld id="{C0A19C1D-FC6B-4F81-951A-A2C4C93CE983}" type="slidenum">
              <a:rPr lang="en-US" smtClean="0"/>
              <a:pPr/>
              <a:t>4</a:t>
            </a:fld>
            <a:endParaRPr lang="en-US"/>
          </a:p>
        </p:txBody>
      </p:sp>
    </p:spTree>
    <p:extLst>
      <p:ext uri="{BB962C8B-B14F-4D97-AF65-F5344CB8AC3E}">
        <p14:creationId xmlns:p14="http://schemas.microsoft.com/office/powerpoint/2010/main" val="3813402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t>
            </a:r>
            <a:endParaRPr lang="en-US" dirty="0"/>
          </a:p>
        </p:txBody>
      </p:sp>
      <p:sp>
        <p:nvSpPr>
          <p:cNvPr id="4" name="Slide Number Placeholder 3"/>
          <p:cNvSpPr>
            <a:spLocks noGrp="1"/>
          </p:cNvSpPr>
          <p:nvPr>
            <p:ph type="sldNum" sz="quarter" idx="10"/>
          </p:nvPr>
        </p:nvSpPr>
        <p:spPr/>
        <p:txBody>
          <a:bodyPr/>
          <a:lstStyle/>
          <a:p>
            <a:fld id="{C0A19C1D-FC6B-4F81-951A-A2C4C93CE983}" type="slidenum">
              <a:rPr lang="en-US" smtClean="0"/>
              <a:pPr/>
              <a:t>5</a:t>
            </a:fld>
            <a:endParaRPr lang="en-US"/>
          </a:p>
        </p:txBody>
      </p:sp>
    </p:spTree>
    <p:extLst>
      <p:ext uri="{BB962C8B-B14F-4D97-AF65-F5344CB8AC3E}">
        <p14:creationId xmlns:p14="http://schemas.microsoft.com/office/powerpoint/2010/main" val="3813402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58BFC2A-262F-4337-BE0B-1B5E71043E1E}" type="slidenum">
              <a:rPr lang="en-US"/>
              <a:pPr/>
              <a:t>‹#›</a:t>
            </a:fld>
            <a:endParaRPr lang="en-US"/>
          </a:p>
        </p:txBody>
      </p:sp>
    </p:spTree>
    <p:extLst>
      <p:ext uri="{BB962C8B-B14F-4D97-AF65-F5344CB8AC3E}">
        <p14:creationId xmlns:p14="http://schemas.microsoft.com/office/powerpoint/2010/main" val="2998522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8ACBE73-067C-49CB-876D-BA8C374944B5}" type="slidenum">
              <a:rPr lang="en-US"/>
              <a:pPr/>
              <a:t>‹#›</a:t>
            </a:fld>
            <a:endParaRPr lang="en-US"/>
          </a:p>
        </p:txBody>
      </p:sp>
    </p:spTree>
    <p:extLst>
      <p:ext uri="{BB962C8B-B14F-4D97-AF65-F5344CB8AC3E}">
        <p14:creationId xmlns:p14="http://schemas.microsoft.com/office/powerpoint/2010/main" val="2775218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386863B-747F-435A-BF77-5C74A3057971}" type="slidenum">
              <a:rPr lang="en-US"/>
              <a:pPr/>
              <a:t>‹#›</a:t>
            </a:fld>
            <a:endParaRPr lang="en-US"/>
          </a:p>
        </p:txBody>
      </p:sp>
    </p:spTree>
    <p:extLst>
      <p:ext uri="{BB962C8B-B14F-4D97-AF65-F5344CB8AC3E}">
        <p14:creationId xmlns:p14="http://schemas.microsoft.com/office/powerpoint/2010/main" val="2551671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4DC74DF-3808-48EB-B151-4F35540E6EE4}" type="slidenum">
              <a:rPr lang="en-US"/>
              <a:pPr/>
              <a:t>‹#›</a:t>
            </a:fld>
            <a:endParaRPr lang="en-US"/>
          </a:p>
        </p:txBody>
      </p:sp>
    </p:spTree>
    <p:extLst>
      <p:ext uri="{BB962C8B-B14F-4D97-AF65-F5344CB8AC3E}">
        <p14:creationId xmlns:p14="http://schemas.microsoft.com/office/powerpoint/2010/main" val="1993910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3A23FC9-79CE-4BF7-AE93-7285A393A28B}" type="slidenum">
              <a:rPr lang="en-US"/>
              <a:pPr/>
              <a:t>‹#›</a:t>
            </a:fld>
            <a:endParaRPr lang="en-US"/>
          </a:p>
        </p:txBody>
      </p:sp>
    </p:spTree>
    <p:extLst>
      <p:ext uri="{BB962C8B-B14F-4D97-AF65-F5344CB8AC3E}">
        <p14:creationId xmlns:p14="http://schemas.microsoft.com/office/powerpoint/2010/main" val="3840058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8C7DF50-4153-41E5-AE1B-796DEBDA888B}" type="slidenum">
              <a:rPr lang="en-US"/>
              <a:pPr/>
              <a:t>‹#›</a:t>
            </a:fld>
            <a:endParaRPr lang="en-US"/>
          </a:p>
        </p:txBody>
      </p:sp>
    </p:spTree>
    <p:extLst>
      <p:ext uri="{BB962C8B-B14F-4D97-AF65-F5344CB8AC3E}">
        <p14:creationId xmlns:p14="http://schemas.microsoft.com/office/powerpoint/2010/main" val="74300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E4F7B7B8-018A-42CF-8E66-28406BAC9D3B}" type="slidenum">
              <a:rPr lang="en-US"/>
              <a:pPr/>
              <a:t>‹#›</a:t>
            </a:fld>
            <a:endParaRPr lang="en-US"/>
          </a:p>
        </p:txBody>
      </p:sp>
    </p:spTree>
    <p:extLst>
      <p:ext uri="{BB962C8B-B14F-4D97-AF65-F5344CB8AC3E}">
        <p14:creationId xmlns:p14="http://schemas.microsoft.com/office/powerpoint/2010/main" val="523917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6FD55BB-C552-43E0-B8C6-DBF51E2D1A5E}" type="slidenum">
              <a:rPr lang="en-US"/>
              <a:pPr/>
              <a:t>‹#›</a:t>
            </a:fld>
            <a:endParaRPr lang="en-US"/>
          </a:p>
        </p:txBody>
      </p:sp>
    </p:spTree>
    <p:extLst>
      <p:ext uri="{BB962C8B-B14F-4D97-AF65-F5344CB8AC3E}">
        <p14:creationId xmlns:p14="http://schemas.microsoft.com/office/powerpoint/2010/main" val="3903344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34A4F24-63D3-4A70-A9C1-498D8635AE52}" type="slidenum">
              <a:rPr lang="en-US"/>
              <a:pPr/>
              <a:t>‹#›</a:t>
            </a:fld>
            <a:endParaRPr lang="en-US"/>
          </a:p>
        </p:txBody>
      </p:sp>
    </p:spTree>
    <p:extLst>
      <p:ext uri="{BB962C8B-B14F-4D97-AF65-F5344CB8AC3E}">
        <p14:creationId xmlns:p14="http://schemas.microsoft.com/office/powerpoint/2010/main" val="2591781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2B2C48C-7459-4FD3-9F16-051DB221F5C4}" type="slidenum">
              <a:rPr lang="en-US"/>
              <a:pPr/>
              <a:t>‹#›</a:t>
            </a:fld>
            <a:endParaRPr lang="en-US"/>
          </a:p>
        </p:txBody>
      </p:sp>
    </p:spTree>
    <p:extLst>
      <p:ext uri="{BB962C8B-B14F-4D97-AF65-F5344CB8AC3E}">
        <p14:creationId xmlns:p14="http://schemas.microsoft.com/office/powerpoint/2010/main" val="2681117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1A0BE10-EDEC-4386-80E3-89E179F7DDB8}" type="slidenum">
              <a:rPr lang="en-US"/>
              <a:pPr/>
              <a:t>‹#›</a:t>
            </a:fld>
            <a:endParaRPr lang="en-US"/>
          </a:p>
        </p:txBody>
      </p:sp>
    </p:spTree>
    <p:extLst>
      <p:ext uri="{BB962C8B-B14F-4D97-AF65-F5344CB8AC3E}">
        <p14:creationId xmlns:p14="http://schemas.microsoft.com/office/powerpoint/2010/main" val="1308434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75B4FB20-9A35-4AA5-B8E8-EBE0CF4CE5B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het.colorado.edu/en/contributions/view/3500" TargetMode="External"/><Relationship Id="rId2" Type="http://schemas.openxmlformats.org/officeDocument/2006/relationships/hyperlink" Target="http://phet.colorado.edu/en/simulation/gas-propertie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chart" Target="../charts/chart5.xml"/><Relationship Id="rId7" Type="http://schemas.openxmlformats.org/officeDocument/2006/relationships/chart" Target="../charts/chart7.xml"/><Relationship Id="rId2" Type="http://schemas.openxmlformats.org/officeDocument/2006/relationships/chart" Target="../charts/chart4.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chart" Target="../charts/chart6.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52400"/>
            <a:ext cx="7772400" cy="1470025"/>
          </a:xfrm>
        </p:spPr>
        <p:txBody>
          <a:bodyPr/>
          <a:lstStyle/>
          <a:p>
            <a:r>
              <a:rPr lang="en-US" i="1" u="sng" dirty="0" smtClean="0">
                <a:solidFill>
                  <a:schemeClr val="tx2"/>
                </a:solidFill>
                <a:latin typeface="+mj-lt"/>
                <a:ea typeface="+mj-ea"/>
                <a:cs typeface="+mj-cs"/>
                <a:hlinkClick r:id="rId2"/>
              </a:rPr>
              <a:t>Gas </a:t>
            </a:r>
            <a:r>
              <a:rPr lang="en-US" i="1" u="sng" dirty="0">
                <a:solidFill>
                  <a:schemeClr val="tx2"/>
                </a:solidFill>
                <a:latin typeface="+mj-lt"/>
                <a:ea typeface="+mj-ea"/>
                <a:cs typeface="+mj-cs"/>
                <a:hlinkClick r:id="rId2"/>
              </a:rPr>
              <a:t>Properties</a:t>
            </a:r>
            <a:r>
              <a:rPr lang="en-US" dirty="0">
                <a:solidFill>
                  <a:schemeClr val="tx2"/>
                </a:solidFill>
                <a:latin typeface="+mj-lt"/>
                <a:ea typeface="+mj-ea"/>
                <a:cs typeface="+mj-cs"/>
              </a:rPr>
              <a:t> Chemistry: Gas Laws</a:t>
            </a:r>
            <a:endParaRPr lang="en-US" dirty="0"/>
          </a:p>
        </p:txBody>
      </p:sp>
      <p:sp>
        <p:nvSpPr>
          <p:cNvPr id="2051" name="Rectangle 3"/>
          <p:cNvSpPr>
            <a:spLocks noGrp="1" noChangeArrowheads="1"/>
          </p:cNvSpPr>
          <p:nvPr>
            <p:ph type="subTitle" idx="1"/>
          </p:nvPr>
        </p:nvSpPr>
        <p:spPr>
          <a:xfrm>
            <a:off x="1371600" y="1600200"/>
            <a:ext cx="6400800" cy="1752600"/>
          </a:xfrm>
        </p:spPr>
        <p:txBody>
          <a:bodyPr/>
          <a:lstStyle/>
          <a:p>
            <a:r>
              <a:rPr lang="en-US" b="1" dirty="0" smtClean="0">
                <a:solidFill>
                  <a:schemeClr val="tx1"/>
                </a:solidFill>
                <a:latin typeface="+mn-lt"/>
                <a:ea typeface="+mn-ea"/>
                <a:cs typeface="+mn-cs"/>
              </a:rPr>
              <a:t>Learning </a:t>
            </a:r>
            <a:r>
              <a:rPr lang="en-US" b="1" dirty="0">
                <a:solidFill>
                  <a:schemeClr val="tx1"/>
                </a:solidFill>
                <a:latin typeface="+mn-lt"/>
                <a:ea typeface="+mn-ea"/>
                <a:cs typeface="+mn-cs"/>
              </a:rPr>
              <a:t>Goals:</a:t>
            </a:r>
            <a:r>
              <a:rPr lang="en-US" dirty="0">
                <a:solidFill>
                  <a:schemeClr val="tx1"/>
                </a:solidFill>
                <a:latin typeface="+mn-lt"/>
                <a:ea typeface="+mn-ea"/>
                <a:cs typeface="+mn-cs"/>
              </a:rPr>
              <a:t>  </a:t>
            </a:r>
          </a:p>
          <a:p>
            <a:pPr marL="342900" lvl="0" indent="-342900" algn="l">
              <a:buFont typeface="Arial" pitchFamily="34" charset="0"/>
              <a:buChar char="•"/>
            </a:pPr>
            <a:r>
              <a:rPr lang="en-US" sz="2000" dirty="0">
                <a:solidFill>
                  <a:schemeClr val="tx1"/>
                </a:solidFill>
              </a:rPr>
              <a:t>Design experiments to measure the relationships between pressure, volume, and temperature. </a:t>
            </a:r>
          </a:p>
          <a:p>
            <a:pPr marL="342900" lvl="0" indent="-342900" algn="l">
              <a:buFont typeface="Arial" pitchFamily="34" charset="0"/>
              <a:buChar char="•"/>
            </a:pPr>
            <a:r>
              <a:rPr lang="en-US" sz="2000" dirty="0">
                <a:solidFill>
                  <a:schemeClr val="tx1"/>
                </a:solidFill>
              </a:rPr>
              <a:t>Create graphs based on predictions and observations.</a:t>
            </a:r>
          </a:p>
          <a:p>
            <a:pPr marL="342900" lvl="0" indent="-342900" algn="l">
              <a:buFont typeface="Arial" pitchFamily="34" charset="0"/>
              <a:buChar char="•"/>
            </a:pPr>
            <a:r>
              <a:rPr lang="en-US" sz="2000" dirty="0">
                <a:solidFill>
                  <a:schemeClr val="tx1"/>
                </a:solidFill>
              </a:rPr>
              <a:t>Make qualitative statements about the relationships between pressure, volume and temperature using molecular models</a:t>
            </a:r>
            <a:r>
              <a:rPr lang="en-US" sz="2000" dirty="0" smtClean="0">
                <a:solidFill>
                  <a:schemeClr val="tx1"/>
                </a:solidFill>
              </a:rPr>
              <a:t>.</a:t>
            </a:r>
            <a:endParaRPr lang="en-US" sz="2000" dirty="0">
              <a:cs typeface="Times New Roman" charset="0"/>
            </a:endParaRPr>
          </a:p>
          <a:p>
            <a:pPr algn="l"/>
            <a:endParaRPr lang="en-US" sz="2000" dirty="0" smtClean="0">
              <a:cs typeface="Times New Roman" charset="0"/>
            </a:endParaRPr>
          </a:p>
          <a:p>
            <a:pPr algn="l"/>
            <a:r>
              <a:rPr lang="en-US" sz="2000" dirty="0" smtClean="0">
                <a:cs typeface="Times New Roman" charset="0"/>
              </a:rPr>
              <a:t>Previous knowledge: Students are able </a:t>
            </a:r>
            <a:r>
              <a:rPr lang="en-US" sz="2000" dirty="0">
                <a:cs typeface="Times New Roman" charset="0"/>
              </a:rPr>
              <a:t>to describe a molecular model of gas pressure. </a:t>
            </a:r>
          </a:p>
        </p:txBody>
      </p:sp>
      <p:sp>
        <p:nvSpPr>
          <p:cNvPr id="2" name="TextBox 1"/>
          <p:cNvSpPr txBox="1"/>
          <p:nvPr/>
        </p:nvSpPr>
        <p:spPr>
          <a:xfrm>
            <a:off x="1219200" y="5791200"/>
            <a:ext cx="5943600" cy="369332"/>
          </a:xfrm>
          <a:prstGeom prst="rect">
            <a:avLst/>
          </a:prstGeom>
          <a:noFill/>
        </p:spPr>
        <p:txBody>
          <a:bodyPr wrap="square" rtlCol="0">
            <a:spAutoFit/>
          </a:bodyPr>
          <a:lstStyle/>
          <a:p>
            <a:r>
              <a:rPr lang="en-US" dirty="0" smtClean="0"/>
              <a:t>By Trish </a:t>
            </a:r>
            <a:r>
              <a:rPr lang="en-US" dirty="0" err="1" smtClean="0"/>
              <a:t>Loeblein</a:t>
            </a:r>
            <a:r>
              <a:rPr lang="en-US" dirty="0" smtClean="0"/>
              <a:t> see </a:t>
            </a:r>
            <a:r>
              <a:rPr lang="en-US" dirty="0" smtClean="0">
                <a:hlinkClick r:id="rId3"/>
              </a:rPr>
              <a:t>activity</a:t>
            </a:r>
            <a:r>
              <a:rPr lang="en-US" dirty="0" smtClean="0"/>
              <a:t> for Lesson Plans and Lab</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09600" y="914400"/>
            <a:ext cx="4038600" cy="1143000"/>
          </a:xfrm>
        </p:spPr>
        <p:txBody>
          <a:bodyPr/>
          <a:lstStyle/>
          <a:p>
            <a:pPr algn="l"/>
            <a:r>
              <a:rPr lang="en-US" sz="4000" dirty="0"/>
              <a:t>1</a:t>
            </a:r>
            <a:r>
              <a:rPr lang="en-US" sz="4000" dirty="0" smtClean="0"/>
              <a:t>. What does this graph indicate? </a:t>
            </a:r>
            <a:endParaRPr lang="en-US" sz="4000" dirty="0"/>
          </a:p>
        </p:txBody>
      </p:sp>
      <p:graphicFrame>
        <p:nvGraphicFramePr>
          <p:cNvPr id="6" name="Chart 5"/>
          <p:cNvGraphicFramePr>
            <a:graphicFrameLocks/>
          </p:cNvGraphicFramePr>
          <p:nvPr>
            <p:extLst>
              <p:ext uri="{D42A27DB-BD31-4B8C-83A1-F6EECF244321}">
                <p14:modId xmlns:p14="http://schemas.microsoft.com/office/powerpoint/2010/main" val="630706917"/>
              </p:ext>
            </p:extLst>
          </p:nvPr>
        </p:nvGraphicFramePr>
        <p:xfrm>
          <a:off x="4191000" y="228600"/>
          <a:ext cx="4572000" cy="2743200"/>
        </p:xfrm>
        <a:graphic>
          <a:graphicData uri="http://schemas.openxmlformats.org/drawingml/2006/chart">
            <c:chart xmlns:c="http://schemas.openxmlformats.org/drawingml/2006/chart" xmlns:r="http://schemas.openxmlformats.org/officeDocument/2006/relationships" r:id="rId3"/>
          </a:graphicData>
        </a:graphic>
      </p:graphicFrame>
      <mc:AlternateContent xmlns:mc="http://schemas.openxmlformats.org/markup-compatibility/2006">
        <mc:Choice xmlns:a14="http://schemas.microsoft.com/office/drawing/2010/main" Requires="a14">
          <p:sp>
            <p:nvSpPr>
              <p:cNvPr id="2" name="TextBox 1"/>
              <p:cNvSpPr txBox="1"/>
              <p:nvPr/>
            </p:nvSpPr>
            <p:spPr>
              <a:xfrm>
                <a:off x="381000" y="3352800"/>
                <a:ext cx="8382000" cy="3235373"/>
              </a:xfrm>
              <a:prstGeom prst="rect">
                <a:avLst/>
              </a:prstGeom>
              <a:noFill/>
            </p:spPr>
            <p:txBody>
              <a:bodyPr wrap="square" rtlCol="0">
                <a:spAutoFit/>
              </a:bodyPr>
              <a:lstStyle/>
              <a:p>
                <a:pPr marL="342900" indent="-342900">
                  <a:lnSpc>
                    <a:spcPct val="150000"/>
                  </a:lnSpc>
                  <a:buAutoNum type="alphaUcPeriod"/>
                </a:pPr>
                <a:r>
                  <a:rPr lang="en-US" sz="2400" dirty="0" smtClean="0">
                    <a:latin typeface="Cambria Math" pitchFamily="18" charset="0"/>
                    <a:ea typeface="Cambria Math" pitchFamily="18" charset="0"/>
                  </a:rPr>
                  <a:t>Pressure and Volume are indirectly related and </a:t>
                </a:r>
                <a:r>
                  <a:rPr lang="en-US" sz="2400" b="1" dirty="0">
                    <a:latin typeface="Cambria Math" pitchFamily="18" charset="0"/>
                    <a:ea typeface="Cambria Math" pitchFamily="18" charset="0"/>
                  </a:rPr>
                  <a:t>P</a:t>
                </a:r>
                <a:r>
                  <a:rPr lang="en-US" sz="2400" b="1" baseline="-25000" dirty="0">
                    <a:latin typeface="Cambria Math" pitchFamily="18" charset="0"/>
                    <a:ea typeface="Cambria Math" pitchFamily="18" charset="0"/>
                  </a:rPr>
                  <a:t>1</a:t>
                </a:r>
                <a:r>
                  <a:rPr lang="en-US" sz="2400" b="1" dirty="0">
                    <a:latin typeface="Cambria Math" pitchFamily="18" charset="0"/>
                    <a:ea typeface="Cambria Math" pitchFamily="18" charset="0"/>
                  </a:rPr>
                  <a:t>V</a:t>
                </a:r>
                <a:r>
                  <a:rPr lang="en-US" sz="2400" b="1" baseline="-25000" dirty="0">
                    <a:latin typeface="Cambria Math" pitchFamily="18" charset="0"/>
                    <a:ea typeface="Cambria Math" pitchFamily="18" charset="0"/>
                  </a:rPr>
                  <a:t>1</a:t>
                </a:r>
                <a:r>
                  <a:rPr lang="en-US" sz="2400" b="1" dirty="0">
                    <a:latin typeface="Cambria Math" pitchFamily="18" charset="0"/>
                    <a:ea typeface="Cambria Math" pitchFamily="18" charset="0"/>
                  </a:rPr>
                  <a:t> = </a:t>
                </a:r>
                <a:r>
                  <a:rPr lang="en-US" sz="2400" b="1" dirty="0" smtClean="0">
                    <a:latin typeface="Cambria Math" pitchFamily="18" charset="0"/>
                    <a:ea typeface="Cambria Math" pitchFamily="18" charset="0"/>
                  </a:rPr>
                  <a:t>P</a:t>
                </a:r>
                <a:r>
                  <a:rPr lang="en-US" sz="2400" b="1" baseline="-25000" dirty="0" smtClean="0">
                    <a:latin typeface="Cambria Math" pitchFamily="18" charset="0"/>
                    <a:ea typeface="Cambria Math" pitchFamily="18" charset="0"/>
                  </a:rPr>
                  <a:t>2</a:t>
                </a:r>
                <a:r>
                  <a:rPr lang="en-US" sz="2400" b="1" dirty="0" smtClean="0">
                    <a:latin typeface="Cambria Math" pitchFamily="18" charset="0"/>
                    <a:ea typeface="Cambria Math" pitchFamily="18" charset="0"/>
                  </a:rPr>
                  <a:t>V</a:t>
                </a:r>
                <a:r>
                  <a:rPr lang="en-US" sz="2400" b="1" baseline="-25000" dirty="0" smtClean="0">
                    <a:latin typeface="Cambria Math" pitchFamily="18" charset="0"/>
                    <a:ea typeface="Cambria Math" pitchFamily="18" charset="0"/>
                  </a:rPr>
                  <a:t>2</a:t>
                </a:r>
              </a:p>
              <a:p>
                <a:pPr marL="342900" indent="-342900">
                  <a:lnSpc>
                    <a:spcPct val="150000"/>
                  </a:lnSpc>
                  <a:buAutoNum type="alphaUcPeriod"/>
                </a:pPr>
                <a:r>
                  <a:rPr lang="en-US" sz="2400" dirty="0" smtClean="0">
                    <a:latin typeface="Cambria Math" pitchFamily="18" charset="0"/>
                    <a:ea typeface="Cambria Math" pitchFamily="18" charset="0"/>
                  </a:rPr>
                  <a:t>Pressure and Volume are indirectly related and </a:t>
                </a:r>
                <a14:m>
                  <m:oMath xmlns:m="http://schemas.openxmlformats.org/officeDocument/2006/math">
                    <m:f>
                      <m:fPr>
                        <m:ctrlPr>
                          <a:rPr lang="en-US" sz="2400" b="1" i="1">
                            <a:latin typeface="Cambria Math" pitchFamily="18" charset="0"/>
                            <a:ea typeface="Cambria Math" pitchFamily="18" charset="0"/>
                          </a:rPr>
                        </m:ctrlPr>
                      </m:fPr>
                      <m:num>
                        <m:sSub>
                          <m:sSubPr>
                            <m:ctrlPr>
                              <a:rPr lang="en-US" sz="2400" b="1" i="1">
                                <a:latin typeface="Cambria Math" pitchFamily="18" charset="0"/>
                                <a:ea typeface="Cambria Math" pitchFamily="18" charset="0"/>
                              </a:rPr>
                            </m:ctrlPr>
                          </m:sSubPr>
                          <m:e>
                            <m:r>
                              <a:rPr lang="en-US" sz="2400" b="1" i="1">
                                <a:latin typeface="Cambria Math" pitchFamily="18" charset="0"/>
                                <a:ea typeface="Cambria Math" pitchFamily="18" charset="0"/>
                              </a:rPr>
                              <m:t>𝑷</m:t>
                            </m:r>
                          </m:e>
                          <m:sub>
                            <m:r>
                              <a:rPr lang="en-US" sz="2400" b="1" i="1">
                                <a:latin typeface="Cambria Math" pitchFamily="18" charset="0"/>
                                <a:ea typeface="Cambria Math" pitchFamily="18" charset="0"/>
                              </a:rPr>
                              <m:t>𝟏</m:t>
                            </m:r>
                          </m:sub>
                        </m:sSub>
                      </m:num>
                      <m:den>
                        <m:sSub>
                          <m:sSubPr>
                            <m:ctrlPr>
                              <a:rPr lang="en-US" sz="2400" b="1" i="1">
                                <a:latin typeface="Cambria Math" pitchFamily="18" charset="0"/>
                                <a:ea typeface="Cambria Math" pitchFamily="18" charset="0"/>
                              </a:rPr>
                            </m:ctrlPr>
                          </m:sSubPr>
                          <m:e>
                            <m:r>
                              <a:rPr lang="en-US" sz="2400" b="1" i="1">
                                <a:latin typeface="Cambria Math" pitchFamily="18" charset="0"/>
                                <a:ea typeface="Cambria Math" pitchFamily="18" charset="0"/>
                              </a:rPr>
                              <m:t>𝑽</m:t>
                            </m:r>
                          </m:e>
                          <m:sub>
                            <m:r>
                              <a:rPr lang="en-US" sz="2400" b="1" i="1">
                                <a:latin typeface="Cambria Math" pitchFamily="18" charset="0"/>
                                <a:ea typeface="Cambria Math" pitchFamily="18" charset="0"/>
                              </a:rPr>
                              <m:t>𝟏</m:t>
                            </m:r>
                          </m:sub>
                        </m:sSub>
                      </m:den>
                    </m:f>
                    <m:r>
                      <a:rPr lang="en-US" sz="2400" b="1" i="1">
                        <a:latin typeface="Cambria Math" pitchFamily="18" charset="0"/>
                        <a:ea typeface="Cambria Math" pitchFamily="18" charset="0"/>
                      </a:rPr>
                      <m:t>= </m:t>
                    </m:r>
                    <m:f>
                      <m:fPr>
                        <m:ctrlPr>
                          <a:rPr lang="en-US" sz="2400" b="1" i="1">
                            <a:latin typeface="Cambria Math" pitchFamily="18" charset="0"/>
                            <a:ea typeface="Cambria Math" pitchFamily="18" charset="0"/>
                          </a:rPr>
                        </m:ctrlPr>
                      </m:fPr>
                      <m:num>
                        <m:sSub>
                          <m:sSubPr>
                            <m:ctrlPr>
                              <a:rPr lang="en-US" sz="2400" b="1" i="1">
                                <a:latin typeface="Cambria Math" pitchFamily="18" charset="0"/>
                                <a:ea typeface="Cambria Math" pitchFamily="18" charset="0"/>
                              </a:rPr>
                            </m:ctrlPr>
                          </m:sSubPr>
                          <m:e>
                            <m:r>
                              <a:rPr lang="en-US" sz="2400" b="1" i="1">
                                <a:latin typeface="Cambria Math" pitchFamily="18" charset="0"/>
                                <a:ea typeface="Cambria Math" pitchFamily="18" charset="0"/>
                              </a:rPr>
                              <m:t>𝑷</m:t>
                            </m:r>
                          </m:e>
                          <m:sub>
                            <m:r>
                              <a:rPr lang="en-US" sz="2400" b="1" i="1">
                                <a:latin typeface="Cambria Math" pitchFamily="18" charset="0"/>
                                <a:ea typeface="Cambria Math" pitchFamily="18" charset="0"/>
                              </a:rPr>
                              <m:t>𝟐</m:t>
                            </m:r>
                          </m:sub>
                        </m:sSub>
                      </m:num>
                      <m:den>
                        <m:sSub>
                          <m:sSubPr>
                            <m:ctrlPr>
                              <a:rPr lang="en-US" sz="2400" b="1" i="1">
                                <a:latin typeface="Cambria Math" pitchFamily="18" charset="0"/>
                                <a:ea typeface="Cambria Math" pitchFamily="18" charset="0"/>
                              </a:rPr>
                            </m:ctrlPr>
                          </m:sSubPr>
                          <m:e>
                            <m:r>
                              <a:rPr lang="en-US" sz="2400" b="1" i="1">
                                <a:latin typeface="Cambria Math" pitchFamily="18" charset="0"/>
                                <a:ea typeface="Cambria Math" pitchFamily="18" charset="0"/>
                              </a:rPr>
                              <m:t>𝑽</m:t>
                            </m:r>
                          </m:e>
                          <m:sub>
                            <m:r>
                              <a:rPr lang="en-US" sz="2400" b="1" i="1">
                                <a:latin typeface="Cambria Math" pitchFamily="18" charset="0"/>
                                <a:ea typeface="Cambria Math" pitchFamily="18" charset="0"/>
                              </a:rPr>
                              <m:t>𝟐</m:t>
                            </m:r>
                          </m:sub>
                        </m:sSub>
                      </m:den>
                    </m:f>
                  </m:oMath>
                </a14:m>
                <a:endParaRPr lang="en-US" sz="2400" dirty="0" smtClean="0">
                  <a:latin typeface="Cambria Math" pitchFamily="18" charset="0"/>
                  <a:ea typeface="Cambria Math" pitchFamily="18" charset="0"/>
                </a:endParaRPr>
              </a:p>
              <a:p>
                <a:pPr marL="342900" indent="-342900">
                  <a:lnSpc>
                    <a:spcPct val="150000"/>
                  </a:lnSpc>
                  <a:buFontTx/>
                  <a:buAutoNum type="alphaUcPeriod"/>
                </a:pPr>
                <a:r>
                  <a:rPr lang="en-US" sz="2400" dirty="0" smtClean="0">
                    <a:latin typeface="Cambria Math" pitchFamily="18" charset="0"/>
                    <a:ea typeface="Cambria Math" pitchFamily="18" charset="0"/>
                  </a:rPr>
                  <a:t>Pressure and Volume are directly related and </a:t>
                </a:r>
                <a:r>
                  <a:rPr lang="en-US" sz="2400" b="1" dirty="0" smtClean="0">
                    <a:latin typeface="Cambria Math" pitchFamily="18" charset="0"/>
                    <a:ea typeface="Cambria Math" pitchFamily="18" charset="0"/>
                  </a:rPr>
                  <a:t>P</a:t>
                </a:r>
                <a:r>
                  <a:rPr lang="en-US" sz="2400" b="1" baseline="-25000" dirty="0" smtClean="0">
                    <a:latin typeface="Cambria Math" pitchFamily="18" charset="0"/>
                    <a:ea typeface="Cambria Math" pitchFamily="18" charset="0"/>
                  </a:rPr>
                  <a:t>1</a:t>
                </a:r>
                <a:r>
                  <a:rPr lang="en-US" sz="2400" b="1" dirty="0" smtClean="0">
                    <a:latin typeface="Cambria Math" pitchFamily="18" charset="0"/>
                    <a:ea typeface="Cambria Math" pitchFamily="18" charset="0"/>
                  </a:rPr>
                  <a:t>V</a:t>
                </a:r>
                <a:r>
                  <a:rPr lang="en-US" sz="2400" b="1" baseline="-25000" dirty="0" smtClean="0">
                    <a:latin typeface="Cambria Math" pitchFamily="18" charset="0"/>
                    <a:ea typeface="Cambria Math" pitchFamily="18" charset="0"/>
                  </a:rPr>
                  <a:t>1</a:t>
                </a:r>
                <a:r>
                  <a:rPr lang="en-US" sz="2400" b="1" dirty="0" smtClean="0">
                    <a:latin typeface="Cambria Math" pitchFamily="18" charset="0"/>
                    <a:ea typeface="Cambria Math" pitchFamily="18" charset="0"/>
                  </a:rPr>
                  <a:t> = P</a:t>
                </a:r>
                <a:r>
                  <a:rPr lang="en-US" sz="2400" b="1" baseline="-25000" dirty="0" smtClean="0">
                    <a:latin typeface="Cambria Math" pitchFamily="18" charset="0"/>
                    <a:ea typeface="Cambria Math" pitchFamily="18" charset="0"/>
                  </a:rPr>
                  <a:t>2</a:t>
                </a:r>
                <a:r>
                  <a:rPr lang="en-US" sz="2400" b="1" dirty="0" smtClean="0">
                    <a:latin typeface="Cambria Math" pitchFamily="18" charset="0"/>
                    <a:ea typeface="Cambria Math" pitchFamily="18" charset="0"/>
                  </a:rPr>
                  <a:t>V</a:t>
                </a:r>
                <a:r>
                  <a:rPr lang="en-US" sz="2400" b="1" baseline="-25000" dirty="0" smtClean="0">
                    <a:latin typeface="Cambria Math" pitchFamily="18" charset="0"/>
                    <a:ea typeface="Cambria Math" pitchFamily="18" charset="0"/>
                  </a:rPr>
                  <a:t>2</a:t>
                </a:r>
              </a:p>
              <a:p>
                <a:pPr marL="342900" indent="-342900">
                  <a:lnSpc>
                    <a:spcPct val="150000"/>
                  </a:lnSpc>
                  <a:buFontTx/>
                  <a:buAutoNum type="alphaUcPeriod"/>
                </a:pPr>
                <a:r>
                  <a:rPr lang="en-US" sz="2400" dirty="0" smtClean="0">
                    <a:latin typeface="Cambria Math" pitchFamily="18" charset="0"/>
                    <a:ea typeface="Cambria Math" pitchFamily="18" charset="0"/>
                  </a:rPr>
                  <a:t>Pressure and Volume are directly related and </a:t>
                </a:r>
                <a14:m>
                  <m:oMath xmlns:m="http://schemas.openxmlformats.org/officeDocument/2006/math">
                    <m:f>
                      <m:fPr>
                        <m:ctrlPr>
                          <a:rPr lang="en-US" sz="2400" b="1" i="1">
                            <a:latin typeface="Cambria Math" pitchFamily="18" charset="0"/>
                            <a:ea typeface="Cambria Math" pitchFamily="18" charset="0"/>
                          </a:rPr>
                        </m:ctrlPr>
                      </m:fPr>
                      <m:num>
                        <m:sSub>
                          <m:sSubPr>
                            <m:ctrlPr>
                              <a:rPr lang="en-US" sz="2400" b="1" i="1">
                                <a:latin typeface="Cambria Math" pitchFamily="18" charset="0"/>
                                <a:ea typeface="Cambria Math" pitchFamily="18" charset="0"/>
                              </a:rPr>
                            </m:ctrlPr>
                          </m:sSubPr>
                          <m:e>
                            <m:r>
                              <a:rPr lang="en-US" sz="2400" b="1" i="1">
                                <a:latin typeface="Cambria Math" pitchFamily="18" charset="0"/>
                                <a:ea typeface="Cambria Math" pitchFamily="18" charset="0"/>
                              </a:rPr>
                              <m:t>𝑷</m:t>
                            </m:r>
                          </m:e>
                          <m:sub>
                            <m:r>
                              <a:rPr lang="en-US" sz="2400" b="1" i="1">
                                <a:latin typeface="Cambria Math" pitchFamily="18" charset="0"/>
                                <a:ea typeface="Cambria Math" pitchFamily="18" charset="0"/>
                              </a:rPr>
                              <m:t>𝟏</m:t>
                            </m:r>
                          </m:sub>
                        </m:sSub>
                      </m:num>
                      <m:den>
                        <m:sSub>
                          <m:sSubPr>
                            <m:ctrlPr>
                              <a:rPr lang="en-US" sz="2400" b="1" i="1">
                                <a:latin typeface="Cambria Math" pitchFamily="18" charset="0"/>
                                <a:ea typeface="Cambria Math" pitchFamily="18" charset="0"/>
                              </a:rPr>
                            </m:ctrlPr>
                          </m:sSubPr>
                          <m:e>
                            <m:r>
                              <a:rPr lang="en-US" sz="2400" b="1" i="1">
                                <a:latin typeface="Cambria Math" pitchFamily="18" charset="0"/>
                                <a:ea typeface="Cambria Math" pitchFamily="18" charset="0"/>
                              </a:rPr>
                              <m:t>𝑽</m:t>
                            </m:r>
                          </m:e>
                          <m:sub>
                            <m:r>
                              <a:rPr lang="en-US" sz="2400" b="1" i="1">
                                <a:latin typeface="Cambria Math" pitchFamily="18" charset="0"/>
                                <a:ea typeface="Cambria Math" pitchFamily="18" charset="0"/>
                              </a:rPr>
                              <m:t>𝟏</m:t>
                            </m:r>
                          </m:sub>
                        </m:sSub>
                      </m:den>
                    </m:f>
                    <m:r>
                      <a:rPr lang="en-US" sz="2400" b="1" i="1">
                        <a:latin typeface="Cambria Math" pitchFamily="18" charset="0"/>
                        <a:ea typeface="Cambria Math" pitchFamily="18" charset="0"/>
                      </a:rPr>
                      <m:t>= </m:t>
                    </m:r>
                    <m:f>
                      <m:fPr>
                        <m:ctrlPr>
                          <a:rPr lang="en-US" sz="2400" b="1" i="1">
                            <a:latin typeface="Cambria Math" pitchFamily="18" charset="0"/>
                            <a:ea typeface="Cambria Math" pitchFamily="18" charset="0"/>
                          </a:rPr>
                        </m:ctrlPr>
                      </m:fPr>
                      <m:num>
                        <m:sSub>
                          <m:sSubPr>
                            <m:ctrlPr>
                              <a:rPr lang="en-US" sz="2400" b="1" i="1">
                                <a:latin typeface="Cambria Math" pitchFamily="18" charset="0"/>
                                <a:ea typeface="Cambria Math" pitchFamily="18" charset="0"/>
                              </a:rPr>
                            </m:ctrlPr>
                          </m:sSubPr>
                          <m:e>
                            <m:r>
                              <a:rPr lang="en-US" sz="2400" b="1" i="1">
                                <a:latin typeface="Cambria Math" pitchFamily="18" charset="0"/>
                                <a:ea typeface="Cambria Math" pitchFamily="18" charset="0"/>
                              </a:rPr>
                              <m:t>𝑷</m:t>
                            </m:r>
                          </m:e>
                          <m:sub>
                            <m:r>
                              <a:rPr lang="en-US" sz="2400" b="1" i="1">
                                <a:latin typeface="Cambria Math" pitchFamily="18" charset="0"/>
                                <a:ea typeface="Cambria Math" pitchFamily="18" charset="0"/>
                              </a:rPr>
                              <m:t>𝟐</m:t>
                            </m:r>
                          </m:sub>
                        </m:sSub>
                      </m:num>
                      <m:den>
                        <m:sSub>
                          <m:sSubPr>
                            <m:ctrlPr>
                              <a:rPr lang="en-US" sz="2400" b="1" i="1">
                                <a:latin typeface="Cambria Math" pitchFamily="18" charset="0"/>
                                <a:ea typeface="Cambria Math" pitchFamily="18" charset="0"/>
                              </a:rPr>
                            </m:ctrlPr>
                          </m:sSubPr>
                          <m:e>
                            <m:r>
                              <a:rPr lang="en-US" sz="2400" b="1" i="1">
                                <a:latin typeface="Cambria Math" pitchFamily="18" charset="0"/>
                                <a:ea typeface="Cambria Math" pitchFamily="18" charset="0"/>
                              </a:rPr>
                              <m:t>𝑽</m:t>
                            </m:r>
                          </m:e>
                          <m:sub>
                            <m:r>
                              <a:rPr lang="en-US" sz="2400" b="1" i="1">
                                <a:latin typeface="Cambria Math" pitchFamily="18" charset="0"/>
                                <a:ea typeface="Cambria Math" pitchFamily="18" charset="0"/>
                              </a:rPr>
                              <m:t>𝟐</m:t>
                            </m:r>
                          </m:sub>
                        </m:sSub>
                      </m:den>
                    </m:f>
                  </m:oMath>
                </a14:m>
                <a:endParaRPr lang="en-US" sz="2400" dirty="0" smtClean="0">
                  <a:latin typeface="Cambria Math" pitchFamily="18" charset="0"/>
                  <a:ea typeface="Cambria Math" pitchFamily="18" charset="0"/>
                </a:endParaRPr>
              </a:p>
              <a:p>
                <a:pPr marL="342900" indent="-342900">
                  <a:buAutoNum type="alphaUcPeriod"/>
                </a:pPr>
                <a:endParaRPr lang="en-US" sz="2000" dirty="0"/>
              </a:p>
            </p:txBody>
          </p:sp>
        </mc:Choice>
        <mc:Fallback>
          <p:sp>
            <p:nvSpPr>
              <p:cNvPr id="2" name="TextBox 1"/>
              <p:cNvSpPr txBox="1">
                <a:spLocks noRot="1" noChangeAspect="1" noMove="1" noResize="1" noEditPoints="1" noAdjustHandles="1" noChangeArrowheads="1" noChangeShapeType="1" noTextEdit="1"/>
              </p:cNvSpPr>
              <p:nvPr/>
            </p:nvSpPr>
            <p:spPr>
              <a:xfrm>
                <a:off x="381000" y="3352800"/>
                <a:ext cx="8382000" cy="3235373"/>
              </a:xfrm>
              <a:prstGeom prst="rect">
                <a:avLst/>
              </a:prstGeom>
              <a:blipFill rotWithShape="1">
                <a:blip r:embed="rId4"/>
                <a:stretch>
                  <a:fillRect l="-1091"/>
                </a:stretch>
              </a:blipFill>
            </p:spPr>
            <p:txBody>
              <a:bodyPr/>
              <a:lstStyle/>
              <a:p>
                <a:r>
                  <a:rPr lang="en-US">
                    <a:noFill/>
                  </a:rPr>
                  <a:t> </a:t>
                </a:r>
              </a:p>
            </p:txBody>
          </p:sp>
        </mc:Fallback>
      </mc:AlternateContent>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28600" y="533400"/>
            <a:ext cx="4419600" cy="1143000"/>
          </a:xfrm>
        </p:spPr>
        <p:txBody>
          <a:bodyPr/>
          <a:lstStyle/>
          <a:p>
            <a:pPr algn="l"/>
            <a:r>
              <a:rPr lang="en-US" sz="4000" dirty="0" smtClean="0"/>
              <a:t>2. What variables were held constant? </a:t>
            </a:r>
            <a:endParaRPr lang="en-US" sz="4000" dirty="0"/>
          </a:p>
        </p:txBody>
      </p:sp>
      <p:graphicFrame>
        <p:nvGraphicFramePr>
          <p:cNvPr id="6" name="Chart 5"/>
          <p:cNvGraphicFramePr>
            <a:graphicFrameLocks/>
          </p:cNvGraphicFramePr>
          <p:nvPr>
            <p:extLst>
              <p:ext uri="{D42A27DB-BD31-4B8C-83A1-F6EECF244321}">
                <p14:modId xmlns:p14="http://schemas.microsoft.com/office/powerpoint/2010/main" val="2489747007"/>
              </p:ext>
            </p:extLst>
          </p:nvPr>
        </p:nvGraphicFramePr>
        <p:xfrm>
          <a:off x="4191000" y="228600"/>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381000" y="3352800"/>
            <a:ext cx="8382000" cy="2616101"/>
          </a:xfrm>
          <a:prstGeom prst="rect">
            <a:avLst/>
          </a:prstGeom>
          <a:noFill/>
        </p:spPr>
        <p:txBody>
          <a:bodyPr wrap="square" rtlCol="0">
            <a:spAutoFit/>
          </a:bodyPr>
          <a:lstStyle/>
          <a:p>
            <a:pPr marL="342900" indent="-342900">
              <a:lnSpc>
                <a:spcPct val="150000"/>
              </a:lnSpc>
              <a:buAutoNum type="alphaUcPeriod"/>
            </a:pPr>
            <a:r>
              <a:rPr lang="en-US" sz="2400" dirty="0" smtClean="0">
                <a:latin typeface="Cambria Math" pitchFamily="18" charset="0"/>
                <a:ea typeface="Cambria Math" pitchFamily="18" charset="0"/>
              </a:rPr>
              <a:t>Pressure and Volume </a:t>
            </a:r>
          </a:p>
          <a:p>
            <a:pPr marL="342900" indent="-342900">
              <a:lnSpc>
                <a:spcPct val="150000"/>
              </a:lnSpc>
              <a:buAutoNum type="alphaUcPeriod"/>
            </a:pPr>
            <a:r>
              <a:rPr lang="en-US" sz="2400" dirty="0" smtClean="0">
                <a:latin typeface="Cambria Math" pitchFamily="18" charset="0"/>
                <a:ea typeface="Cambria Math" pitchFamily="18" charset="0"/>
              </a:rPr>
              <a:t>Pressure, number of particles, and Volume</a:t>
            </a:r>
            <a:endParaRPr lang="en-US" sz="2400" dirty="0" smtClean="0">
              <a:latin typeface="Cambria Math" pitchFamily="18" charset="0"/>
              <a:ea typeface="Cambria Math" pitchFamily="18" charset="0"/>
            </a:endParaRPr>
          </a:p>
          <a:p>
            <a:pPr marL="342900" indent="-342900">
              <a:lnSpc>
                <a:spcPct val="150000"/>
              </a:lnSpc>
              <a:buFontTx/>
              <a:buAutoNum type="alphaUcPeriod"/>
            </a:pPr>
            <a:r>
              <a:rPr lang="en-US" sz="2400" dirty="0" smtClean="0">
                <a:latin typeface="Cambria Math" pitchFamily="18" charset="0"/>
                <a:ea typeface="Cambria Math" pitchFamily="18" charset="0"/>
              </a:rPr>
              <a:t>Number of particles and temperature</a:t>
            </a:r>
            <a:endParaRPr lang="en-US" sz="2400" b="1" baseline="-25000" dirty="0" smtClean="0">
              <a:latin typeface="Cambria Math" pitchFamily="18" charset="0"/>
              <a:ea typeface="Cambria Math" pitchFamily="18" charset="0"/>
            </a:endParaRPr>
          </a:p>
          <a:p>
            <a:pPr marL="342900" indent="-342900">
              <a:lnSpc>
                <a:spcPct val="150000"/>
              </a:lnSpc>
              <a:buFontTx/>
              <a:buAutoNum type="alphaUcPeriod"/>
            </a:pPr>
            <a:r>
              <a:rPr lang="en-US" sz="2400" dirty="0" smtClean="0">
                <a:latin typeface="Cambria Math" pitchFamily="18" charset="0"/>
                <a:ea typeface="Cambria Math" pitchFamily="18" charset="0"/>
              </a:rPr>
              <a:t>Volume, number of particles and temperature</a:t>
            </a:r>
            <a:endParaRPr lang="en-US" sz="2400" dirty="0" smtClean="0">
              <a:latin typeface="Cambria Math" pitchFamily="18" charset="0"/>
              <a:ea typeface="Cambria Math" pitchFamily="18" charset="0"/>
            </a:endParaRPr>
          </a:p>
          <a:p>
            <a:pPr marL="342900" indent="-342900">
              <a:buAutoNum type="alphaUcPeriod"/>
            </a:pPr>
            <a:endParaRPr lang="en-US" sz="2000" dirty="0"/>
          </a:p>
        </p:txBody>
      </p:sp>
    </p:spTree>
    <p:extLst>
      <p:ext uri="{BB962C8B-B14F-4D97-AF65-F5344CB8AC3E}">
        <p14:creationId xmlns:p14="http://schemas.microsoft.com/office/powerpoint/2010/main" val="34761420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09600" y="914400"/>
            <a:ext cx="4038600" cy="1143000"/>
          </a:xfrm>
        </p:spPr>
        <p:txBody>
          <a:bodyPr/>
          <a:lstStyle/>
          <a:p>
            <a:pPr algn="l"/>
            <a:r>
              <a:rPr lang="en-US" sz="4000" dirty="0"/>
              <a:t>3</a:t>
            </a:r>
            <a:r>
              <a:rPr lang="en-US" sz="4000" dirty="0" smtClean="0"/>
              <a:t>. What does this graph indicate? </a:t>
            </a:r>
            <a:endParaRPr lang="en-US" sz="4000" dirty="0"/>
          </a:p>
        </p:txBody>
      </p:sp>
      <mc:AlternateContent xmlns:mc="http://schemas.openxmlformats.org/markup-compatibility/2006">
        <mc:Choice xmlns:a14="http://schemas.microsoft.com/office/drawing/2010/main" Requires="a14">
          <p:sp>
            <p:nvSpPr>
              <p:cNvPr id="2" name="TextBox 1"/>
              <p:cNvSpPr txBox="1"/>
              <p:nvPr/>
            </p:nvSpPr>
            <p:spPr>
              <a:xfrm>
                <a:off x="381000" y="3352800"/>
                <a:ext cx="8382000" cy="3235373"/>
              </a:xfrm>
              <a:prstGeom prst="rect">
                <a:avLst/>
              </a:prstGeom>
              <a:noFill/>
            </p:spPr>
            <p:txBody>
              <a:bodyPr wrap="square" rtlCol="0">
                <a:spAutoFit/>
              </a:bodyPr>
              <a:lstStyle/>
              <a:p>
                <a:pPr marL="342900" indent="-342900">
                  <a:lnSpc>
                    <a:spcPct val="150000"/>
                  </a:lnSpc>
                  <a:buAutoNum type="alphaUcPeriod"/>
                </a:pPr>
                <a:r>
                  <a:rPr lang="en-US" sz="2400" dirty="0" smtClean="0">
                    <a:latin typeface="Cambria Math" pitchFamily="18" charset="0"/>
                    <a:ea typeface="Cambria Math" pitchFamily="18" charset="0"/>
                  </a:rPr>
                  <a:t>X and Y are indirectly related and </a:t>
                </a:r>
                <a:r>
                  <a:rPr lang="en-US" sz="2400" b="1" dirty="0" smtClean="0">
                    <a:latin typeface="Cambria Math" pitchFamily="18" charset="0"/>
                    <a:ea typeface="Cambria Math" pitchFamily="18" charset="0"/>
                  </a:rPr>
                  <a:t>X</a:t>
                </a:r>
                <a:r>
                  <a:rPr lang="en-US" sz="2400" b="1" baseline="-25000" dirty="0" smtClean="0">
                    <a:latin typeface="Cambria Math" pitchFamily="18" charset="0"/>
                    <a:ea typeface="Cambria Math" pitchFamily="18" charset="0"/>
                  </a:rPr>
                  <a:t>1</a:t>
                </a:r>
                <a:r>
                  <a:rPr lang="en-US" sz="2400" b="1" dirty="0">
                    <a:latin typeface="Cambria Math" pitchFamily="18" charset="0"/>
                    <a:ea typeface="Cambria Math" pitchFamily="18" charset="0"/>
                  </a:rPr>
                  <a:t>Y</a:t>
                </a:r>
                <a:r>
                  <a:rPr lang="en-US" sz="2400" b="1" baseline="-25000" dirty="0" smtClean="0">
                    <a:latin typeface="Cambria Math" pitchFamily="18" charset="0"/>
                    <a:ea typeface="Cambria Math" pitchFamily="18" charset="0"/>
                  </a:rPr>
                  <a:t>1</a:t>
                </a:r>
                <a:r>
                  <a:rPr lang="en-US" sz="2400" b="1" dirty="0" smtClean="0">
                    <a:latin typeface="Cambria Math" pitchFamily="18" charset="0"/>
                    <a:ea typeface="Cambria Math" pitchFamily="18" charset="0"/>
                  </a:rPr>
                  <a:t> </a:t>
                </a:r>
                <a:r>
                  <a:rPr lang="en-US" sz="2400" b="1" dirty="0">
                    <a:latin typeface="Cambria Math" pitchFamily="18" charset="0"/>
                    <a:ea typeface="Cambria Math" pitchFamily="18" charset="0"/>
                  </a:rPr>
                  <a:t>= </a:t>
                </a:r>
                <a:r>
                  <a:rPr lang="en-US" sz="2400" b="1" dirty="0" smtClean="0">
                    <a:latin typeface="Cambria Math" pitchFamily="18" charset="0"/>
                    <a:ea typeface="Cambria Math" pitchFamily="18" charset="0"/>
                  </a:rPr>
                  <a:t>X</a:t>
                </a:r>
                <a:r>
                  <a:rPr lang="en-US" sz="2400" b="1" baseline="-25000" dirty="0" smtClean="0">
                    <a:latin typeface="Cambria Math" pitchFamily="18" charset="0"/>
                    <a:ea typeface="Cambria Math" pitchFamily="18" charset="0"/>
                  </a:rPr>
                  <a:t>2</a:t>
                </a:r>
                <a:r>
                  <a:rPr lang="en-US" sz="2400" b="1" dirty="0">
                    <a:latin typeface="Cambria Math" pitchFamily="18" charset="0"/>
                    <a:ea typeface="Cambria Math" pitchFamily="18" charset="0"/>
                  </a:rPr>
                  <a:t>Y</a:t>
                </a:r>
                <a:r>
                  <a:rPr lang="en-US" sz="2400" b="1" baseline="-25000" dirty="0" smtClean="0">
                    <a:latin typeface="Cambria Math" pitchFamily="18" charset="0"/>
                    <a:ea typeface="Cambria Math" pitchFamily="18" charset="0"/>
                  </a:rPr>
                  <a:t>2</a:t>
                </a:r>
              </a:p>
              <a:p>
                <a:pPr marL="342900" indent="-342900">
                  <a:lnSpc>
                    <a:spcPct val="150000"/>
                  </a:lnSpc>
                  <a:buAutoNum type="alphaUcPeriod"/>
                </a:pPr>
                <a:r>
                  <a:rPr lang="en-US" sz="2400" dirty="0" smtClean="0">
                    <a:latin typeface="Cambria Math" pitchFamily="18" charset="0"/>
                    <a:ea typeface="Cambria Math" pitchFamily="18" charset="0"/>
                  </a:rPr>
                  <a:t>X and Y are indirectly related and </a:t>
                </a:r>
                <a14:m>
                  <m:oMath xmlns:m="http://schemas.openxmlformats.org/officeDocument/2006/math">
                    <m:f>
                      <m:fPr>
                        <m:ctrlPr>
                          <a:rPr lang="en-US" sz="2400" b="1" i="1">
                            <a:latin typeface="Cambria Math" pitchFamily="18" charset="0"/>
                            <a:ea typeface="Cambria Math" pitchFamily="18" charset="0"/>
                          </a:rPr>
                        </m:ctrlPr>
                      </m:fPr>
                      <m:num>
                        <m:sSub>
                          <m:sSubPr>
                            <m:ctrlPr>
                              <a:rPr lang="en-US" sz="2400" b="1" i="1">
                                <a:latin typeface="Cambria Math" pitchFamily="18" charset="0"/>
                                <a:ea typeface="Cambria Math" pitchFamily="18" charset="0"/>
                              </a:rPr>
                            </m:ctrlPr>
                          </m:sSubPr>
                          <m:e>
                            <m:r>
                              <a:rPr lang="en-US" sz="2400" b="1" i="1" smtClean="0">
                                <a:latin typeface="Cambria Math"/>
                                <a:ea typeface="Cambria Math" pitchFamily="18" charset="0"/>
                              </a:rPr>
                              <m:t>𝑿</m:t>
                            </m:r>
                          </m:e>
                          <m:sub>
                            <m:r>
                              <a:rPr lang="en-US" sz="2400" b="1" i="1">
                                <a:latin typeface="Cambria Math" pitchFamily="18" charset="0"/>
                                <a:ea typeface="Cambria Math" pitchFamily="18" charset="0"/>
                              </a:rPr>
                              <m:t>𝟏</m:t>
                            </m:r>
                          </m:sub>
                        </m:sSub>
                      </m:num>
                      <m:den>
                        <m:sSub>
                          <m:sSubPr>
                            <m:ctrlPr>
                              <a:rPr lang="en-US" sz="2400" b="1" i="1">
                                <a:latin typeface="Cambria Math" pitchFamily="18" charset="0"/>
                                <a:ea typeface="Cambria Math" pitchFamily="18" charset="0"/>
                              </a:rPr>
                            </m:ctrlPr>
                          </m:sSubPr>
                          <m:e>
                            <m:r>
                              <a:rPr lang="en-US" sz="2400" b="1" i="1" smtClean="0">
                                <a:latin typeface="Cambria Math"/>
                                <a:ea typeface="Cambria Math" pitchFamily="18" charset="0"/>
                              </a:rPr>
                              <m:t>𝒀</m:t>
                            </m:r>
                          </m:e>
                          <m:sub>
                            <m:r>
                              <a:rPr lang="en-US" sz="2400" b="1" i="1">
                                <a:latin typeface="Cambria Math" pitchFamily="18" charset="0"/>
                                <a:ea typeface="Cambria Math" pitchFamily="18" charset="0"/>
                              </a:rPr>
                              <m:t>𝟏</m:t>
                            </m:r>
                          </m:sub>
                        </m:sSub>
                      </m:den>
                    </m:f>
                    <m:r>
                      <a:rPr lang="en-US" sz="2400" b="1" i="1">
                        <a:latin typeface="Cambria Math" pitchFamily="18" charset="0"/>
                        <a:ea typeface="Cambria Math" pitchFamily="18" charset="0"/>
                      </a:rPr>
                      <m:t>= </m:t>
                    </m:r>
                    <m:f>
                      <m:fPr>
                        <m:ctrlPr>
                          <a:rPr lang="en-US" sz="2400" b="1" i="1">
                            <a:latin typeface="Cambria Math" pitchFamily="18" charset="0"/>
                            <a:ea typeface="Cambria Math" pitchFamily="18" charset="0"/>
                          </a:rPr>
                        </m:ctrlPr>
                      </m:fPr>
                      <m:num>
                        <m:sSub>
                          <m:sSubPr>
                            <m:ctrlPr>
                              <a:rPr lang="en-US" sz="2400" b="1" i="1">
                                <a:latin typeface="Cambria Math" pitchFamily="18" charset="0"/>
                                <a:ea typeface="Cambria Math" pitchFamily="18" charset="0"/>
                              </a:rPr>
                            </m:ctrlPr>
                          </m:sSubPr>
                          <m:e>
                            <m:r>
                              <a:rPr lang="en-US" sz="2400" b="1" i="1" smtClean="0">
                                <a:latin typeface="Cambria Math"/>
                                <a:ea typeface="Cambria Math" pitchFamily="18" charset="0"/>
                              </a:rPr>
                              <m:t>𝑿</m:t>
                            </m:r>
                          </m:e>
                          <m:sub>
                            <m:r>
                              <a:rPr lang="en-US" sz="2400" b="1" i="1">
                                <a:latin typeface="Cambria Math" pitchFamily="18" charset="0"/>
                                <a:ea typeface="Cambria Math" pitchFamily="18" charset="0"/>
                              </a:rPr>
                              <m:t>𝟐</m:t>
                            </m:r>
                          </m:sub>
                        </m:sSub>
                      </m:num>
                      <m:den>
                        <m:sSub>
                          <m:sSubPr>
                            <m:ctrlPr>
                              <a:rPr lang="en-US" sz="2400" b="1" i="1">
                                <a:latin typeface="Cambria Math" pitchFamily="18" charset="0"/>
                                <a:ea typeface="Cambria Math" pitchFamily="18" charset="0"/>
                              </a:rPr>
                            </m:ctrlPr>
                          </m:sSubPr>
                          <m:e>
                            <m:r>
                              <a:rPr lang="en-US" sz="2400" b="1" i="1" smtClean="0">
                                <a:latin typeface="Cambria Math"/>
                                <a:ea typeface="Cambria Math" pitchFamily="18" charset="0"/>
                              </a:rPr>
                              <m:t>𝒀</m:t>
                            </m:r>
                          </m:e>
                          <m:sub>
                            <m:r>
                              <a:rPr lang="en-US" sz="2400" b="1" i="1">
                                <a:latin typeface="Cambria Math" pitchFamily="18" charset="0"/>
                                <a:ea typeface="Cambria Math" pitchFamily="18" charset="0"/>
                              </a:rPr>
                              <m:t>𝟐</m:t>
                            </m:r>
                          </m:sub>
                        </m:sSub>
                      </m:den>
                    </m:f>
                  </m:oMath>
                </a14:m>
                <a:endParaRPr lang="en-US" sz="2400" dirty="0" smtClean="0">
                  <a:latin typeface="Cambria Math" pitchFamily="18" charset="0"/>
                  <a:ea typeface="Cambria Math" pitchFamily="18" charset="0"/>
                </a:endParaRPr>
              </a:p>
              <a:p>
                <a:pPr marL="342900" indent="-342900">
                  <a:lnSpc>
                    <a:spcPct val="150000"/>
                  </a:lnSpc>
                  <a:buFontTx/>
                  <a:buAutoNum type="alphaUcPeriod"/>
                </a:pPr>
                <a:r>
                  <a:rPr lang="en-US" sz="2400" dirty="0" smtClean="0">
                    <a:latin typeface="Cambria Math" pitchFamily="18" charset="0"/>
                    <a:ea typeface="Cambria Math" pitchFamily="18" charset="0"/>
                  </a:rPr>
                  <a:t>X and Y are directly related and </a:t>
                </a:r>
                <a:r>
                  <a:rPr lang="en-US" sz="2400" b="1" dirty="0" smtClean="0">
                    <a:latin typeface="Cambria Math" pitchFamily="18" charset="0"/>
                    <a:ea typeface="Cambria Math" pitchFamily="18" charset="0"/>
                  </a:rPr>
                  <a:t>X</a:t>
                </a:r>
                <a:r>
                  <a:rPr lang="en-US" sz="2400" b="1" baseline="-25000" dirty="0" smtClean="0">
                    <a:latin typeface="Cambria Math" pitchFamily="18" charset="0"/>
                    <a:ea typeface="Cambria Math" pitchFamily="18" charset="0"/>
                  </a:rPr>
                  <a:t>1</a:t>
                </a:r>
                <a:r>
                  <a:rPr lang="en-US" sz="2400" b="1" dirty="0" smtClean="0">
                    <a:latin typeface="Cambria Math" pitchFamily="18" charset="0"/>
                    <a:ea typeface="Cambria Math" pitchFamily="18" charset="0"/>
                  </a:rPr>
                  <a:t>Y</a:t>
                </a:r>
                <a:r>
                  <a:rPr lang="en-US" sz="2400" b="1" baseline="-25000" dirty="0" smtClean="0">
                    <a:latin typeface="Cambria Math" pitchFamily="18" charset="0"/>
                    <a:ea typeface="Cambria Math" pitchFamily="18" charset="0"/>
                  </a:rPr>
                  <a:t>1</a:t>
                </a:r>
                <a:r>
                  <a:rPr lang="en-US" sz="2400" b="1" dirty="0" smtClean="0">
                    <a:latin typeface="Cambria Math" pitchFamily="18" charset="0"/>
                    <a:ea typeface="Cambria Math" pitchFamily="18" charset="0"/>
                  </a:rPr>
                  <a:t> = X</a:t>
                </a:r>
                <a:r>
                  <a:rPr lang="en-US" sz="2400" b="1" baseline="-25000" dirty="0" smtClean="0">
                    <a:latin typeface="Cambria Math" pitchFamily="18" charset="0"/>
                    <a:ea typeface="Cambria Math" pitchFamily="18" charset="0"/>
                  </a:rPr>
                  <a:t>2</a:t>
                </a:r>
                <a:r>
                  <a:rPr lang="en-US" sz="2400" b="1" dirty="0" smtClean="0">
                    <a:latin typeface="Cambria Math" pitchFamily="18" charset="0"/>
                    <a:ea typeface="Cambria Math" pitchFamily="18" charset="0"/>
                  </a:rPr>
                  <a:t>Y</a:t>
                </a:r>
                <a:r>
                  <a:rPr lang="en-US" sz="2400" b="1" baseline="-25000" dirty="0" smtClean="0">
                    <a:latin typeface="Cambria Math" pitchFamily="18" charset="0"/>
                    <a:ea typeface="Cambria Math" pitchFamily="18" charset="0"/>
                  </a:rPr>
                  <a:t>2</a:t>
                </a:r>
              </a:p>
              <a:p>
                <a:pPr marL="342900" indent="-342900">
                  <a:lnSpc>
                    <a:spcPct val="150000"/>
                  </a:lnSpc>
                  <a:buFontTx/>
                  <a:buAutoNum type="alphaUcPeriod"/>
                </a:pPr>
                <a:r>
                  <a:rPr lang="en-US" sz="2400" dirty="0" smtClean="0">
                    <a:latin typeface="Cambria Math" pitchFamily="18" charset="0"/>
                    <a:ea typeface="Cambria Math" pitchFamily="18" charset="0"/>
                  </a:rPr>
                  <a:t>X and Y are directly related and </a:t>
                </a:r>
                <a14:m>
                  <m:oMath xmlns:m="http://schemas.openxmlformats.org/officeDocument/2006/math">
                    <m:f>
                      <m:fPr>
                        <m:ctrlPr>
                          <a:rPr lang="en-US" sz="2400" b="1" i="1" smtClean="0">
                            <a:latin typeface="Cambria Math"/>
                            <a:ea typeface="Cambria Math" pitchFamily="18" charset="0"/>
                          </a:rPr>
                        </m:ctrlPr>
                      </m:fPr>
                      <m:num>
                        <m:sSub>
                          <m:sSubPr>
                            <m:ctrlPr>
                              <a:rPr lang="en-US" sz="2400" b="1" i="1">
                                <a:latin typeface="Cambria Math"/>
                                <a:ea typeface="Cambria Math" pitchFamily="18" charset="0"/>
                              </a:rPr>
                            </m:ctrlPr>
                          </m:sSubPr>
                          <m:e>
                            <m:r>
                              <a:rPr lang="en-US" sz="2400" b="1" i="1" smtClean="0">
                                <a:latin typeface="Cambria Math"/>
                                <a:ea typeface="Cambria Math" pitchFamily="18" charset="0"/>
                              </a:rPr>
                              <m:t>𝑿</m:t>
                            </m:r>
                          </m:e>
                          <m:sub>
                            <m:r>
                              <a:rPr lang="en-US" sz="2400" b="1" i="1">
                                <a:latin typeface="Cambria Math" pitchFamily="18" charset="0"/>
                                <a:ea typeface="Cambria Math" pitchFamily="18" charset="0"/>
                              </a:rPr>
                              <m:t>𝟏</m:t>
                            </m:r>
                          </m:sub>
                        </m:sSub>
                      </m:num>
                      <m:den>
                        <m:sSub>
                          <m:sSubPr>
                            <m:ctrlPr>
                              <a:rPr lang="en-US" sz="2400" b="1" i="1">
                                <a:latin typeface="Cambria Math"/>
                                <a:ea typeface="Cambria Math" pitchFamily="18" charset="0"/>
                              </a:rPr>
                            </m:ctrlPr>
                          </m:sSubPr>
                          <m:e>
                            <m:r>
                              <a:rPr lang="en-US" sz="2400" b="1" i="1" smtClean="0">
                                <a:latin typeface="Cambria Math"/>
                                <a:ea typeface="Cambria Math" pitchFamily="18" charset="0"/>
                              </a:rPr>
                              <m:t>𝒀</m:t>
                            </m:r>
                          </m:e>
                          <m:sub>
                            <m:r>
                              <a:rPr lang="en-US" sz="2400" b="1" i="1">
                                <a:latin typeface="Cambria Math" pitchFamily="18" charset="0"/>
                                <a:ea typeface="Cambria Math" pitchFamily="18" charset="0"/>
                              </a:rPr>
                              <m:t>𝟏</m:t>
                            </m:r>
                          </m:sub>
                        </m:sSub>
                      </m:den>
                    </m:f>
                    <m:r>
                      <a:rPr lang="en-US" sz="2400" b="1" i="1">
                        <a:latin typeface="Cambria Math" pitchFamily="18" charset="0"/>
                        <a:ea typeface="Cambria Math" pitchFamily="18" charset="0"/>
                      </a:rPr>
                      <m:t>= </m:t>
                    </m:r>
                    <m:f>
                      <m:fPr>
                        <m:ctrlPr>
                          <a:rPr lang="en-US" sz="2400" b="1" i="1">
                            <a:latin typeface="Cambria Math"/>
                            <a:ea typeface="Cambria Math" pitchFamily="18" charset="0"/>
                          </a:rPr>
                        </m:ctrlPr>
                      </m:fPr>
                      <m:num>
                        <m:sSub>
                          <m:sSubPr>
                            <m:ctrlPr>
                              <a:rPr lang="en-US" sz="2400" b="1" i="1">
                                <a:latin typeface="Cambria Math"/>
                                <a:ea typeface="Cambria Math" pitchFamily="18" charset="0"/>
                              </a:rPr>
                            </m:ctrlPr>
                          </m:sSubPr>
                          <m:e>
                            <m:r>
                              <a:rPr lang="en-US" sz="2400" b="1" i="1" smtClean="0">
                                <a:latin typeface="Cambria Math"/>
                                <a:ea typeface="Cambria Math" pitchFamily="18" charset="0"/>
                              </a:rPr>
                              <m:t>𝑿</m:t>
                            </m:r>
                          </m:e>
                          <m:sub>
                            <m:r>
                              <a:rPr lang="en-US" sz="2400" b="1" i="1">
                                <a:latin typeface="Cambria Math" pitchFamily="18" charset="0"/>
                                <a:ea typeface="Cambria Math" pitchFamily="18" charset="0"/>
                              </a:rPr>
                              <m:t>𝟐</m:t>
                            </m:r>
                          </m:sub>
                        </m:sSub>
                      </m:num>
                      <m:den>
                        <m:sSub>
                          <m:sSubPr>
                            <m:ctrlPr>
                              <a:rPr lang="en-US" sz="2400" b="1" i="1">
                                <a:latin typeface="Cambria Math"/>
                                <a:ea typeface="Cambria Math" pitchFamily="18" charset="0"/>
                              </a:rPr>
                            </m:ctrlPr>
                          </m:sSubPr>
                          <m:e>
                            <m:r>
                              <a:rPr lang="en-US" sz="2400" b="1" i="1" smtClean="0">
                                <a:latin typeface="Cambria Math"/>
                                <a:ea typeface="Cambria Math" pitchFamily="18" charset="0"/>
                              </a:rPr>
                              <m:t>𝒀</m:t>
                            </m:r>
                          </m:e>
                          <m:sub>
                            <m:r>
                              <a:rPr lang="en-US" sz="2400" b="1" i="1">
                                <a:latin typeface="Cambria Math" pitchFamily="18" charset="0"/>
                                <a:ea typeface="Cambria Math" pitchFamily="18" charset="0"/>
                              </a:rPr>
                              <m:t>𝟐</m:t>
                            </m:r>
                          </m:sub>
                        </m:sSub>
                      </m:den>
                    </m:f>
                  </m:oMath>
                </a14:m>
                <a:endParaRPr lang="en-US" sz="2400" dirty="0" smtClean="0">
                  <a:latin typeface="Cambria Math" pitchFamily="18" charset="0"/>
                  <a:ea typeface="Cambria Math" pitchFamily="18" charset="0"/>
                </a:endParaRPr>
              </a:p>
              <a:p>
                <a:pPr marL="342900" indent="-342900">
                  <a:buAutoNum type="alphaUcPeriod"/>
                </a:pPr>
                <a:endParaRPr lang="en-US" sz="2000" dirty="0"/>
              </a:p>
            </p:txBody>
          </p:sp>
        </mc:Choice>
        <mc:Fallback>
          <p:sp>
            <p:nvSpPr>
              <p:cNvPr id="2" name="TextBox 1"/>
              <p:cNvSpPr txBox="1">
                <a:spLocks noRot="1" noChangeAspect="1" noMove="1" noResize="1" noEditPoints="1" noAdjustHandles="1" noChangeArrowheads="1" noChangeShapeType="1" noTextEdit="1"/>
              </p:cNvSpPr>
              <p:nvPr/>
            </p:nvSpPr>
            <p:spPr>
              <a:xfrm>
                <a:off x="381000" y="3352800"/>
                <a:ext cx="8382000" cy="3235373"/>
              </a:xfrm>
              <a:prstGeom prst="rect">
                <a:avLst/>
              </a:prstGeom>
              <a:blipFill rotWithShape="1">
                <a:blip r:embed="rId3"/>
                <a:stretch>
                  <a:fillRect l="-1091"/>
                </a:stretch>
              </a:blipFill>
            </p:spPr>
            <p:txBody>
              <a:bodyPr/>
              <a:lstStyle/>
              <a:p>
                <a:r>
                  <a:rPr lang="en-US">
                    <a:noFill/>
                  </a:rPr>
                  <a:t> </a:t>
                </a:r>
              </a:p>
            </p:txBody>
          </p:sp>
        </mc:Fallback>
      </mc:AlternateContent>
      <p:graphicFrame>
        <p:nvGraphicFramePr>
          <p:cNvPr id="5" name="Chart 4"/>
          <p:cNvGraphicFramePr>
            <a:graphicFrameLocks/>
          </p:cNvGraphicFramePr>
          <p:nvPr>
            <p:extLst>
              <p:ext uri="{D42A27DB-BD31-4B8C-83A1-F6EECF244321}">
                <p14:modId xmlns:p14="http://schemas.microsoft.com/office/powerpoint/2010/main" val="3479458084"/>
              </p:ext>
            </p:extLst>
          </p:nvPr>
        </p:nvGraphicFramePr>
        <p:xfrm>
          <a:off x="4191000" y="152400"/>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0914036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81000" y="228600"/>
            <a:ext cx="8153400" cy="1524000"/>
          </a:xfrm>
        </p:spPr>
        <p:txBody>
          <a:bodyPr/>
          <a:lstStyle/>
          <a:p>
            <a:pPr algn="l"/>
            <a:r>
              <a:rPr lang="en-US" sz="4000" dirty="0" smtClean="0"/>
              <a:t>4. </a:t>
            </a:r>
            <a:r>
              <a:rPr lang="en-US" sz="3200" b="1" dirty="0" smtClean="0">
                <a:solidFill>
                  <a:schemeClr val="accent6">
                    <a:lumMod val="60000"/>
                    <a:lumOff val="40000"/>
                  </a:schemeClr>
                </a:solidFill>
              </a:rPr>
              <a:t>Which explanation could be used to explain the relationship between temperature and pressure for gases? </a:t>
            </a:r>
            <a:endParaRPr lang="en-US" sz="3200" b="1" dirty="0">
              <a:solidFill>
                <a:schemeClr val="accent6">
                  <a:lumMod val="60000"/>
                  <a:lumOff val="40000"/>
                </a:schemeClr>
              </a:solidFill>
            </a:endParaRPr>
          </a:p>
        </p:txBody>
      </p:sp>
      <p:sp>
        <p:nvSpPr>
          <p:cNvPr id="2" name="TextBox 1"/>
          <p:cNvSpPr txBox="1"/>
          <p:nvPr/>
        </p:nvSpPr>
        <p:spPr>
          <a:xfrm>
            <a:off x="381000" y="1905000"/>
            <a:ext cx="8382000" cy="5386090"/>
          </a:xfrm>
          <a:prstGeom prst="rect">
            <a:avLst/>
          </a:prstGeom>
          <a:noFill/>
        </p:spPr>
        <p:txBody>
          <a:bodyPr wrap="square" rtlCol="0">
            <a:spAutoFit/>
          </a:bodyPr>
          <a:lstStyle/>
          <a:p>
            <a:pPr marL="342900" indent="-342900">
              <a:lnSpc>
                <a:spcPct val="150000"/>
              </a:lnSpc>
              <a:buAutoNum type="alphaUcPeriod"/>
            </a:pPr>
            <a:r>
              <a:rPr lang="en-US" sz="2400" dirty="0" smtClean="0">
                <a:latin typeface="Cambria Math" pitchFamily="18" charset="0"/>
                <a:ea typeface="Cambria Math" pitchFamily="18" charset="0"/>
              </a:rPr>
              <a:t>Pressure depends on the number of collisions and if the temperature increases, the molecules increase speed, so they would hit the sides more and the pressure would go up.</a:t>
            </a:r>
            <a:endParaRPr lang="en-US" sz="2400" b="1" baseline="-25000" dirty="0" smtClean="0">
              <a:latin typeface="Cambria Math" pitchFamily="18" charset="0"/>
              <a:ea typeface="Cambria Math" pitchFamily="18" charset="0"/>
            </a:endParaRPr>
          </a:p>
          <a:p>
            <a:pPr marL="342900" indent="-342900">
              <a:lnSpc>
                <a:spcPct val="150000"/>
              </a:lnSpc>
              <a:buAutoNum type="alphaUcPeriod"/>
            </a:pPr>
            <a:r>
              <a:rPr lang="en-US" sz="2400" dirty="0" smtClean="0">
                <a:latin typeface="Cambria Math" pitchFamily="18" charset="0"/>
                <a:ea typeface="Cambria Math" pitchFamily="18" charset="0"/>
              </a:rPr>
              <a:t>Pressure depends on the energy of collisions and if the temperature increases, the molecules increase speed, so they would hit the sides with more energy and the pressure would go up.</a:t>
            </a:r>
            <a:endParaRPr lang="en-US" sz="2400" b="1" baseline="-25000" dirty="0" smtClean="0">
              <a:latin typeface="Cambria Math" pitchFamily="18" charset="0"/>
              <a:ea typeface="Cambria Math" pitchFamily="18" charset="0"/>
            </a:endParaRPr>
          </a:p>
          <a:p>
            <a:pPr marL="342900" indent="-342900">
              <a:lnSpc>
                <a:spcPct val="150000"/>
              </a:lnSpc>
              <a:buFontTx/>
              <a:buAutoNum type="alphaUcPeriod"/>
            </a:pPr>
            <a:r>
              <a:rPr lang="en-US" sz="2400" dirty="0" smtClean="0">
                <a:latin typeface="Cambria Math" pitchFamily="18" charset="0"/>
                <a:ea typeface="Cambria Math" pitchFamily="18" charset="0"/>
              </a:rPr>
              <a:t>Both help explain</a:t>
            </a:r>
            <a:endParaRPr lang="en-US" sz="2400" b="1" baseline="-25000" dirty="0" smtClean="0">
              <a:latin typeface="Cambria Math" pitchFamily="18" charset="0"/>
              <a:ea typeface="Cambria Math" pitchFamily="18" charset="0"/>
            </a:endParaRPr>
          </a:p>
          <a:p>
            <a:pPr marL="342900" indent="-342900">
              <a:lnSpc>
                <a:spcPct val="150000"/>
              </a:lnSpc>
              <a:buFontTx/>
              <a:buAutoNum type="alphaUcPeriod"/>
            </a:pPr>
            <a:r>
              <a:rPr lang="en-US" sz="2400" dirty="0" smtClean="0">
                <a:latin typeface="Cambria Math" pitchFamily="18" charset="0"/>
                <a:ea typeface="Cambria Math" pitchFamily="18" charset="0"/>
              </a:rPr>
              <a:t>Neither help explain</a:t>
            </a:r>
            <a:endParaRPr lang="en-US" sz="2400" dirty="0" smtClean="0">
              <a:latin typeface="Cambria Math" pitchFamily="18" charset="0"/>
              <a:ea typeface="Cambria Math" pitchFamily="18" charset="0"/>
            </a:endParaRPr>
          </a:p>
          <a:p>
            <a:pPr marL="342900" indent="-342900">
              <a:buAutoNum type="alphaUcPeriod"/>
            </a:pPr>
            <a:endParaRPr lang="en-US" sz="2000" dirty="0"/>
          </a:p>
        </p:txBody>
      </p:sp>
    </p:spTree>
    <p:extLst>
      <p:ext uri="{BB962C8B-B14F-4D97-AF65-F5344CB8AC3E}">
        <p14:creationId xmlns:p14="http://schemas.microsoft.com/office/powerpoint/2010/main" val="26067713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4"/>
          <p:cNvSpPr>
            <a:spLocks noGrp="1" noChangeArrowheads="1"/>
          </p:cNvSpPr>
          <p:nvPr>
            <p:ph type="title"/>
          </p:nvPr>
        </p:nvSpPr>
        <p:spPr>
          <a:xfrm>
            <a:off x="609600" y="2286000"/>
            <a:ext cx="8229600" cy="1143000"/>
          </a:xfrm>
        </p:spPr>
        <p:txBody>
          <a:bodyPr/>
          <a:lstStyle/>
          <a:p>
            <a:pPr algn="l"/>
            <a:r>
              <a:rPr lang="en-US" sz="4800" dirty="0" smtClean="0"/>
              <a:t> List the things that affect </a:t>
            </a:r>
            <a:r>
              <a:rPr lang="en-US" sz="4800" dirty="0"/>
              <a:t>gas pressure and </a:t>
            </a:r>
            <a:r>
              <a:rPr lang="en-US" sz="4800" dirty="0" smtClean="0"/>
              <a:t>draw graphs and equations that shows the correct relationships.</a:t>
            </a:r>
            <a:endParaRPr lang="en-US" sz="4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891" y="0"/>
            <a:ext cx="8229600" cy="1143000"/>
          </a:xfrm>
        </p:spPr>
        <p:txBody>
          <a:bodyPr/>
          <a:lstStyle/>
          <a:p>
            <a:r>
              <a:rPr lang="en-US" dirty="0" smtClean="0"/>
              <a:t>Gas Laws with just 2 variables</a:t>
            </a:r>
            <a:endParaRPr lang="en-US" dirty="0"/>
          </a:p>
        </p:txBody>
      </p:sp>
      <p:graphicFrame>
        <p:nvGraphicFramePr>
          <p:cNvPr id="3" name="Chart 2"/>
          <p:cNvGraphicFramePr>
            <a:graphicFrameLocks/>
          </p:cNvGraphicFramePr>
          <p:nvPr>
            <p:extLst>
              <p:ext uri="{D42A27DB-BD31-4B8C-83A1-F6EECF244321}">
                <p14:modId xmlns:p14="http://schemas.microsoft.com/office/powerpoint/2010/main" val="94783192"/>
              </p:ext>
            </p:extLst>
          </p:nvPr>
        </p:nvGraphicFramePr>
        <p:xfrm>
          <a:off x="277193" y="1214436"/>
          <a:ext cx="2895600" cy="1828800"/>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p:cNvSpPr/>
          <p:nvPr/>
        </p:nvSpPr>
        <p:spPr>
          <a:xfrm>
            <a:off x="2758777" y="1447800"/>
            <a:ext cx="1316386" cy="456472"/>
          </a:xfrm>
          <a:prstGeom prst="rect">
            <a:avLst/>
          </a:prstGeom>
        </p:spPr>
        <p:txBody>
          <a:bodyPr wrap="none">
            <a:spAutoFit/>
          </a:bodyPr>
          <a:lstStyle/>
          <a:p>
            <a:pPr>
              <a:lnSpc>
                <a:spcPct val="150000"/>
              </a:lnSpc>
            </a:pPr>
            <a:r>
              <a:rPr lang="en-US" b="1" dirty="0" smtClean="0">
                <a:latin typeface="Cambria Math" pitchFamily="18" charset="0"/>
                <a:ea typeface="Cambria Math" pitchFamily="18" charset="0"/>
              </a:rPr>
              <a:t>P</a:t>
            </a:r>
            <a:r>
              <a:rPr lang="en-US" b="1" baseline="-25000" dirty="0" smtClean="0">
                <a:latin typeface="Cambria Math" pitchFamily="18" charset="0"/>
                <a:ea typeface="Cambria Math" pitchFamily="18" charset="0"/>
              </a:rPr>
              <a:t>1</a:t>
            </a:r>
            <a:r>
              <a:rPr lang="en-US" b="1" dirty="0" smtClean="0">
                <a:latin typeface="Cambria Math" pitchFamily="18" charset="0"/>
                <a:ea typeface="Cambria Math" pitchFamily="18" charset="0"/>
              </a:rPr>
              <a:t>V</a:t>
            </a:r>
            <a:r>
              <a:rPr lang="en-US" b="1" baseline="-25000" dirty="0" smtClean="0">
                <a:latin typeface="Cambria Math" pitchFamily="18" charset="0"/>
                <a:ea typeface="Cambria Math" pitchFamily="18" charset="0"/>
              </a:rPr>
              <a:t>1</a:t>
            </a:r>
            <a:r>
              <a:rPr lang="en-US" b="1" dirty="0" smtClean="0">
                <a:latin typeface="Cambria Math" pitchFamily="18" charset="0"/>
                <a:ea typeface="Cambria Math" pitchFamily="18" charset="0"/>
              </a:rPr>
              <a:t> = P</a:t>
            </a:r>
            <a:r>
              <a:rPr lang="en-US" b="1" baseline="-25000" dirty="0" smtClean="0">
                <a:latin typeface="Cambria Math" pitchFamily="18" charset="0"/>
                <a:ea typeface="Cambria Math" pitchFamily="18" charset="0"/>
              </a:rPr>
              <a:t>2</a:t>
            </a:r>
            <a:r>
              <a:rPr lang="en-US" b="1" dirty="0" smtClean="0">
                <a:latin typeface="Cambria Math" pitchFamily="18" charset="0"/>
                <a:ea typeface="Cambria Math" pitchFamily="18" charset="0"/>
              </a:rPr>
              <a:t>V</a:t>
            </a:r>
            <a:r>
              <a:rPr lang="en-US" b="1" baseline="-25000" dirty="0" smtClean="0">
                <a:latin typeface="Cambria Math" pitchFamily="18" charset="0"/>
                <a:ea typeface="Cambria Math" pitchFamily="18" charset="0"/>
              </a:rPr>
              <a:t>2</a:t>
            </a:r>
            <a:endParaRPr lang="en-US" b="1" baseline="-25000" dirty="0" smtClean="0">
              <a:latin typeface="Cambria Math" pitchFamily="18" charset="0"/>
              <a:ea typeface="Cambria Math" pitchFamily="18" charset="0"/>
            </a:endParaRPr>
          </a:p>
        </p:txBody>
      </p:sp>
      <p:graphicFrame>
        <p:nvGraphicFramePr>
          <p:cNvPr id="5" name="Chart 4"/>
          <p:cNvGraphicFramePr>
            <a:graphicFrameLocks/>
          </p:cNvGraphicFramePr>
          <p:nvPr>
            <p:extLst>
              <p:ext uri="{D42A27DB-BD31-4B8C-83A1-F6EECF244321}">
                <p14:modId xmlns:p14="http://schemas.microsoft.com/office/powerpoint/2010/main" val="3780322726"/>
              </p:ext>
            </p:extLst>
          </p:nvPr>
        </p:nvGraphicFramePr>
        <p:xfrm>
          <a:off x="4191000" y="1280817"/>
          <a:ext cx="3657600" cy="2209800"/>
        </p:xfrm>
        <a:graphic>
          <a:graphicData uri="http://schemas.openxmlformats.org/drawingml/2006/chart">
            <c:chart xmlns:c="http://schemas.openxmlformats.org/drawingml/2006/chart" xmlns:r="http://schemas.openxmlformats.org/officeDocument/2006/relationships" r:id="rId3"/>
          </a:graphicData>
        </a:graphic>
      </p:graphicFrame>
      <mc:AlternateContent xmlns:mc="http://schemas.openxmlformats.org/markup-compatibility/2006">
        <mc:Choice xmlns:a14="http://schemas.microsoft.com/office/drawing/2010/main" Requires="a14">
          <p:sp>
            <p:nvSpPr>
              <p:cNvPr id="7" name="Rectangle 6"/>
              <p:cNvSpPr/>
              <p:nvPr/>
            </p:nvSpPr>
            <p:spPr>
              <a:xfrm>
                <a:off x="7772399" y="1447800"/>
                <a:ext cx="1139927" cy="656205"/>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f>
                        <m:fPr>
                          <m:ctrlPr>
                            <a:rPr lang="en-US" b="1" i="1" smtClean="0">
                              <a:latin typeface="Cambria Math"/>
                              <a:ea typeface="Cambria Math" pitchFamily="18" charset="0"/>
                            </a:rPr>
                          </m:ctrlPr>
                        </m:fPr>
                        <m:num>
                          <m:sSub>
                            <m:sSubPr>
                              <m:ctrlPr>
                                <a:rPr lang="en-US" b="1" i="1">
                                  <a:latin typeface="Cambria Math"/>
                                  <a:ea typeface="Cambria Math" pitchFamily="18" charset="0"/>
                                </a:rPr>
                              </m:ctrlPr>
                            </m:sSubPr>
                            <m:e>
                              <m:r>
                                <a:rPr lang="en-US" b="1" i="1" smtClean="0">
                                  <a:latin typeface="Cambria Math"/>
                                  <a:ea typeface="Cambria Math" pitchFamily="18" charset="0"/>
                                </a:rPr>
                                <m:t>𝑷</m:t>
                              </m:r>
                            </m:e>
                            <m:sub>
                              <m:r>
                                <a:rPr lang="en-US" b="1" i="1">
                                  <a:latin typeface="Cambria Math" pitchFamily="18" charset="0"/>
                                  <a:ea typeface="Cambria Math" pitchFamily="18" charset="0"/>
                                </a:rPr>
                                <m:t>𝟏</m:t>
                              </m:r>
                            </m:sub>
                          </m:sSub>
                        </m:num>
                        <m:den>
                          <m:sSub>
                            <m:sSubPr>
                              <m:ctrlPr>
                                <a:rPr lang="en-US" b="1" i="1">
                                  <a:latin typeface="Cambria Math"/>
                                  <a:ea typeface="Cambria Math" pitchFamily="18" charset="0"/>
                                </a:rPr>
                              </m:ctrlPr>
                            </m:sSubPr>
                            <m:e>
                              <m:r>
                                <a:rPr lang="en-US" b="1" i="1" smtClean="0">
                                  <a:latin typeface="Cambria Math"/>
                                  <a:ea typeface="Cambria Math" pitchFamily="18" charset="0"/>
                                </a:rPr>
                                <m:t>𝒏</m:t>
                              </m:r>
                            </m:e>
                            <m:sub>
                              <m:r>
                                <a:rPr lang="en-US" b="1" i="1">
                                  <a:latin typeface="Cambria Math" pitchFamily="18" charset="0"/>
                                  <a:ea typeface="Cambria Math" pitchFamily="18" charset="0"/>
                                </a:rPr>
                                <m:t>𝟏</m:t>
                              </m:r>
                            </m:sub>
                          </m:sSub>
                        </m:den>
                      </m:f>
                      <m:r>
                        <a:rPr lang="en-US" b="1" i="1">
                          <a:latin typeface="Cambria Math" pitchFamily="18" charset="0"/>
                          <a:ea typeface="Cambria Math" pitchFamily="18" charset="0"/>
                        </a:rPr>
                        <m:t>= </m:t>
                      </m:r>
                      <m:f>
                        <m:fPr>
                          <m:ctrlPr>
                            <a:rPr lang="en-US" b="1" i="1">
                              <a:latin typeface="Cambria Math"/>
                              <a:ea typeface="Cambria Math" pitchFamily="18" charset="0"/>
                            </a:rPr>
                          </m:ctrlPr>
                        </m:fPr>
                        <m:num>
                          <m:sSub>
                            <m:sSubPr>
                              <m:ctrlPr>
                                <a:rPr lang="en-US" b="1" i="1">
                                  <a:latin typeface="Cambria Math"/>
                                  <a:ea typeface="Cambria Math" pitchFamily="18" charset="0"/>
                                </a:rPr>
                              </m:ctrlPr>
                            </m:sSubPr>
                            <m:e>
                              <m:r>
                                <a:rPr lang="en-US" b="1" i="1" smtClean="0">
                                  <a:latin typeface="Cambria Math"/>
                                  <a:ea typeface="Cambria Math" pitchFamily="18" charset="0"/>
                                </a:rPr>
                                <m:t>𝑷</m:t>
                              </m:r>
                            </m:e>
                            <m:sub>
                              <m:r>
                                <a:rPr lang="en-US" b="1" i="1">
                                  <a:latin typeface="Cambria Math" pitchFamily="18" charset="0"/>
                                  <a:ea typeface="Cambria Math" pitchFamily="18" charset="0"/>
                                </a:rPr>
                                <m:t>𝟐</m:t>
                              </m:r>
                            </m:sub>
                          </m:sSub>
                        </m:num>
                        <m:den>
                          <m:sSub>
                            <m:sSubPr>
                              <m:ctrlPr>
                                <a:rPr lang="en-US" b="1" i="1">
                                  <a:latin typeface="Cambria Math"/>
                                  <a:ea typeface="Cambria Math" pitchFamily="18" charset="0"/>
                                </a:rPr>
                              </m:ctrlPr>
                            </m:sSubPr>
                            <m:e>
                              <m:r>
                                <a:rPr lang="en-US" b="1" i="1" smtClean="0">
                                  <a:latin typeface="Cambria Math"/>
                                  <a:ea typeface="Cambria Math" pitchFamily="18" charset="0"/>
                                </a:rPr>
                                <m:t>𝒏</m:t>
                              </m:r>
                            </m:e>
                            <m:sub>
                              <m:r>
                                <a:rPr lang="en-US" b="1" i="1">
                                  <a:latin typeface="Cambria Math" pitchFamily="18" charset="0"/>
                                  <a:ea typeface="Cambria Math" pitchFamily="18" charset="0"/>
                                </a:rPr>
                                <m:t>𝟐</m:t>
                              </m:r>
                            </m:sub>
                          </m:sSub>
                        </m:den>
                      </m:f>
                    </m:oMath>
                  </m:oMathPara>
                </a14:m>
                <a:endParaRPr lang="en-US" dirty="0"/>
              </a:p>
            </p:txBody>
          </p:sp>
        </mc:Choice>
        <mc:Fallback>
          <p:sp>
            <p:nvSpPr>
              <p:cNvPr id="7" name="Rectangle 6"/>
              <p:cNvSpPr>
                <a:spLocks noRot="1" noChangeAspect="1" noMove="1" noResize="1" noEditPoints="1" noAdjustHandles="1" noChangeArrowheads="1" noChangeShapeType="1" noTextEdit="1"/>
              </p:cNvSpPr>
              <p:nvPr/>
            </p:nvSpPr>
            <p:spPr>
              <a:xfrm>
                <a:off x="7772399" y="1447800"/>
                <a:ext cx="1139927" cy="656205"/>
              </a:xfrm>
              <a:prstGeom prst="rect">
                <a:avLst/>
              </a:prstGeom>
              <a:blipFill rotWithShape="1">
                <a:blip r:embed="rId4"/>
                <a:stretch>
                  <a:fillRect/>
                </a:stretch>
              </a:blipFill>
            </p:spPr>
            <p:txBody>
              <a:bodyPr/>
              <a:lstStyle/>
              <a:p>
                <a:r>
                  <a:rPr lang="en-US">
                    <a:noFill/>
                  </a:rPr>
                  <a:t> </a:t>
                </a:r>
              </a:p>
            </p:txBody>
          </p:sp>
        </mc:Fallback>
      </mc:AlternateContent>
      <p:graphicFrame>
        <p:nvGraphicFramePr>
          <p:cNvPr id="8" name="Chart 7"/>
          <p:cNvGraphicFramePr>
            <a:graphicFrameLocks/>
          </p:cNvGraphicFramePr>
          <p:nvPr>
            <p:extLst>
              <p:ext uri="{D42A27DB-BD31-4B8C-83A1-F6EECF244321}">
                <p14:modId xmlns:p14="http://schemas.microsoft.com/office/powerpoint/2010/main" val="2540234760"/>
              </p:ext>
            </p:extLst>
          </p:nvPr>
        </p:nvGraphicFramePr>
        <p:xfrm>
          <a:off x="228600" y="3593633"/>
          <a:ext cx="3657600" cy="2209800"/>
        </p:xfrm>
        <a:graphic>
          <a:graphicData uri="http://schemas.openxmlformats.org/drawingml/2006/chart">
            <c:chart xmlns:c="http://schemas.openxmlformats.org/drawingml/2006/chart" xmlns:r="http://schemas.openxmlformats.org/officeDocument/2006/relationships" r:id="rId5"/>
          </a:graphicData>
        </a:graphic>
      </p:graphicFrame>
      <mc:AlternateContent xmlns:mc="http://schemas.openxmlformats.org/markup-compatibility/2006">
        <mc:Choice xmlns:a14="http://schemas.microsoft.com/office/drawing/2010/main" Requires="a14">
          <p:sp>
            <p:nvSpPr>
              <p:cNvPr id="9" name="Rectangle 8"/>
              <p:cNvSpPr/>
              <p:nvPr/>
            </p:nvSpPr>
            <p:spPr>
              <a:xfrm>
                <a:off x="7791635" y="4343400"/>
                <a:ext cx="1120691" cy="656205"/>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f>
                        <m:fPr>
                          <m:ctrlPr>
                            <a:rPr lang="en-US" b="1" i="1" smtClean="0">
                              <a:latin typeface="Cambria Math"/>
                              <a:ea typeface="Cambria Math" pitchFamily="18" charset="0"/>
                            </a:rPr>
                          </m:ctrlPr>
                        </m:fPr>
                        <m:num>
                          <m:sSub>
                            <m:sSubPr>
                              <m:ctrlPr>
                                <a:rPr lang="en-US" b="1" i="1">
                                  <a:latin typeface="Cambria Math"/>
                                  <a:ea typeface="Cambria Math" pitchFamily="18" charset="0"/>
                                </a:rPr>
                              </m:ctrlPr>
                            </m:sSubPr>
                            <m:e>
                              <m:r>
                                <a:rPr lang="en-US" b="1" i="1" smtClean="0">
                                  <a:latin typeface="Cambria Math"/>
                                  <a:ea typeface="Cambria Math" pitchFamily="18" charset="0"/>
                                </a:rPr>
                                <m:t>𝑽</m:t>
                              </m:r>
                            </m:e>
                            <m:sub>
                              <m:r>
                                <a:rPr lang="en-US" b="1" i="1">
                                  <a:latin typeface="Cambria Math" pitchFamily="18" charset="0"/>
                                  <a:ea typeface="Cambria Math" pitchFamily="18" charset="0"/>
                                </a:rPr>
                                <m:t>𝟏</m:t>
                              </m:r>
                            </m:sub>
                          </m:sSub>
                        </m:num>
                        <m:den>
                          <m:sSub>
                            <m:sSubPr>
                              <m:ctrlPr>
                                <a:rPr lang="en-US" b="1" i="1">
                                  <a:latin typeface="Cambria Math"/>
                                  <a:ea typeface="Cambria Math" pitchFamily="18" charset="0"/>
                                </a:rPr>
                              </m:ctrlPr>
                            </m:sSubPr>
                            <m:e>
                              <m:r>
                                <a:rPr lang="en-US" b="1" i="1" smtClean="0">
                                  <a:latin typeface="Cambria Math"/>
                                  <a:ea typeface="Cambria Math" pitchFamily="18" charset="0"/>
                                </a:rPr>
                                <m:t>𝑻</m:t>
                              </m:r>
                            </m:e>
                            <m:sub>
                              <m:r>
                                <a:rPr lang="en-US" b="1" i="1">
                                  <a:latin typeface="Cambria Math" pitchFamily="18" charset="0"/>
                                  <a:ea typeface="Cambria Math" pitchFamily="18" charset="0"/>
                                </a:rPr>
                                <m:t>𝟏</m:t>
                              </m:r>
                            </m:sub>
                          </m:sSub>
                        </m:den>
                      </m:f>
                      <m:r>
                        <a:rPr lang="en-US" b="1" i="1">
                          <a:latin typeface="Cambria Math" pitchFamily="18" charset="0"/>
                          <a:ea typeface="Cambria Math" pitchFamily="18" charset="0"/>
                        </a:rPr>
                        <m:t>= </m:t>
                      </m:r>
                      <m:f>
                        <m:fPr>
                          <m:ctrlPr>
                            <a:rPr lang="en-US" b="1" i="1">
                              <a:latin typeface="Cambria Math"/>
                              <a:ea typeface="Cambria Math" pitchFamily="18" charset="0"/>
                            </a:rPr>
                          </m:ctrlPr>
                        </m:fPr>
                        <m:num>
                          <m:sSub>
                            <m:sSubPr>
                              <m:ctrlPr>
                                <a:rPr lang="en-US" b="1" i="1">
                                  <a:latin typeface="Cambria Math"/>
                                  <a:ea typeface="Cambria Math" pitchFamily="18" charset="0"/>
                                </a:rPr>
                              </m:ctrlPr>
                            </m:sSubPr>
                            <m:e>
                              <m:r>
                                <a:rPr lang="en-US" b="1" i="1" smtClean="0">
                                  <a:latin typeface="Cambria Math"/>
                                  <a:ea typeface="Cambria Math" pitchFamily="18" charset="0"/>
                                </a:rPr>
                                <m:t>𝑽</m:t>
                              </m:r>
                            </m:e>
                            <m:sub>
                              <m:r>
                                <a:rPr lang="en-US" b="1" i="1">
                                  <a:latin typeface="Cambria Math" pitchFamily="18" charset="0"/>
                                  <a:ea typeface="Cambria Math" pitchFamily="18" charset="0"/>
                                </a:rPr>
                                <m:t>𝟐</m:t>
                              </m:r>
                            </m:sub>
                          </m:sSub>
                        </m:num>
                        <m:den>
                          <m:sSub>
                            <m:sSubPr>
                              <m:ctrlPr>
                                <a:rPr lang="en-US" b="1" i="1">
                                  <a:latin typeface="Cambria Math"/>
                                  <a:ea typeface="Cambria Math" pitchFamily="18" charset="0"/>
                                </a:rPr>
                              </m:ctrlPr>
                            </m:sSubPr>
                            <m:e>
                              <m:r>
                                <a:rPr lang="en-US" b="1" i="1" smtClean="0">
                                  <a:latin typeface="Cambria Math"/>
                                  <a:ea typeface="Cambria Math" pitchFamily="18" charset="0"/>
                                </a:rPr>
                                <m:t>𝑻</m:t>
                              </m:r>
                            </m:e>
                            <m:sub>
                              <m:r>
                                <a:rPr lang="en-US" b="1" i="1">
                                  <a:latin typeface="Cambria Math" pitchFamily="18" charset="0"/>
                                  <a:ea typeface="Cambria Math" pitchFamily="18" charset="0"/>
                                </a:rPr>
                                <m:t>𝟐</m:t>
                              </m:r>
                            </m:sub>
                          </m:sSub>
                        </m:den>
                      </m:f>
                    </m:oMath>
                  </m:oMathPara>
                </a14:m>
                <a:endParaRPr lang="en-US" dirty="0"/>
              </a:p>
            </p:txBody>
          </p:sp>
        </mc:Choice>
        <mc:Fallback>
          <p:sp>
            <p:nvSpPr>
              <p:cNvPr id="9" name="Rectangle 8"/>
              <p:cNvSpPr>
                <a:spLocks noRot="1" noChangeAspect="1" noMove="1" noResize="1" noEditPoints="1" noAdjustHandles="1" noChangeArrowheads="1" noChangeShapeType="1" noTextEdit="1"/>
              </p:cNvSpPr>
              <p:nvPr/>
            </p:nvSpPr>
            <p:spPr>
              <a:xfrm>
                <a:off x="7791635" y="4343400"/>
                <a:ext cx="1120691" cy="656205"/>
              </a:xfrm>
              <a:prstGeom prst="rect">
                <a:avLst/>
              </a:prstGeom>
              <a:blipFill rotWithShape="1">
                <a:blip r:embed="rId6"/>
                <a:stretch>
                  <a:fillRect/>
                </a:stretch>
              </a:blipFill>
            </p:spPr>
            <p:txBody>
              <a:bodyPr/>
              <a:lstStyle/>
              <a:p>
                <a:r>
                  <a:rPr lang="en-US">
                    <a:noFill/>
                  </a:rPr>
                  <a:t> </a:t>
                </a:r>
              </a:p>
            </p:txBody>
          </p:sp>
        </mc:Fallback>
      </mc:AlternateContent>
      <p:graphicFrame>
        <p:nvGraphicFramePr>
          <p:cNvPr id="10" name="Chart 9"/>
          <p:cNvGraphicFramePr>
            <a:graphicFrameLocks/>
          </p:cNvGraphicFramePr>
          <p:nvPr>
            <p:extLst>
              <p:ext uri="{D42A27DB-BD31-4B8C-83A1-F6EECF244321}">
                <p14:modId xmlns:p14="http://schemas.microsoft.com/office/powerpoint/2010/main" val="1466830315"/>
              </p:ext>
            </p:extLst>
          </p:nvPr>
        </p:nvGraphicFramePr>
        <p:xfrm>
          <a:off x="4684762" y="3607920"/>
          <a:ext cx="3657600" cy="2209800"/>
        </p:xfrm>
        <a:graphic>
          <a:graphicData uri="http://schemas.openxmlformats.org/drawingml/2006/chart">
            <c:chart xmlns:c="http://schemas.openxmlformats.org/drawingml/2006/chart" xmlns:r="http://schemas.openxmlformats.org/officeDocument/2006/relationships" r:id="rId7"/>
          </a:graphicData>
        </a:graphic>
      </p:graphicFrame>
      <mc:AlternateContent xmlns:mc="http://schemas.openxmlformats.org/markup-compatibility/2006">
        <mc:Choice xmlns:a14="http://schemas.microsoft.com/office/drawing/2010/main" Requires="a14">
          <p:sp>
            <p:nvSpPr>
              <p:cNvPr id="11" name="Rectangle 10"/>
              <p:cNvSpPr/>
              <p:nvPr/>
            </p:nvSpPr>
            <p:spPr>
              <a:xfrm>
                <a:off x="3505200" y="4495800"/>
                <a:ext cx="1139927" cy="656205"/>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f>
                        <m:fPr>
                          <m:ctrlPr>
                            <a:rPr lang="en-US" b="1" i="1" smtClean="0">
                              <a:latin typeface="Cambria Math"/>
                              <a:ea typeface="Cambria Math" pitchFamily="18" charset="0"/>
                            </a:rPr>
                          </m:ctrlPr>
                        </m:fPr>
                        <m:num>
                          <m:sSub>
                            <m:sSubPr>
                              <m:ctrlPr>
                                <a:rPr lang="en-US" b="1" i="1">
                                  <a:latin typeface="Cambria Math"/>
                                  <a:ea typeface="Cambria Math" pitchFamily="18" charset="0"/>
                                </a:rPr>
                              </m:ctrlPr>
                            </m:sSubPr>
                            <m:e>
                              <m:r>
                                <a:rPr lang="en-US" b="1" i="1" smtClean="0">
                                  <a:latin typeface="Cambria Math"/>
                                  <a:ea typeface="Cambria Math" pitchFamily="18" charset="0"/>
                                </a:rPr>
                                <m:t>𝑷</m:t>
                              </m:r>
                            </m:e>
                            <m:sub>
                              <m:r>
                                <a:rPr lang="en-US" b="1" i="1">
                                  <a:latin typeface="Cambria Math" pitchFamily="18" charset="0"/>
                                  <a:ea typeface="Cambria Math" pitchFamily="18" charset="0"/>
                                </a:rPr>
                                <m:t>𝟏</m:t>
                              </m:r>
                            </m:sub>
                          </m:sSub>
                        </m:num>
                        <m:den>
                          <m:sSub>
                            <m:sSubPr>
                              <m:ctrlPr>
                                <a:rPr lang="en-US" b="1" i="1">
                                  <a:latin typeface="Cambria Math"/>
                                  <a:ea typeface="Cambria Math" pitchFamily="18" charset="0"/>
                                </a:rPr>
                              </m:ctrlPr>
                            </m:sSubPr>
                            <m:e>
                              <m:r>
                                <a:rPr lang="en-US" b="1" i="1" smtClean="0">
                                  <a:latin typeface="Cambria Math"/>
                                  <a:ea typeface="Cambria Math" pitchFamily="18" charset="0"/>
                                </a:rPr>
                                <m:t>𝑻</m:t>
                              </m:r>
                            </m:e>
                            <m:sub>
                              <m:r>
                                <a:rPr lang="en-US" b="1" i="1">
                                  <a:latin typeface="Cambria Math" pitchFamily="18" charset="0"/>
                                  <a:ea typeface="Cambria Math" pitchFamily="18" charset="0"/>
                                </a:rPr>
                                <m:t>𝟏</m:t>
                              </m:r>
                            </m:sub>
                          </m:sSub>
                        </m:den>
                      </m:f>
                      <m:r>
                        <a:rPr lang="en-US" b="1" i="1">
                          <a:latin typeface="Cambria Math" pitchFamily="18" charset="0"/>
                          <a:ea typeface="Cambria Math" pitchFamily="18" charset="0"/>
                        </a:rPr>
                        <m:t>= </m:t>
                      </m:r>
                      <m:f>
                        <m:fPr>
                          <m:ctrlPr>
                            <a:rPr lang="en-US" b="1" i="1">
                              <a:latin typeface="Cambria Math"/>
                              <a:ea typeface="Cambria Math" pitchFamily="18" charset="0"/>
                            </a:rPr>
                          </m:ctrlPr>
                        </m:fPr>
                        <m:num>
                          <m:sSub>
                            <m:sSubPr>
                              <m:ctrlPr>
                                <a:rPr lang="en-US" b="1" i="1">
                                  <a:latin typeface="Cambria Math"/>
                                  <a:ea typeface="Cambria Math" pitchFamily="18" charset="0"/>
                                </a:rPr>
                              </m:ctrlPr>
                            </m:sSubPr>
                            <m:e>
                              <m:r>
                                <a:rPr lang="en-US" b="1" i="1" smtClean="0">
                                  <a:latin typeface="Cambria Math"/>
                                  <a:ea typeface="Cambria Math" pitchFamily="18" charset="0"/>
                                </a:rPr>
                                <m:t>𝑷</m:t>
                              </m:r>
                            </m:e>
                            <m:sub>
                              <m:r>
                                <a:rPr lang="en-US" b="1" i="1">
                                  <a:latin typeface="Cambria Math" pitchFamily="18" charset="0"/>
                                  <a:ea typeface="Cambria Math" pitchFamily="18" charset="0"/>
                                </a:rPr>
                                <m:t>𝟐</m:t>
                              </m:r>
                            </m:sub>
                          </m:sSub>
                        </m:num>
                        <m:den>
                          <m:sSub>
                            <m:sSubPr>
                              <m:ctrlPr>
                                <a:rPr lang="en-US" b="1" i="1">
                                  <a:latin typeface="Cambria Math"/>
                                  <a:ea typeface="Cambria Math" pitchFamily="18" charset="0"/>
                                </a:rPr>
                              </m:ctrlPr>
                            </m:sSubPr>
                            <m:e>
                              <m:r>
                                <a:rPr lang="en-US" b="1" i="1" smtClean="0">
                                  <a:latin typeface="Cambria Math"/>
                                  <a:ea typeface="Cambria Math" pitchFamily="18" charset="0"/>
                                </a:rPr>
                                <m:t>𝑻</m:t>
                              </m:r>
                            </m:e>
                            <m:sub>
                              <m:r>
                                <a:rPr lang="en-US" b="1" i="1">
                                  <a:latin typeface="Cambria Math" pitchFamily="18" charset="0"/>
                                  <a:ea typeface="Cambria Math" pitchFamily="18" charset="0"/>
                                </a:rPr>
                                <m:t>𝟐</m:t>
                              </m:r>
                            </m:sub>
                          </m:sSub>
                        </m:den>
                      </m:f>
                    </m:oMath>
                  </m:oMathPara>
                </a14:m>
                <a:endParaRPr lang="en-US" dirty="0"/>
              </a:p>
            </p:txBody>
          </p:sp>
        </mc:Choice>
        <mc:Fallback>
          <p:sp>
            <p:nvSpPr>
              <p:cNvPr id="11" name="Rectangle 10"/>
              <p:cNvSpPr>
                <a:spLocks noRot="1" noChangeAspect="1" noMove="1" noResize="1" noEditPoints="1" noAdjustHandles="1" noChangeArrowheads="1" noChangeShapeType="1" noTextEdit="1"/>
              </p:cNvSpPr>
              <p:nvPr/>
            </p:nvSpPr>
            <p:spPr>
              <a:xfrm>
                <a:off x="3505200" y="4495800"/>
                <a:ext cx="1139927" cy="656205"/>
              </a:xfrm>
              <a:prstGeom prst="rect">
                <a:avLst/>
              </a:prstGeom>
              <a:blipFill rotWithShape="1">
                <a:blip r:embed="rId8"/>
                <a:stretch>
                  <a:fillRect/>
                </a:stretch>
              </a:blipFill>
            </p:spPr>
            <p:txBody>
              <a:bodyPr/>
              <a:lstStyle/>
              <a:p>
                <a:r>
                  <a:rPr lang="en-US">
                    <a:noFill/>
                  </a:rPr>
                  <a:t> </a:t>
                </a:r>
              </a:p>
            </p:txBody>
          </p:sp>
        </mc:Fallback>
      </mc:AlternateContent>
      <p:sp>
        <p:nvSpPr>
          <p:cNvPr id="12" name="TextBox 11"/>
          <p:cNvSpPr txBox="1"/>
          <p:nvPr/>
        </p:nvSpPr>
        <p:spPr>
          <a:xfrm>
            <a:off x="838200" y="5867400"/>
            <a:ext cx="6953435" cy="369332"/>
          </a:xfrm>
          <a:prstGeom prst="rect">
            <a:avLst/>
          </a:prstGeom>
          <a:noFill/>
        </p:spPr>
        <p:txBody>
          <a:bodyPr wrap="square" rtlCol="0">
            <a:spAutoFit/>
          </a:bodyPr>
          <a:lstStyle/>
          <a:p>
            <a:r>
              <a:rPr lang="en-US" dirty="0" smtClean="0"/>
              <a:t>Remember that the other variables must be held constant</a:t>
            </a:r>
            <a:endParaRPr lang="en-US" dirty="0"/>
          </a:p>
        </p:txBody>
      </p:sp>
    </p:spTree>
    <p:extLst>
      <p:ext uri="{BB962C8B-B14F-4D97-AF65-F5344CB8AC3E}">
        <p14:creationId xmlns:p14="http://schemas.microsoft.com/office/powerpoint/2010/main" val="13428842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496</Words>
  <Application>Microsoft Office PowerPoint</Application>
  <PresentationFormat>On-screen Show (4:3)</PresentationFormat>
  <Paragraphs>64</Paragraphs>
  <Slides>7</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Times New Roman</vt:lpstr>
      <vt:lpstr>Default Design</vt:lpstr>
      <vt:lpstr>Gas Properties Chemistry: Gas Laws</vt:lpstr>
      <vt:lpstr>1. What does this graph indicate? </vt:lpstr>
      <vt:lpstr>2. What variables were held constant? </vt:lpstr>
      <vt:lpstr>3. What does this graph indicate? </vt:lpstr>
      <vt:lpstr>4. Which explanation could be used to explain the relationship between temperature and pressure for gases? </vt:lpstr>
      <vt:lpstr> List the things that affect gas pressure and draw graphs and equations that shows the correct relationships.</vt:lpstr>
      <vt:lpstr>Gas Laws with just 2 variables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 Properties</dc:title>
  <dc:creator>Jeffco Schools</dc:creator>
  <cp:lastModifiedBy>Trish</cp:lastModifiedBy>
  <cp:revision>11</cp:revision>
  <dcterms:created xsi:type="dcterms:W3CDTF">2007-11-05T18:21:56Z</dcterms:created>
  <dcterms:modified xsi:type="dcterms:W3CDTF">2013-05-08T21:14:33Z</dcterms:modified>
</cp:coreProperties>
</file>