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68" r:id="rId5"/>
    <p:sldId id="262" r:id="rId6"/>
    <p:sldId id="263" r:id="rId7"/>
    <p:sldId id="269" r:id="rId8"/>
    <p:sldId id="270" r:id="rId9"/>
    <p:sldId id="271" r:id="rId10"/>
    <p:sldId id="272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667" autoAdjust="0"/>
  </p:normalViewPr>
  <p:slideViewPr>
    <p:cSldViewPr>
      <p:cViewPr varScale="1">
        <p:scale>
          <a:sx n="58" d="100"/>
          <a:sy n="58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5E11C146-E6FD-4C5F-B258-F526BF9F5E90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1448F017-67FE-46CC-A6F7-ADC37CAB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38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 discussion how do you know?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7F8F84B-FA1D-43A4-A072-14E7DB3B15BA}" type="slidenum">
              <a:rPr lang="en-US" smtClean="0"/>
              <a:pPr eaLnBrk="1" hangingPunct="1"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 discussion how do you know? A I am not sure that my students remember that water is less dense in solid form, but this would be a good time to  remind them that ice floats.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178BC47-99D0-4C65-AB49-8E235DCA2492}" type="slidenum">
              <a:rPr lang="en-US" smtClean="0"/>
              <a:pPr eaLnBrk="1" hangingPunct="1"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A13ECFD-F426-497A-937D-D626328A4C20}" type="slidenum">
              <a:rPr lang="en-US" smtClean="0"/>
              <a:pPr eaLnBrk="1" hangingPunct="1"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3686C16-2C76-4518-A245-93E0CACBE7F3}" type="slidenum">
              <a:rPr lang="en-US" smtClean="0"/>
              <a:pPr eaLnBrk="1" hangingPunct="1"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Demo this with the sim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E3AE723-7F04-48CB-AFF8-E4C43F9E7D6B}" type="slidenum">
              <a:rPr lang="en-US" smtClean="0"/>
              <a:pPr eaLnBrk="1" hangingPunct="1"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B is the best answer, but discuss that the atoms in the gaseous phase might be closer together. Demo this with the sime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4D92FAB-0EF5-4AF5-9C4D-DDBA493733F2}" type="slidenum">
              <a:rPr lang="en-US" smtClean="0"/>
              <a:pPr eaLnBrk="1" hangingPunct="1"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A is the best answer, since this is a picture of solid water, vapor pressure is probably not significant to be affected by volume.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1C7514F-8F2E-459D-A948-128FA059428D}" type="slidenum">
              <a:rPr lang="en-US" smtClean="0"/>
              <a:pPr eaLnBrk="1" hangingPunct="1"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A argon would have a higher melting point because it has a greater mass which is the determining characteristic substances with just Van Der Waals forces. I used the 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666CD92-C2B4-47E7-B5D6-D16DAD908661}" type="slidenum">
              <a:rPr lang="en-US" smtClean="0"/>
              <a:pPr eaLnBrk="1" hangingPunct="1"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DFF8B-AC7C-46F4-8B4C-7EE783B95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1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ED1AD-9472-4B80-B049-99FB8932D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9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00EF8-B38E-44A7-8B0A-A5FDD798D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5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32A07-2376-4139-94EF-79AF3E92C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97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3D5C9-2AA6-4030-9E5E-7FFCF1FEC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1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17E0-7659-4228-B6A7-A8C538017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0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EDE-9509-4E36-B392-741DAB67B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41A78-6C4C-42FC-BD42-2E7511885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0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1AFAD-B63D-4785-B297-F95BAD784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2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191F-A750-46C9-8384-3EA575E9A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812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D18FD-33A4-4E95-B189-8F0226F5A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5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9098CE6-4134-4528-9766-39D6E79B8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762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States of Matter Basics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76600"/>
            <a:ext cx="8382000" cy="3429000"/>
          </a:xfrm>
        </p:spPr>
        <p:txBody>
          <a:bodyPr/>
          <a:lstStyle/>
          <a:p>
            <a:pPr eaLnBrk="1" hangingPunct="1"/>
            <a:r>
              <a:rPr lang="en-US" sz="2000" smtClean="0"/>
              <a:t>Trish Loeblein</a:t>
            </a:r>
          </a:p>
          <a:p>
            <a:pPr eaLnBrk="1" hangingPunct="1"/>
            <a:r>
              <a:rPr lang="en-US" sz="2000" smtClean="0"/>
              <a:t>High School Chemistry lesson</a:t>
            </a:r>
          </a:p>
          <a:p>
            <a:pPr eaLnBrk="1" hangingPunct="1"/>
            <a:r>
              <a:rPr lang="en-US" sz="2000" smtClean="0"/>
              <a:t>January 2012</a:t>
            </a:r>
          </a:p>
          <a:p>
            <a:pPr algn="l" eaLnBrk="1" hangingPunct="1"/>
            <a:r>
              <a:rPr lang="en-US" sz="2000" smtClean="0"/>
              <a:t>(this uses the simulation “Basics”, but the full version could be used)</a:t>
            </a:r>
          </a:p>
          <a:p>
            <a:pPr algn="l" eaLnBrk="1" hangingPunct="1"/>
            <a:r>
              <a:rPr lang="en-US" sz="2000" smtClean="0"/>
              <a:t> For some questions,  I turned on the Teacher menu item “ White background” because it works better with my projector.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7. Which </a:t>
            </a:r>
            <a:r>
              <a:rPr lang="en-US" smtClean="0"/>
              <a:t>liquid material is most likely shown on the left?</a:t>
            </a:r>
          </a:p>
        </p:txBody>
      </p:sp>
      <p:sp>
        <p:nvSpPr>
          <p:cNvPr id="11267" name="Content Placeholder 1"/>
          <p:cNvSpPr>
            <a:spLocks noGrp="1"/>
          </p:cNvSpPr>
          <p:nvPr>
            <p:ph idx="1"/>
          </p:nvPr>
        </p:nvSpPr>
        <p:spPr>
          <a:xfrm>
            <a:off x="381000" y="3733800"/>
            <a:ext cx="3581400" cy="26670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sz="3600" b="1" smtClean="0">
                <a:solidFill>
                  <a:srgbClr val="7030A0"/>
                </a:solidFill>
              </a:rPr>
              <a:t>Argon </a:t>
            </a:r>
          </a:p>
          <a:p>
            <a:pPr marL="514350" indent="-514350">
              <a:buFontTx/>
              <a:buAutoNum type="alphaUcPeriod"/>
            </a:pPr>
            <a:r>
              <a:rPr lang="en-US" sz="3600" b="1" smtClean="0">
                <a:solidFill>
                  <a:srgbClr val="7030A0"/>
                </a:solidFill>
              </a:rPr>
              <a:t>Neon</a:t>
            </a:r>
          </a:p>
          <a:p>
            <a:pPr marL="514350" indent="-514350">
              <a:buFontTx/>
              <a:buAutoNum type="alphaUcPeriod"/>
            </a:pPr>
            <a:r>
              <a:rPr lang="en-US" sz="3600" b="1" smtClean="0">
                <a:solidFill>
                  <a:srgbClr val="7030A0"/>
                </a:solidFill>
              </a:rPr>
              <a:t>Water</a:t>
            </a:r>
          </a:p>
          <a:p>
            <a:pPr marL="514350" indent="-514350">
              <a:buFontTx/>
              <a:buAutoNum type="alphaUcPeriod"/>
            </a:pPr>
            <a:r>
              <a:rPr lang="en-US" sz="3600" b="1" smtClean="0">
                <a:solidFill>
                  <a:srgbClr val="7030A0"/>
                </a:solidFill>
              </a:rPr>
              <a:t>Oxygen</a:t>
            </a: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2528888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47" b="17612"/>
          <a:stretch>
            <a:fillRect/>
          </a:stretch>
        </p:blipFill>
        <p:spPr bwMode="auto">
          <a:xfrm>
            <a:off x="2155825" y="1524000"/>
            <a:ext cx="1922463" cy="77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33575"/>
            <a:ext cx="2528888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4" t="15388" r="10683" b="23740"/>
          <a:stretch>
            <a:fillRect/>
          </a:stretch>
        </p:blipFill>
        <p:spPr bwMode="auto">
          <a:xfrm>
            <a:off x="5715000" y="1524000"/>
            <a:ext cx="15367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2" name="TextBox 2"/>
          <p:cNvSpPr txBox="1">
            <a:spLocks noChangeArrowheads="1"/>
          </p:cNvSpPr>
          <p:nvPr/>
        </p:nvSpPr>
        <p:spPr bwMode="auto">
          <a:xfrm>
            <a:off x="4572000" y="5324475"/>
            <a:ext cx="441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/>
              <a:t>Temperature shown is the melting point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Learning Goals: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 smtClean="0"/>
              <a:t>Students </a:t>
            </a:r>
            <a:r>
              <a:rPr lang="en-US" sz="2800" dirty="0"/>
              <a:t>will be able to: </a:t>
            </a:r>
          </a:p>
          <a:p>
            <a:pPr>
              <a:defRPr/>
            </a:pPr>
            <a:r>
              <a:rPr lang="en-US" sz="2800" dirty="0"/>
              <a:t>Describe differences and similarities between solids, liquids and gases on a molecular level.</a:t>
            </a:r>
          </a:p>
          <a:p>
            <a:pPr>
              <a:defRPr/>
            </a:pPr>
            <a:r>
              <a:rPr lang="en-US" sz="2800" dirty="0"/>
              <a:t>Explain gas pressure using the Kinetic Theory.</a:t>
            </a:r>
          </a:p>
          <a:p>
            <a:pPr>
              <a:defRPr/>
            </a:pPr>
            <a:r>
              <a:rPr lang="en-US" sz="2800" dirty="0"/>
              <a:t>Determine processes you could use to make solids, liquids and gases change phases.</a:t>
            </a:r>
          </a:p>
          <a:p>
            <a:pPr>
              <a:defRPr/>
            </a:pPr>
            <a:r>
              <a:rPr lang="en-US" sz="2800" dirty="0"/>
              <a:t>Compare and contrast the behavior of the 4 substances in the simulation and use your understanding about molecules to explain your observations.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763000" cy="1143000"/>
          </a:xfrm>
        </p:spPr>
        <p:txBody>
          <a:bodyPr/>
          <a:lstStyle/>
          <a:p>
            <a:pPr algn="l"/>
            <a:r>
              <a:rPr lang="en-US" sz="4000" dirty="0" smtClean="0"/>
              <a:t>1. Which </a:t>
            </a:r>
            <a:r>
              <a:rPr lang="en-US" sz="4000" dirty="0" smtClean="0"/>
              <a:t>is most likely oxygen gas?</a:t>
            </a:r>
          </a:p>
        </p:txBody>
      </p:sp>
      <p:sp>
        <p:nvSpPr>
          <p:cNvPr id="4099" name="TextBox 13"/>
          <p:cNvSpPr txBox="1">
            <a:spLocks noChangeArrowheads="1"/>
          </p:cNvSpPr>
          <p:nvPr/>
        </p:nvSpPr>
        <p:spPr bwMode="auto">
          <a:xfrm>
            <a:off x="685800" y="4876800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000"/>
              <a:t>A				B			C</a:t>
            </a:r>
          </a:p>
        </p:txBody>
      </p:sp>
      <p:pic>
        <p:nvPicPr>
          <p:cNvPr id="410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470150"/>
            <a:ext cx="2408238" cy="22479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42"/>
          <a:stretch>
            <a:fillRect/>
          </a:stretch>
        </p:blipFill>
        <p:spPr bwMode="auto">
          <a:xfrm>
            <a:off x="6324600" y="2473325"/>
            <a:ext cx="2401888" cy="22558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8" r="7739" b="4565"/>
          <a:stretch>
            <a:fillRect/>
          </a:stretch>
        </p:blipFill>
        <p:spPr bwMode="auto">
          <a:xfrm>
            <a:off x="290513" y="2684463"/>
            <a:ext cx="2733675" cy="185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57200" y="2470150"/>
            <a:ext cx="2514600" cy="225901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534400" cy="1143000"/>
          </a:xfrm>
        </p:spPr>
        <p:txBody>
          <a:bodyPr/>
          <a:lstStyle/>
          <a:p>
            <a:pPr algn="l"/>
            <a:r>
              <a:rPr lang="en-US" sz="4000" dirty="0" smtClean="0"/>
              <a:t>2. Which </a:t>
            </a:r>
            <a:r>
              <a:rPr lang="en-US" sz="4000" dirty="0" smtClean="0"/>
              <a:t>is most likely liquid water?</a:t>
            </a: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685800" y="4876800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000"/>
              <a:t>A				B			C</a:t>
            </a:r>
          </a:p>
        </p:txBody>
      </p:sp>
      <p:pic>
        <p:nvPicPr>
          <p:cNvPr id="512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66950"/>
            <a:ext cx="25812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800" y="2478088"/>
            <a:ext cx="2514600" cy="22606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12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352675"/>
            <a:ext cx="259080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276600" y="2478088"/>
            <a:ext cx="2514600" cy="22606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128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950" y="2501900"/>
            <a:ext cx="234315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248400" y="2460625"/>
            <a:ext cx="2514600" cy="225901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/>
          <a:lstStyle/>
          <a:p>
            <a:r>
              <a:rPr lang="en-US" sz="3200" dirty="0" smtClean="0"/>
              <a:t>3. How </a:t>
            </a:r>
            <a:r>
              <a:rPr lang="en-US" sz="3200" dirty="0" smtClean="0"/>
              <a:t>could there be 2 phases of oxygen at one </a:t>
            </a:r>
            <a:r>
              <a:rPr lang="en-US" sz="3200" dirty="0" smtClean="0"/>
              <a:t>temperature</a:t>
            </a:r>
            <a:r>
              <a:rPr lang="en-US" sz="3200" i="1" dirty="0" smtClean="0"/>
              <a:t>?</a:t>
            </a:r>
            <a:r>
              <a:rPr lang="en-US" sz="32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62400" y="1981200"/>
            <a:ext cx="35052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FF0000"/>
                </a:solidFill>
              </a:rPr>
              <a:t>Oxygen </a:t>
            </a:r>
          </a:p>
          <a:p>
            <a:pPr eaLnBrk="1" hangingPunct="1"/>
            <a:r>
              <a:rPr lang="en-US" sz="4000"/>
              <a:t>    </a:t>
            </a:r>
            <a:r>
              <a:rPr lang="en-US" sz="4000" b="1">
                <a:solidFill>
                  <a:srgbClr val="FF0000"/>
                </a:solidFill>
              </a:rPr>
              <a:t>Liquid-Gas</a:t>
            </a:r>
          </a:p>
          <a:p>
            <a:pPr eaLnBrk="1" hangingPunct="1"/>
            <a:r>
              <a:rPr lang="en-US" sz="4000"/>
              <a:t>Like water-water vapor in  a water bottle 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75" y="2027238"/>
            <a:ext cx="20256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2027238"/>
            <a:ext cx="3717925" cy="414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648200" cy="23622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7030A0"/>
                </a:solidFill>
              </a:rPr>
              <a:t>4. What </a:t>
            </a:r>
            <a:r>
              <a:rPr lang="en-US" sz="4000" b="1" dirty="0" smtClean="0">
                <a:solidFill>
                  <a:srgbClr val="7030A0"/>
                </a:solidFill>
              </a:rPr>
              <a:t>happens if you add energy using the heater?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52400" y="2498725"/>
            <a:ext cx="5562600" cy="3749675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sz="3600" b="1" dirty="0" smtClean="0"/>
              <a:t>No change other than all atoms speed up</a:t>
            </a:r>
          </a:p>
          <a:p>
            <a:pPr marL="514350" indent="-514350">
              <a:buFontTx/>
              <a:buAutoNum type="alphaUcPeriod"/>
            </a:pPr>
            <a:r>
              <a:rPr lang="en-US" sz="3600" b="1" dirty="0" smtClean="0"/>
              <a:t>More atoms would condense</a:t>
            </a:r>
          </a:p>
          <a:p>
            <a:pPr marL="514350" indent="-514350">
              <a:buFontTx/>
              <a:buAutoNum type="alphaUcPeriod"/>
            </a:pPr>
            <a:r>
              <a:rPr lang="en-US" sz="3600" b="1" dirty="0" smtClean="0"/>
              <a:t>More atoms would </a:t>
            </a:r>
            <a:r>
              <a:rPr lang="en-US" sz="3600" b="1" dirty="0" smtClean="0"/>
              <a:t>vaporize</a:t>
            </a:r>
            <a:endParaRPr lang="en-US" sz="3600" b="1" dirty="0" smtClean="0"/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263" y="0"/>
            <a:ext cx="364807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913" y="3754438"/>
            <a:ext cx="16287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228600" y="5562600"/>
            <a:ext cx="3886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/>
              <a:t>More are gaseous</a:t>
            </a:r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"/>
            <a:ext cx="3886200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211" y="371475"/>
            <a:ext cx="4181475" cy="611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V="1">
            <a:off x="3733800" y="4729843"/>
            <a:ext cx="1676400" cy="9906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648200" cy="23622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7030A0"/>
                </a:solidFill>
              </a:rPr>
              <a:t>5. What </a:t>
            </a:r>
            <a:r>
              <a:rPr lang="en-US" sz="4000" b="1" dirty="0" smtClean="0">
                <a:solidFill>
                  <a:srgbClr val="7030A0"/>
                </a:solidFill>
              </a:rPr>
              <a:t>happens if you reduce the volume?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52400" y="2498725"/>
            <a:ext cx="5562600" cy="3749675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sz="3600" b="1" smtClean="0"/>
              <a:t>No change other than the atoms would be closer together.</a:t>
            </a:r>
          </a:p>
          <a:p>
            <a:pPr marL="514350" indent="-514350">
              <a:buFontTx/>
              <a:buAutoNum type="alphaUcPeriod"/>
            </a:pPr>
            <a:r>
              <a:rPr lang="en-US" sz="3600" b="1" smtClean="0"/>
              <a:t>More atoms would condense</a:t>
            </a:r>
          </a:p>
          <a:p>
            <a:pPr marL="514350" indent="-514350">
              <a:buFontTx/>
              <a:buAutoNum type="alphaUcPeriod"/>
            </a:pPr>
            <a:r>
              <a:rPr lang="en-US" sz="3600" b="1" smtClean="0"/>
              <a:t>More atoms would evaporate</a:t>
            </a: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13" y="304800"/>
            <a:ext cx="3484562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648200" cy="23622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7030A0"/>
                </a:solidFill>
              </a:rPr>
              <a:t>6. What </a:t>
            </a:r>
            <a:r>
              <a:rPr lang="en-US" sz="4000" b="1" dirty="0" smtClean="0">
                <a:solidFill>
                  <a:srgbClr val="7030A0"/>
                </a:solidFill>
              </a:rPr>
              <a:t>happens if you reduce the volume a little?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52400" y="2498725"/>
            <a:ext cx="5562600" cy="3749675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sz="3600" b="1" smtClean="0"/>
              <a:t>No change </a:t>
            </a:r>
          </a:p>
          <a:p>
            <a:pPr marL="514350" indent="-514350">
              <a:buFontTx/>
              <a:buAutoNum type="alphaUcPeriod"/>
            </a:pPr>
            <a:r>
              <a:rPr lang="en-US" sz="3600" b="1" smtClean="0"/>
              <a:t>More atoms would condense</a:t>
            </a:r>
          </a:p>
          <a:p>
            <a:pPr marL="514350" indent="-514350">
              <a:buFontTx/>
              <a:buAutoNum type="alphaUcPeriod"/>
            </a:pPr>
            <a:r>
              <a:rPr lang="en-US" sz="3600" b="1" smtClean="0"/>
              <a:t>More atoms would evaporate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1" t="12645"/>
          <a:stretch>
            <a:fillRect/>
          </a:stretch>
        </p:blipFill>
        <p:spPr bwMode="auto">
          <a:xfrm>
            <a:off x="5621338" y="214313"/>
            <a:ext cx="3522662" cy="451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2226</TotalTime>
  <Words>414</Words>
  <Application>Microsoft Office PowerPoint</Application>
  <PresentationFormat>On-screen Show (4:3)</PresentationFormat>
  <Paragraphs>54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Default Design</vt:lpstr>
      <vt:lpstr>States of Matter Basics</vt:lpstr>
      <vt:lpstr>Learning Goals:</vt:lpstr>
      <vt:lpstr>1. Which is most likely oxygen gas?</vt:lpstr>
      <vt:lpstr>2. Which is most likely liquid water?</vt:lpstr>
      <vt:lpstr>3. How could there be 2 phases of oxygen at one temperature?  </vt:lpstr>
      <vt:lpstr>4. What happens if you add energy using the heater?</vt:lpstr>
      <vt:lpstr>PowerPoint Presentation</vt:lpstr>
      <vt:lpstr>5. What happens if you reduce the volume?</vt:lpstr>
      <vt:lpstr>6. What happens if you reduce the volume a little?</vt:lpstr>
      <vt:lpstr>7. Which liquid material is most likely shown on the left?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KMT</dc:title>
  <dc:creator>Jeffco Schools</dc:creator>
  <cp:lastModifiedBy>Trish Loeblein</cp:lastModifiedBy>
  <cp:revision>37</cp:revision>
  <dcterms:created xsi:type="dcterms:W3CDTF">2008-08-29T15:09:48Z</dcterms:created>
  <dcterms:modified xsi:type="dcterms:W3CDTF">2012-02-29T01:58:28Z</dcterms:modified>
</cp:coreProperties>
</file>