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3" r:id="rId4"/>
    <p:sldId id="265" r:id="rId5"/>
    <p:sldId id="264" r:id="rId6"/>
    <p:sldId id="269" r:id="rId7"/>
    <p:sldId id="257" r:id="rId8"/>
    <p:sldId id="261" r:id="rId9"/>
    <p:sldId id="259" r:id="rId10"/>
    <p:sldId id="260" r:id="rId11"/>
    <p:sldId id="262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7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6"/>
    </p:cViewPr>
  </p:notesTextViewPr>
  <p:sorterViewPr>
    <p:cViewPr>
      <p:scale>
        <a:sx n="100" d="100"/>
        <a:sy n="100" d="100"/>
      </p:scale>
      <p:origin x="0" y="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8A215-E502-4FFD-BC88-F4FD17AACA83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287D7-9AF0-4BAA-B17E-3875F55E0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69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lesson plan for more details</a:t>
            </a:r>
            <a:r>
              <a:rPr lang="en-US" baseline="0" dirty="0" smtClean="0"/>
              <a:t> about goals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93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93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85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 Y has most H30+</a:t>
            </a:r>
            <a:r>
              <a:rPr lang="en-US" baseline="0" dirty="0" smtClean="0"/>
              <a:t>  , then X then Z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X </a:t>
            </a:r>
            <a:r>
              <a:rPr lang="en-US" dirty="0" smtClean="0"/>
              <a:t>has most </a:t>
            </a:r>
            <a:r>
              <a:rPr lang="en-US" dirty="0" smtClean="0"/>
              <a:t>OH-</a:t>
            </a:r>
            <a:r>
              <a:rPr lang="en-US" baseline="0" dirty="0" smtClean="0"/>
              <a:t> (the blue ones)  </a:t>
            </a:r>
            <a:r>
              <a:rPr lang="en-US" baseline="0" dirty="0" smtClean="0"/>
              <a:t>, then </a:t>
            </a:r>
            <a:r>
              <a:rPr lang="en-US" baseline="0" dirty="0" smtClean="0"/>
              <a:t>Y </a:t>
            </a:r>
            <a:r>
              <a:rPr lang="en-US" baseline="0" dirty="0" smtClean="0"/>
              <a:t>then Z </a:t>
            </a:r>
            <a:r>
              <a:rPr lang="en-US" baseline="0" dirty="0" smtClean="0"/>
              <a:t>(might want to refer to images on slide 2 or show </a:t>
            </a:r>
            <a:r>
              <a:rPr lang="en-US" baseline="0" dirty="0" err="1" smtClean="0"/>
              <a:t>sim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because</a:t>
            </a:r>
            <a:r>
              <a:rPr lang="en-US" baseline="0" dirty="0" smtClean="0"/>
              <a:t> there are no HA left. Discuss that it does not have the highest </a:t>
            </a:r>
            <a:r>
              <a:rPr lang="en-US" baseline="0" dirty="0" err="1" smtClean="0"/>
              <a:t>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 note that there are 3 types of particles showing incomplete dissociation</a:t>
            </a:r>
            <a:r>
              <a:rPr lang="en-US" baseline="0" dirty="0" smtClean="0"/>
              <a:t>. Strong bases totally dissociate like salts, weak ones only </a:t>
            </a:r>
            <a:r>
              <a:rPr lang="en-US" baseline="0" smtClean="0"/>
              <a:t>partially dissociate.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 see next</a:t>
            </a:r>
            <a:r>
              <a:rPr lang="en-US" baseline="0" dirty="0" smtClean="0"/>
              <a:t> 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84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24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baseline="0" dirty="0" smtClean="0"/>
              <a:t> see next slide for demonstration.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98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the Equilibrium concentration</a:t>
            </a:r>
            <a:r>
              <a:rPr lang="en-US" baseline="0" dirty="0" smtClean="0"/>
              <a:t> View to see that if the acid is weak, then the statement is true, but if the acid is strong, concentration matters.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24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91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6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2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4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6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6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1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3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5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8DCC3-B16D-486F-90A5-4D15377ECCBA}" type="datetimeFigureOut">
              <a:rPr lang="en-US" smtClean="0"/>
              <a:t>7/30/2011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DEDA0-A79A-41FB-BF71-78A42799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het.colorado.edu/en/simulation/acid-base-solu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het.colorado.edu/en/contributions/view/3320" TargetMode="External"/><Relationship Id="rId4" Type="http://schemas.openxmlformats.org/officeDocument/2006/relationships/hyperlink" Target="https://phet.colorado.edu/en/contributions/update-success/3449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2057400"/>
          </a:xfrm>
        </p:spPr>
        <p:txBody>
          <a:bodyPr>
            <a:normAutofit/>
          </a:bodyPr>
          <a:lstStyle/>
          <a:p>
            <a:r>
              <a:rPr lang="en-US" i="1" u="sng" dirty="0">
                <a:hlinkClick r:id="rId3"/>
              </a:rPr>
              <a:t>Acid Base Solutions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7030A0"/>
                </a:solidFill>
                <a:hlinkClick r:id="rId4"/>
              </a:rPr>
              <a:t>Strength </a:t>
            </a:r>
            <a:r>
              <a:rPr lang="en-US" b="1" dirty="0">
                <a:solidFill>
                  <a:srgbClr val="7030A0"/>
                </a:solidFill>
                <a:hlinkClick r:id="rId4"/>
              </a:rPr>
              <a:t>and Concentration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by Trish Loeblein  July 2011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8458200" cy="39624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4000" b="1" dirty="0">
                <a:solidFill>
                  <a:schemeClr val="tx1"/>
                </a:solidFill>
              </a:rPr>
              <a:t>Learning goals: Students will be able to </a:t>
            </a:r>
            <a:endParaRPr lang="en-US" sz="4000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en-US" sz="4000" b="1" dirty="0">
                <a:solidFill>
                  <a:schemeClr val="tx1"/>
                </a:solidFill>
              </a:rPr>
              <a:t>Generate or interpret molecular representations (words and/or pictures) for acid or base solutions</a:t>
            </a:r>
            <a:endParaRPr lang="en-US" sz="4000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en-US" sz="4000" b="1" dirty="0">
                <a:solidFill>
                  <a:schemeClr val="tx1"/>
                </a:solidFill>
              </a:rPr>
              <a:t>Provide or use representations of the relative amounts of particles in acid or base solutions to estimate strength and/or concentration</a:t>
            </a:r>
            <a:endParaRPr lang="en-US" sz="4000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en-US" sz="4000" b="1" dirty="0">
                <a:solidFill>
                  <a:schemeClr val="tx1"/>
                </a:solidFill>
              </a:rPr>
              <a:t>Use common tools (pH meter, conductivity, pH paper) of acid or base solutions to estimate strength and/or concentration</a:t>
            </a:r>
            <a:endParaRPr lang="en-US" sz="4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2484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materials  adapted from an activity by </a:t>
            </a:r>
            <a:r>
              <a:rPr lang="en-US" dirty="0" smtClean="0">
                <a:hlinkClick r:id="rId5"/>
              </a:rPr>
              <a:t>Lancaster /Langdon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98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52400"/>
            <a:ext cx="92964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8. A </a:t>
            </a:r>
            <a:r>
              <a:rPr lang="en-US" sz="3600" b="1" dirty="0" smtClean="0"/>
              <a:t>solution with [H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O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] = .1 M contains a </a:t>
            </a:r>
            <a:r>
              <a:rPr lang="en-US" sz="3600" b="1" u="sng" dirty="0" smtClean="0"/>
              <a:t>stronger</a:t>
            </a:r>
            <a:r>
              <a:rPr lang="en-US" sz="3600" b="1" dirty="0" smtClean="0"/>
              <a:t> acid than a solution [H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O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] = .001 M?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" y="1551992"/>
            <a:ext cx="2343150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51992"/>
            <a:ext cx="242887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30310" y="4390826"/>
            <a:ext cx="342900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.001 M Hydronium</a:t>
            </a:r>
            <a:endParaRPr lang="en-US" sz="32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6" r="3186"/>
          <a:stretch/>
        </p:blipFill>
        <p:spPr bwMode="auto">
          <a:xfrm>
            <a:off x="7044810" y="1631497"/>
            <a:ext cx="209919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3"/>
          <a:stretch/>
        </p:blipFill>
        <p:spPr bwMode="auto">
          <a:xfrm>
            <a:off x="4830147" y="1631497"/>
            <a:ext cx="221155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7196" y="5410200"/>
            <a:ext cx="833340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Use the Equilibrium concentration</a:t>
            </a:r>
            <a:r>
              <a:rPr lang="en-US" sz="2800" baseline="0" dirty="0" smtClean="0"/>
              <a:t> View to see that if the acid is weak, then the statement is true, but if the acid is strong, concentration matters. 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0205" y="4390826"/>
            <a:ext cx="342900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.1 M Hydronium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41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9. </a:t>
            </a:r>
            <a:r>
              <a:rPr lang="en-US" b="1" dirty="0" smtClean="0"/>
              <a:t>What </a:t>
            </a:r>
            <a:r>
              <a:rPr lang="en-US" b="1" u="sng" dirty="0"/>
              <a:t>ALWAYS</a:t>
            </a:r>
            <a:r>
              <a:rPr lang="en-US" b="1" dirty="0"/>
              <a:t> distinguishes a </a:t>
            </a:r>
            <a:r>
              <a:rPr lang="en-US" b="1" u="sng" dirty="0"/>
              <a:t>weak acid </a:t>
            </a:r>
            <a:r>
              <a:rPr lang="en-US" b="1" dirty="0"/>
              <a:t>from a </a:t>
            </a:r>
            <a:r>
              <a:rPr lang="en-US" b="1" u="sng" dirty="0"/>
              <a:t>strong acid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006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lphaUcPeriod"/>
            </a:pPr>
            <a:r>
              <a:rPr lang="en-US" sz="3400" b="1" dirty="0">
                <a:solidFill>
                  <a:srgbClr val="7030A0"/>
                </a:solidFill>
              </a:rPr>
              <a:t>A weak acid doesn’t react much in water; strong acids completely react.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sz="3400" b="1" dirty="0">
                <a:solidFill>
                  <a:srgbClr val="C00000"/>
                </a:solidFill>
              </a:rPr>
              <a:t>A weak acid is more dilute than a strong acid.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sz="3400" b="1" dirty="0">
                <a:solidFill>
                  <a:srgbClr val="00B050"/>
                </a:solidFill>
              </a:rPr>
              <a:t>A weak acid has a higher pH than a strong acid.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sz="3400" b="1" dirty="0">
                <a:solidFill>
                  <a:srgbClr val="002060"/>
                </a:solidFill>
              </a:rPr>
              <a:t>Statements </a:t>
            </a:r>
            <a:r>
              <a:rPr lang="en-US" sz="3400" b="1" dirty="0">
                <a:solidFill>
                  <a:srgbClr val="7030A0"/>
                </a:solidFill>
              </a:rPr>
              <a:t>a</a:t>
            </a:r>
            <a:r>
              <a:rPr lang="en-US" sz="3400" b="1" dirty="0">
                <a:solidFill>
                  <a:srgbClr val="002060"/>
                </a:solidFill>
              </a:rPr>
              <a:t> and </a:t>
            </a:r>
            <a:r>
              <a:rPr lang="en-US" sz="3400" b="1" dirty="0">
                <a:solidFill>
                  <a:srgbClr val="00B050"/>
                </a:solidFill>
              </a:rPr>
              <a:t>c</a:t>
            </a:r>
            <a:r>
              <a:rPr lang="en-US" sz="3400" b="1" dirty="0">
                <a:solidFill>
                  <a:srgbClr val="002060"/>
                </a:solidFill>
              </a:rPr>
              <a:t> are both characteristics that distinguish weak acids from strong acids.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Statements </a:t>
            </a:r>
            <a:r>
              <a:rPr lang="en-US" sz="3400" b="1" dirty="0">
                <a:solidFill>
                  <a:srgbClr val="7030A0"/>
                </a:solidFill>
              </a:rPr>
              <a:t>a</a:t>
            </a: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3400" b="1" dirty="0">
                <a:solidFill>
                  <a:srgbClr val="C00000"/>
                </a:solidFill>
              </a:rPr>
              <a:t>b</a:t>
            </a: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, and </a:t>
            </a:r>
            <a:r>
              <a:rPr lang="en-US" sz="3400" b="1" dirty="0">
                <a:solidFill>
                  <a:srgbClr val="00B050"/>
                </a:solidFill>
              </a:rPr>
              <a:t>c</a:t>
            </a: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 are all characteristics that distinguish weak acids from strong acids.</a:t>
            </a:r>
          </a:p>
        </p:txBody>
      </p:sp>
    </p:spTree>
    <p:extLst>
      <p:ext uri="{BB962C8B-B14F-4D97-AF65-F5344CB8AC3E}">
        <p14:creationId xmlns:p14="http://schemas.microsoft.com/office/powerpoint/2010/main" val="350448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10. </a:t>
            </a:r>
            <a:r>
              <a:rPr lang="en-US" b="1" dirty="0" smtClean="0"/>
              <a:t>What </a:t>
            </a:r>
            <a:r>
              <a:rPr lang="en-US" b="1" u="sng" dirty="0"/>
              <a:t>ALWAYS</a:t>
            </a:r>
            <a:r>
              <a:rPr lang="en-US" b="1" dirty="0"/>
              <a:t> distinguishes a </a:t>
            </a:r>
            <a:r>
              <a:rPr lang="en-US" b="1" u="sng" dirty="0"/>
              <a:t>weak </a:t>
            </a:r>
            <a:r>
              <a:rPr lang="en-US" b="1" u="sng" dirty="0" smtClean="0"/>
              <a:t>ba</a:t>
            </a:r>
            <a:r>
              <a:rPr lang="en-US" b="1" u="sng" dirty="0" smtClean="0"/>
              <a:t>se</a:t>
            </a:r>
            <a:r>
              <a:rPr lang="en-US" b="1" u="sng" dirty="0" smtClean="0"/>
              <a:t> </a:t>
            </a:r>
            <a:r>
              <a:rPr lang="en-US" b="1" dirty="0"/>
              <a:t>from a </a:t>
            </a:r>
            <a:r>
              <a:rPr lang="en-US" b="1" u="sng" dirty="0"/>
              <a:t>strong </a:t>
            </a:r>
            <a:r>
              <a:rPr lang="en-US" b="1" u="sng" dirty="0" smtClean="0"/>
              <a:t>base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372600" cy="48006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lphaUcPeriod"/>
            </a:pPr>
            <a:r>
              <a:rPr lang="en-US" sz="3400" b="1" dirty="0">
                <a:solidFill>
                  <a:srgbClr val="7030A0"/>
                </a:solidFill>
              </a:rPr>
              <a:t>A weak </a:t>
            </a:r>
            <a:r>
              <a:rPr lang="en-US" sz="3400" b="1" dirty="0" smtClean="0">
                <a:solidFill>
                  <a:srgbClr val="7030A0"/>
                </a:solidFill>
              </a:rPr>
              <a:t>base </a:t>
            </a:r>
            <a:r>
              <a:rPr lang="en-US" sz="3400" b="1" dirty="0">
                <a:solidFill>
                  <a:srgbClr val="7030A0"/>
                </a:solidFill>
              </a:rPr>
              <a:t>doesn’t react much in water; strong </a:t>
            </a:r>
            <a:r>
              <a:rPr lang="en-US" sz="3400" b="1" dirty="0" smtClean="0">
                <a:solidFill>
                  <a:srgbClr val="7030A0"/>
                </a:solidFill>
              </a:rPr>
              <a:t>bases </a:t>
            </a:r>
            <a:r>
              <a:rPr lang="en-US" sz="3400" b="1" dirty="0">
                <a:solidFill>
                  <a:srgbClr val="7030A0"/>
                </a:solidFill>
              </a:rPr>
              <a:t>completely react.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sz="3400" b="1" dirty="0">
                <a:solidFill>
                  <a:srgbClr val="C00000"/>
                </a:solidFill>
              </a:rPr>
              <a:t>A weak </a:t>
            </a:r>
            <a:r>
              <a:rPr lang="en-US" sz="3400" b="1" dirty="0" smtClean="0">
                <a:solidFill>
                  <a:srgbClr val="C00000"/>
                </a:solidFill>
              </a:rPr>
              <a:t>base </a:t>
            </a:r>
            <a:r>
              <a:rPr lang="en-US" sz="3400" b="1" dirty="0">
                <a:solidFill>
                  <a:srgbClr val="C00000"/>
                </a:solidFill>
              </a:rPr>
              <a:t>is more dilute than a strong </a:t>
            </a:r>
            <a:r>
              <a:rPr lang="en-US" sz="3400" b="1" dirty="0" smtClean="0">
                <a:solidFill>
                  <a:srgbClr val="C00000"/>
                </a:solidFill>
              </a:rPr>
              <a:t>base.</a:t>
            </a:r>
            <a:endParaRPr lang="en-US" sz="3400" b="1" dirty="0">
              <a:solidFill>
                <a:srgbClr val="C00000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sz="3400" b="1" dirty="0">
                <a:solidFill>
                  <a:srgbClr val="00B050"/>
                </a:solidFill>
              </a:rPr>
              <a:t>A weak </a:t>
            </a:r>
            <a:r>
              <a:rPr lang="en-US" sz="3400" b="1" dirty="0" smtClean="0">
                <a:solidFill>
                  <a:srgbClr val="00B050"/>
                </a:solidFill>
              </a:rPr>
              <a:t>base </a:t>
            </a:r>
            <a:r>
              <a:rPr lang="en-US" sz="3400" b="1" dirty="0">
                <a:solidFill>
                  <a:srgbClr val="00B050"/>
                </a:solidFill>
              </a:rPr>
              <a:t>has </a:t>
            </a:r>
            <a:r>
              <a:rPr lang="en-US" sz="3400" b="1" dirty="0" smtClean="0">
                <a:solidFill>
                  <a:srgbClr val="00B050"/>
                </a:solidFill>
              </a:rPr>
              <a:t>higher </a:t>
            </a:r>
            <a:r>
              <a:rPr lang="en-US" sz="3400" b="1" dirty="0">
                <a:solidFill>
                  <a:srgbClr val="00B050"/>
                </a:solidFill>
              </a:rPr>
              <a:t>pH than a strong </a:t>
            </a:r>
            <a:r>
              <a:rPr lang="en-US" sz="3400" b="1" dirty="0" smtClean="0">
                <a:solidFill>
                  <a:srgbClr val="00B050"/>
                </a:solidFill>
              </a:rPr>
              <a:t>base.</a:t>
            </a:r>
            <a:endParaRPr lang="en-US" sz="3400" b="1" dirty="0">
              <a:solidFill>
                <a:srgbClr val="00B050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sz="3400" b="1" dirty="0">
                <a:solidFill>
                  <a:srgbClr val="002060"/>
                </a:solidFill>
              </a:rPr>
              <a:t>Statements </a:t>
            </a:r>
            <a:r>
              <a:rPr lang="en-US" sz="3400" b="1" dirty="0">
                <a:solidFill>
                  <a:srgbClr val="7030A0"/>
                </a:solidFill>
              </a:rPr>
              <a:t>a</a:t>
            </a:r>
            <a:r>
              <a:rPr lang="en-US" sz="3400" b="1" dirty="0">
                <a:solidFill>
                  <a:srgbClr val="002060"/>
                </a:solidFill>
              </a:rPr>
              <a:t> and </a:t>
            </a:r>
            <a:r>
              <a:rPr lang="en-US" sz="3400" b="1" dirty="0">
                <a:solidFill>
                  <a:srgbClr val="00B050"/>
                </a:solidFill>
              </a:rPr>
              <a:t>c</a:t>
            </a:r>
            <a:r>
              <a:rPr lang="en-US" sz="3400" b="1" dirty="0">
                <a:solidFill>
                  <a:srgbClr val="002060"/>
                </a:solidFill>
              </a:rPr>
              <a:t> are both characteristics that distinguish weak </a:t>
            </a:r>
            <a:r>
              <a:rPr lang="en-US" sz="3400" b="1" dirty="0" smtClean="0">
                <a:solidFill>
                  <a:srgbClr val="002060"/>
                </a:solidFill>
              </a:rPr>
              <a:t>bases </a:t>
            </a:r>
            <a:r>
              <a:rPr lang="en-US" sz="3400" b="1" dirty="0">
                <a:solidFill>
                  <a:srgbClr val="002060"/>
                </a:solidFill>
              </a:rPr>
              <a:t>from strong </a:t>
            </a:r>
            <a:r>
              <a:rPr lang="en-US" sz="3400" b="1" dirty="0" smtClean="0">
                <a:solidFill>
                  <a:srgbClr val="002060"/>
                </a:solidFill>
              </a:rPr>
              <a:t>bases</a:t>
            </a:r>
            <a:r>
              <a:rPr lang="en-US" sz="3400" b="1" dirty="0">
                <a:solidFill>
                  <a:srgbClr val="002060"/>
                </a:solidFill>
              </a:rPr>
              <a:t>.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Statements </a:t>
            </a:r>
            <a:r>
              <a:rPr lang="en-US" sz="3400" b="1" dirty="0">
                <a:solidFill>
                  <a:srgbClr val="7030A0"/>
                </a:solidFill>
              </a:rPr>
              <a:t>a</a:t>
            </a: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3400" b="1" dirty="0">
                <a:solidFill>
                  <a:srgbClr val="C00000"/>
                </a:solidFill>
              </a:rPr>
              <a:t>b</a:t>
            </a: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, and </a:t>
            </a:r>
            <a:r>
              <a:rPr lang="en-US" sz="3400" b="1" dirty="0">
                <a:solidFill>
                  <a:srgbClr val="00B050"/>
                </a:solidFill>
              </a:rPr>
              <a:t>c</a:t>
            </a: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 are all characteristics that distinguish weak 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</a:rPr>
              <a:t>bases </a:t>
            </a: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from strong 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</a:rPr>
              <a:t>bases</a:t>
            </a: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27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Icons for Acid Base Solutions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02" y="3048000"/>
            <a:ext cx="154764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572" y="3169745"/>
            <a:ext cx="858774" cy="1301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503611"/>
            <a:ext cx="961636" cy="1190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322672"/>
            <a:ext cx="999900" cy="1552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559" y="1322672"/>
            <a:ext cx="900112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666" y="1322672"/>
            <a:ext cx="747713" cy="128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890" y="1357403"/>
            <a:ext cx="980297" cy="148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6"/>
          <a:stretch/>
        </p:blipFill>
        <p:spPr bwMode="auto">
          <a:xfrm>
            <a:off x="3915108" y="3115762"/>
            <a:ext cx="856583" cy="1284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090" y="3118872"/>
            <a:ext cx="815161" cy="1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44958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Use these icons to write reactions for strong and weak acids and then for strong and weak bases.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0617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Icons for Acid Base Solutions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109" y="4761493"/>
            <a:ext cx="154764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039" y="4926781"/>
            <a:ext cx="858774" cy="1301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510" y="4945744"/>
            <a:ext cx="961636" cy="1190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367" y="2922872"/>
            <a:ext cx="999900" cy="1552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559" y="1322672"/>
            <a:ext cx="900112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039" y="2978855"/>
            <a:ext cx="747713" cy="128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213" y="2916652"/>
            <a:ext cx="980297" cy="148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6"/>
          <a:stretch/>
        </p:blipFill>
        <p:spPr bwMode="auto">
          <a:xfrm>
            <a:off x="3947126" y="4832085"/>
            <a:ext cx="856583" cy="1284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10" y="4832085"/>
            <a:ext cx="815161" cy="1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637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975" y="202484"/>
            <a:ext cx="8229600" cy="13413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+mn-lt"/>
              </a:rPr>
              <a:t>1.Order </a:t>
            </a:r>
            <a:r>
              <a:rPr lang="en-US" b="1" dirty="0">
                <a:latin typeface="+mn-lt"/>
              </a:rPr>
              <a:t>the </a:t>
            </a:r>
            <a:r>
              <a:rPr lang="en-US" b="1" dirty="0" smtClean="0">
                <a:latin typeface="+mn-lt"/>
              </a:rPr>
              <a:t>solutions from </a:t>
            </a:r>
            <a:r>
              <a:rPr lang="en-US" b="1" dirty="0">
                <a:latin typeface="+mn-lt"/>
              </a:rPr>
              <a:t>lowest to highest </a:t>
            </a:r>
            <a:r>
              <a:rPr lang="en-US" b="1" dirty="0" err="1">
                <a:latin typeface="+mn-lt"/>
              </a:rPr>
              <a:t>pH</a:t>
            </a:r>
            <a:r>
              <a:rPr lang="en-US" b="1" dirty="0" err="1" smtClean="0">
                <a:latin typeface="+mn-lt"/>
              </a:rPr>
              <a:t>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967" y="5227453"/>
            <a:ext cx="9067800" cy="16663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A. X&lt;Y&lt;Z       B. Y&lt;X&lt;Z       C. Z&lt;Y&lt;X 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D. Z&lt;X&lt;Y      E. Y&lt;Z&lt;X</a:t>
            </a: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70" t="40857"/>
          <a:stretch/>
        </p:blipFill>
        <p:spPr bwMode="auto">
          <a:xfrm>
            <a:off x="0" y="1543850"/>
            <a:ext cx="3006207" cy="2823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51" t="39981"/>
          <a:stretch/>
        </p:blipFill>
        <p:spPr bwMode="auto">
          <a:xfrm>
            <a:off x="6153344" y="1513657"/>
            <a:ext cx="3006207" cy="2857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1675" y="4298981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			    Y			       Z</a:t>
            </a:r>
            <a:endParaRPr lang="en-US" sz="4000" b="1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32" t="41662"/>
          <a:stretch/>
        </p:blipFill>
        <p:spPr bwMode="auto">
          <a:xfrm>
            <a:off x="3076672" y="1490654"/>
            <a:ext cx="3006207" cy="2857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99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975" y="202484"/>
            <a:ext cx="8229600" cy="13413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+mn-lt"/>
              </a:rPr>
              <a:t>2.Order </a:t>
            </a:r>
            <a:r>
              <a:rPr lang="en-US" b="1" dirty="0">
                <a:latin typeface="+mn-lt"/>
              </a:rPr>
              <a:t>the </a:t>
            </a:r>
            <a:r>
              <a:rPr lang="en-US" b="1" dirty="0" smtClean="0">
                <a:latin typeface="+mn-lt"/>
              </a:rPr>
              <a:t>solutions from </a:t>
            </a:r>
            <a:r>
              <a:rPr lang="en-US" b="1" dirty="0">
                <a:latin typeface="+mn-lt"/>
              </a:rPr>
              <a:t>lowest to highest </a:t>
            </a:r>
            <a:r>
              <a:rPr lang="en-US" b="1" dirty="0" err="1">
                <a:latin typeface="+mn-lt"/>
              </a:rPr>
              <a:t>pH</a:t>
            </a:r>
            <a:r>
              <a:rPr lang="en-US" b="1" dirty="0" err="1" smtClean="0">
                <a:latin typeface="+mn-lt"/>
              </a:rPr>
              <a:t>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967" y="5227453"/>
            <a:ext cx="9067800" cy="16663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A. X&lt;Y&lt;Z       B. Y&lt;X&lt;Z       C. Z&lt;Y&lt;X 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D. Z&lt;X&lt;Y      E. Y&lt;Z&lt;X</a:t>
            </a: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1675" y="4617157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			    Y			       Z</a:t>
            </a:r>
            <a:endParaRPr lang="en-US" sz="40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1434685"/>
            <a:ext cx="9200548" cy="3182472"/>
            <a:chOff x="0" y="1434685"/>
            <a:chExt cx="9200548" cy="3182472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48" b="6824"/>
            <a:stretch/>
          </p:blipFill>
          <p:spPr bwMode="auto">
            <a:xfrm>
              <a:off x="2932044" y="1434687"/>
              <a:ext cx="3134251" cy="31824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6296" y="1434685"/>
              <a:ext cx="3134252" cy="3182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70850"/>
              <a:ext cx="2941375" cy="3146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8836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274" y="228600"/>
            <a:ext cx="8961277" cy="8907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+mn-lt"/>
              </a:rPr>
              <a:t>3</a:t>
            </a:r>
            <a:r>
              <a:rPr lang="en-US" b="1" dirty="0" smtClean="0">
                <a:latin typeface="+mn-lt"/>
              </a:rPr>
              <a:t>. </a:t>
            </a:r>
            <a:r>
              <a:rPr lang="en-US" b="1" dirty="0" smtClean="0">
                <a:latin typeface="+mn-lt"/>
              </a:rPr>
              <a:t>Which image is from a strong acid?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51" y="4648200"/>
            <a:ext cx="9067800" cy="1666314"/>
          </a:xfrm>
        </p:spPr>
        <p:txBody>
          <a:bodyPr>
            <a:normAutofit lnSpcReduction="10000"/>
          </a:bodyPr>
          <a:lstStyle/>
          <a:p>
            <a:pPr marL="914400" indent="-914400">
              <a:buAutoNum type="alphaUcPeriod"/>
            </a:pPr>
            <a:r>
              <a:rPr lang="en-US" sz="4800" b="1" dirty="0" smtClean="0">
                <a:solidFill>
                  <a:srgbClr val="002060"/>
                </a:solidFill>
              </a:rPr>
              <a:t>X        B</a:t>
            </a:r>
            <a:r>
              <a:rPr lang="en-US" sz="4800" b="1" dirty="0" smtClean="0">
                <a:solidFill>
                  <a:srgbClr val="002060"/>
                </a:solidFill>
              </a:rPr>
              <a:t>. </a:t>
            </a:r>
            <a:r>
              <a:rPr lang="en-US" sz="4800" b="1" dirty="0" smtClean="0">
                <a:solidFill>
                  <a:srgbClr val="002060"/>
                </a:solidFill>
              </a:rPr>
              <a:t>Y       </a:t>
            </a:r>
            <a:r>
              <a:rPr lang="en-US" sz="4800" b="1" dirty="0" smtClean="0">
                <a:solidFill>
                  <a:srgbClr val="002060"/>
                </a:solidFill>
              </a:rPr>
              <a:t>C. </a:t>
            </a:r>
            <a:r>
              <a:rPr lang="en-US" sz="4800" b="1" dirty="0" smtClean="0">
                <a:solidFill>
                  <a:srgbClr val="002060"/>
                </a:solidFill>
              </a:rPr>
              <a:t>Z  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D</a:t>
            </a:r>
            <a:r>
              <a:rPr lang="en-US" sz="4800" b="1" dirty="0" smtClean="0">
                <a:solidFill>
                  <a:srgbClr val="002060"/>
                </a:solidFill>
              </a:rPr>
              <a:t>. </a:t>
            </a:r>
            <a:r>
              <a:rPr lang="en-US" sz="4800" b="1" dirty="0" smtClean="0">
                <a:solidFill>
                  <a:srgbClr val="002060"/>
                </a:solidFill>
              </a:rPr>
              <a:t>more than one      </a:t>
            </a:r>
            <a:r>
              <a:rPr lang="en-US" sz="4800" b="1" dirty="0" smtClean="0">
                <a:solidFill>
                  <a:srgbClr val="002060"/>
                </a:solidFill>
              </a:rPr>
              <a:t>E. </a:t>
            </a:r>
            <a:r>
              <a:rPr lang="en-US" sz="4800" b="1" dirty="0" smtClean="0">
                <a:solidFill>
                  <a:srgbClr val="002060"/>
                </a:solidFill>
              </a:rPr>
              <a:t>none</a:t>
            </a:r>
            <a:endParaRPr lang="en-US" sz="48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70" t="40857"/>
          <a:stretch/>
        </p:blipFill>
        <p:spPr bwMode="auto">
          <a:xfrm>
            <a:off x="0" y="890715"/>
            <a:ext cx="3006207" cy="2823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51" t="39981"/>
          <a:stretch/>
        </p:blipFill>
        <p:spPr bwMode="auto">
          <a:xfrm>
            <a:off x="6153344" y="860522"/>
            <a:ext cx="3006207" cy="2857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1675" y="3735608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			    Y			       Z</a:t>
            </a:r>
            <a:endParaRPr lang="en-US" sz="4000" b="1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32" t="41662"/>
          <a:stretch/>
        </p:blipFill>
        <p:spPr bwMode="auto">
          <a:xfrm>
            <a:off x="3076672" y="837519"/>
            <a:ext cx="3006207" cy="2857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72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274" y="228600"/>
            <a:ext cx="8961277" cy="8907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+mn-lt"/>
              </a:rPr>
              <a:t>4. </a:t>
            </a:r>
            <a:r>
              <a:rPr lang="en-US" b="1" dirty="0" smtClean="0">
                <a:latin typeface="+mn-lt"/>
              </a:rPr>
              <a:t>Which image is from a weak base?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51" y="4648200"/>
            <a:ext cx="9067800" cy="1666314"/>
          </a:xfrm>
        </p:spPr>
        <p:txBody>
          <a:bodyPr>
            <a:normAutofit lnSpcReduction="10000"/>
          </a:bodyPr>
          <a:lstStyle/>
          <a:p>
            <a:pPr marL="914400" indent="-914400">
              <a:buAutoNum type="alphaUcPeriod"/>
            </a:pPr>
            <a:r>
              <a:rPr lang="en-US" sz="4800" b="1" dirty="0" smtClean="0">
                <a:solidFill>
                  <a:srgbClr val="002060"/>
                </a:solidFill>
              </a:rPr>
              <a:t>X        B</a:t>
            </a:r>
            <a:r>
              <a:rPr lang="en-US" sz="4800" b="1" dirty="0" smtClean="0">
                <a:solidFill>
                  <a:srgbClr val="002060"/>
                </a:solidFill>
              </a:rPr>
              <a:t>. </a:t>
            </a:r>
            <a:r>
              <a:rPr lang="en-US" sz="4800" b="1" dirty="0" smtClean="0">
                <a:solidFill>
                  <a:srgbClr val="002060"/>
                </a:solidFill>
              </a:rPr>
              <a:t>Y       </a:t>
            </a:r>
            <a:r>
              <a:rPr lang="en-US" sz="4800" b="1" dirty="0" smtClean="0">
                <a:solidFill>
                  <a:srgbClr val="002060"/>
                </a:solidFill>
              </a:rPr>
              <a:t>C. </a:t>
            </a:r>
            <a:r>
              <a:rPr lang="en-US" sz="4800" b="1" dirty="0" smtClean="0">
                <a:solidFill>
                  <a:srgbClr val="002060"/>
                </a:solidFill>
              </a:rPr>
              <a:t>Z  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D</a:t>
            </a:r>
            <a:r>
              <a:rPr lang="en-US" sz="4800" b="1" dirty="0" smtClean="0">
                <a:solidFill>
                  <a:srgbClr val="002060"/>
                </a:solidFill>
              </a:rPr>
              <a:t>. </a:t>
            </a:r>
            <a:r>
              <a:rPr lang="en-US" sz="4800" b="1" dirty="0" smtClean="0">
                <a:solidFill>
                  <a:srgbClr val="002060"/>
                </a:solidFill>
              </a:rPr>
              <a:t>more than one      </a:t>
            </a:r>
            <a:r>
              <a:rPr lang="en-US" sz="4800" b="1" dirty="0" smtClean="0">
                <a:solidFill>
                  <a:srgbClr val="002060"/>
                </a:solidFill>
              </a:rPr>
              <a:t>E. </a:t>
            </a:r>
            <a:r>
              <a:rPr lang="en-US" sz="4800" b="1" dirty="0" smtClean="0">
                <a:solidFill>
                  <a:srgbClr val="002060"/>
                </a:solidFill>
              </a:rPr>
              <a:t>none</a:t>
            </a:r>
            <a:endParaRPr lang="en-US" sz="48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1675" y="3735608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			    Y			       Z</a:t>
            </a:r>
            <a:endParaRPr lang="en-US" sz="40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1434685"/>
            <a:ext cx="9200548" cy="3182472"/>
            <a:chOff x="0" y="1434685"/>
            <a:chExt cx="9200548" cy="3182472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48" b="6824"/>
            <a:stretch/>
          </p:blipFill>
          <p:spPr bwMode="auto">
            <a:xfrm>
              <a:off x="2932044" y="1434687"/>
              <a:ext cx="3134251" cy="31824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6296" y="1434685"/>
              <a:ext cx="3134252" cy="3182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70850"/>
              <a:ext cx="2941375" cy="3146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4560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7214"/>
            <a:ext cx="6324600" cy="2286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5. </a:t>
            </a:r>
            <a:r>
              <a:rPr lang="en-US" b="1" u="sng" dirty="0" smtClean="0"/>
              <a:t>Strong </a:t>
            </a:r>
            <a:r>
              <a:rPr lang="en-US" b="1" u="sng" dirty="0"/>
              <a:t>acids </a:t>
            </a:r>
            <a:r>
              <a:rPr lang="en-US" b="1" dirty="0"/>
              <a:t>have lower </a:t>
            </a:r>
            <a:r>
              <a:rPr lang="en-US" b="1" dirty="0" smtClean="0"/>
              <a:t>pH </a:t>
            </a:r>
            <a:r>
              <a:rPr lang="en-US" b="1" dirty="0"/>
              <a:t>than </a:t>
            </a:r>
            <a:r>
              <a:rPr lang="en-US" b="1" u="sng" dirty="0"/>
              <a:t>weak acids</a:t>
            </a:r>
            <a:r>
              <a:rPr lang="en-US" b="1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0"/>
            <a:ext cx="4724400" cy="2819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b="1" dirty="0" smtClean="0">
                <a:solidFill>
                  <a:srgbClr val="7030A0"/>
                </a:solidFill>
              </a:rPr>
              <a:t> Always True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b="1" dirty="0" smtClean="0">
                <a:solidFill>
                  <a:srgbClr val="7030A0"/>
                </a:solidFill>
              </a:rPr>
              <a:t> Always False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b="1" dirty="0" smtClean="0">
                <a:solidFill>
                  <a:srgbClr val="7030A0"/>
                </a:solidFill>
              </a:rPr>
              <a:t> Sometimes True</a:t>
            </a:r>
            <a:endParaRPr lang="en-US" sz="4400" b="1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58000"/>
            <a:ext cx="1959429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5512649" cy="157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385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549" y="37321"/>
            <a:ext cx="9358454" cy="642509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 5. Strong </a:t>
            </a:r>
            <a:r>
              <a:rPr lang="en-US" sz="3600" b="1" dirty="0" smtClean="0"/>
              <a:t>acids have lower pH than weak acids?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30592" y="6027003"/>
            <a:ext cx="9112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 pH meter </a:t>
            </a:r>
            <a:r>
              <a:rPr lang="en-US" sz="2400" baseline="0" dirty="0" smtClean="0"/>
              <a:t>to see that if the acids are the same</a:t>
            </a:r>
            <a:r>
              <a:rPr lang="en-US" sz="2400" dirty="0" smtClean="0"/>
              <a:t> </a:t>
            </a:r>
            <a:r>
              <a:rPr lang="en-US" sz="2400" baseline="0" dirty="0" smtClean="0"/>
              <a:t>concentration, then the statement is true, but</a:t>
            </a:r>
            <a:r>
              <a:rPr lang="en-US" sz="2400" dirty="0" smtClean="0"/>
              <a:t> there are other possibilities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3196173" y="679831"/>
            <a:ext cx="5414426" cy="5346978"/>
            <a:chOff x="3196173" y="189277"/>
            <a:chExt cx="5414426" cy="5346978"/>
          </a:xfrm>
        </p:grpSpPr>
        <p:sp>
          <p:nvSpPr>
            <p:cNvPr id="6" name="TextBox 5"/>
            <p:cNvSpPr txBox="1"/>
            <p:nvPr/>
          </p:nvSpPr>
          <p:spPr>
            <a:xfrm>
              <a:off x="5695950" y="189277"/>
              <a:ext cx="1917541" cy="58477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pH = 3</a:t>
              </a:r>
              <a:endParaRPr lang="en-US" sz="3200" dirty="0"/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26" r="3186"/>
            <a:stretch/>
          </p:blipFill>
          <p:spPr bwMode="auto">
            <a:xfrm>
              <a:off x="4956506" y="3383605"/>
              <a:ext cx="2099190" cy="2152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3"/>
            <a:stretch/>
          </p:blipFill>
          <p:spPr bwMode="auto">
            <a:xfrm>
              <a:off x="6136441" y="822306"/>
              <a:ext cx="2211553" cy="2743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6173" y="783577"/>
              <a:ext cx="2247900" cy="2667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3200400" y="774052"/>
              <a:ext cx="5410199" cy="4762203"/>
            </a:xfrm>
            <a:prstGeom prst="rect">
              <a:avLst/>
            </a:prstGeom>
            <a:noFill/>
            <a:ln w="508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15550" y="721516"/>
            <a:ext cx="3048000" cy="5346978"/>
            <a:chOff x="1" y="189277"/>
            <a:chExt cx="3048000" cy="5346978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196" y="2850205"/>
              <a:ext cx="2343150" cy="268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979" y="758890"/>
              <a:ext cx="2428875" cy="2162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256979" y="189277"/>
              <a:ext cx="1876621" cy="584775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pH = 1</a:t>
              </a:r>
              <a:endParaRPr lang="en-US" sz="32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" y="774052"/>
              <a:ext cx="3048000" cy="4762203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" name="Straight Arrow Connector 7"/>
          <p:cNvCxnSpPr/>
          <p:nvPr/>
        </p:nvCxnSpPr>
        <p:spPr>
          <a:xfrm>
            <a:off x="2353063" y="2209800"/>
            <a:ext cx="914400" cy="0"/>
          </a:xfrm>
          <a:prstGeom prst="straightConnector1">
            <a:avLst/>
          </a:prstGeom>
          <a:ln w="762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99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0"/>
            <a:ext cx="4724400" cy="2819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b="1" dirty="0" smtClean="0">
                <a:solidFill>
                  <a:srgbClr val="7030A0"/>
                </a:solidFill>
              </a:rPr>
              <a:t> Always True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b="1" dirty="0" smtClean="0">
                <a:solidFill>
                  <a:srgbClr val="7030A0"/>
                </a:solidFill>
              </a:rPr>
              <a:t> Always False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b="1" dirty="0" smtClean="0">
                <a:solidFill>
                  <a:srgbClr val="7030A0"/>
                </a:solidFill>
              </a:rPr>
              <a:t> Sometimes True</a:t>
            </a:r>
            <a:endParaRPr lang="en-US" sz="4400" b="1" dirty="0">
              <a:solidFill>
                <a:srgbClr val="7030A0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54"/>
          <a:stretch/>
        </p:blipFill>
        <p:spPr bwMode="auto">
          <a:xfrm>
            <a:off x="6690453" y="74651"/>
            <a:ext cx="1132518" cy="675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30" b="1171"/>
          <a:stretch/>
        </p:blipFill>
        <p:spPr bwMode="auto">
          <a:xfrm>
            <a:off x="8017717" y="74651"/>
            <a:ext cx="1092071" cy="675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8" y="228600"/>
            <a:ext cx="7104313" cy="2286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7</a:t>
            </a:r>
            <a:r>
              <a:rPr lang="en-US" b="1" dirty="0" smtClean="0"/>
              <a:t>. A </a:t>
            </a:r>
            <a:r>
              <a:rPr lang="en-US" b="1" dirty="0"/>
              <a:t>solution with [H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30000" dirty="0"/>
              <a:t>+</a:t>
            </a:r>
            <a:r>
              <a:rPr lang="en-US" b="1" dirty="0"/>
              <a:t>] = </a:t>
            </a:r>
            <a:r>
              <a:rPr lang="en-US" b="1" dirty="0" smtClean="0"/>
              <a:t>.1 </a:t>
            </a:r>
            <a:r>
              <a:rPr lang="en-US" b="1" dirty="0"/>
              <a:t>M contains a </a:t>
            </a:r>
            <a:r>
              <a:rPr lang="en-US" b="1" u="sng" dirty="0"/>
              <a:t>stronger</a:t>
            </a:r>
            <a:r>
              <a:rPr lang="en-US" b="1" dirty="0"/>
              <a:t> acid than a solution </a:t>
            </a:r>
            <a:r>
              <a:rPr lang="en-US" b="1" dirty="0" smtClean="0"/>
              <a:t>[</a:t>
            </a:r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30000" dirty="0"/>
              <a:t>+</a:t>
            </a:r>
            <a:r>
              <a:rPr lang="en-US" b="1" dirty="0"/>
              <a:t>] = </a:t>
            </a:r>
            <a:r>
              <a:rPr lang="en-US" b="1" dirty="0" smtClean="0"/>
              <a:t>.001 </a:t>
            </a:r>
            <a:r>
              <a:rPr lang="en-US" b="1" dirty="0"/>
              <a:t>M.</a:t>
            </a:r>
          </a:p>
        </p:txBody>
      </p:sp>
    </p:spTree>
    <p:extLst>
      <p:ext uri="{BB962C8B-B14F-4D97-AF65-F5344CB8AC3E}">
        <p14:creationId xmlns:p14="http://schemas.microsoft.com/office/powerpoint/2010/main" val="190297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686</Words>
  <Application>Microsoft Office PowerPoint</Application>
  <PresentationFormat>On-screen Show (4:3)</PresentationFormat>
  <Paragraphs>99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Acid Base Solutions:  Strength and Concentration  by Trish Loeblein  July 2011</vt:lpstr>
      <vt:lpstr>Icons for Acid Base Solutions</vt:lpstr>
      <vt:lpstr>1.Order the solutions from lowest to highest pH.</vt:lpstr>
      <vt:lpstr>2.Order the solutions from lowest to highest pH.</vt:lpstr>
      <vt:lpstr>3. Which image is from a strong acid? </vt:lpstr>
      <vt:lpstr>4. Which image is from a weak base? </vt:lpstr>
      <vt:lpstr>5. Strong acids have lower pH than weak acids.</vt:lpstr>
      <vt:lpstr> 5. Strong acids have lower pH than weak acids?</vt:lpstr>
      <vt:lpstr>7. A solution with [H3O+] = .1 M contains a stronger acid than a solution [H3O+] = .001 M.</vt:lpstr>
      <vt:lpstr>8. A solution with [H3O+] = .1 M contains a stronger acid than a solution [H3O+] = .001 M?</vt:lpstr>
      <vt:lpstr>9. What ALWAYS distinguishes a weak acid from a strong acid?</vt:lpstr>
      <vt:lpstr>10. What ALWAYS distinguishes a weak base from a strong base?</vt:lpstr>
      <vt:lpstr>Icons for Acid Base Solutions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 Base Solutions:  Strength and Concentration  by Trish Loeblein  July 2011</dc:title>
  <dc:creator>Trish Loeblein</dc:creator>
  <cp:lastModifiedBy>Trish Loeblein</cp:lastModifiedBy>
  <cp:revision>26</cp:revision>
  <dcterms:created xsi:type="dcterms:W3CDTF">2011-07-26T16:26:48Z</dcterms:created>
  <dcterms:modified xsi:type="dcterms:W3CDTF">2011-07-31T02:30:25Z</dcterms:modified>
</cp:coreProperties>
</file>