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7"/>
  </p:notesMasterIdLst>
  <p:sldIdLst>
    <p:sldId id="273" r:id="rId2"/>
    <p:sldId id="274" r:id="rId3"/>
    <p:sldId id="275" r:id="rId4"/>
    <p:sldId id="276" r:id="rId5"/>
    <p:sldId id="277" r:id="rId6"/>
    <p:sldId id="278" r:id="rId7"/>
    <p:sldId id="279" r:id="rId8"/>
    <p:sldId id="280" r:id="rId9"/>
    <p:sldId id="281" r:id="rId10"/>
    <p:sldId id="282" r:id="rId11"/>
    <p:sldId id="256" r:id="rId12"/>
    <p:sldId id="257" r:id="rId13"/>
    <p:sldId id="258" r:id="rId14"/>
    <p:sldId id="260" r:id="rId15"/>
    <p:sldId id="259" r:id="rId16"/>
    <p:sldId id="261" r:id="rId17"/>
    <p:sldId id="262" r:id="rId18"/>
    <p:sldId id="267" r:id="rId19"/>
    <p:sldId id="268" r:id="rId20"/>
    <p:sldId id="269" r:id="rId21"/>
    <p:sldId id="283" r:id="rId22"/>
    <p:sldId id="264" r:id="rId23"/>
    <p:sldId id="265" r:id="rId24"/>
    <p:sldId id="271" r:id="rId25"/>
    <p:sldId id="272" r:id="rId2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99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7744" autoAdjust="0"/>
  </p:normalViewPr>
  <p:slideViewPr>
    <p:cSldViewPr>
      <p:cViewPr varScale="1">
        <p:scale>
          <a:sx n="55" d="100"/>
          <a:sy n="55" d="100"/>
        </p:scale>
        <p:origin x="308" y="4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8FD76B9-A0AC-417B-9D60-C78E486E2DEC}" type="datetimeFigureOut">
              <a:rPr lang="en-US" smtClean="0"/>
              <a:t>7/8/2015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3646139-37E9-4A61-B828-19356566D6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20208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mtClean="0"/>
              <a:t>https://phet.colorado.edu/en/contributions/view/3102</a:t>
            </a:r>
          </a:p>
          <a:p>
            <a:r>
              <a:rPr lang="en-US" dirty="0" smtClean="0"/>
              <a:t>Discuss that many types</a:t>
            </a:r>
            <a:r>
              <a:rPr lang="en-US" baseline="0" dirty="0" smtClean="0"/>
              <a:t> of sandwiches can be made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3CC0B5-493C-45DE-AA4F-2B297BED444A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390812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July 2011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646139-37E9-4A61-B828-19356566D667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361292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B</a:t>
            </a:r>
            <a:r>
              <a:rPr lang="en-US" baseline="0" dirty="0" smtClean="0"/>
              <a:t> students will need to write the balanced chemical reaction or the teacher could provide it before showing the question.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646139-37E9-4A61-B828-19356566D667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606345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aseline="0" dirty="0" smtClean="0"/>
              <a:t>D students will need to write the balanced chemical reaction or the teacher could provide it before showing the question.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646139-37E9-4A61-B828-19356566D667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606345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aseline="0" dirty="0" smtClean="0"/>
              <a:t>C</a:t>
            </a:r>
          </a:p>
          <a:p>
            <a:r>
              <a:rPr lang="en-US" baseline="0" dirty="0" smtClean="0"/>
              <a:t>2.5 moles Na requires 1.25 moles of chlorine (diatomic) and 1.8 moles of chlorine would require 3.5 mole Na. So Na is the limiting reactant. 1.8-1.25 = .55 mole Chlorine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646139-37E9-4A61-B828-19356566D667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606345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aseline="0" dirty="0" smtClean="0"/>
              <a:t>A</a:t>
            </a:r>
          </a:p>
          <a:p>
            <a:r>
              <a:rPr lang="en-US" baseline="0" dirty="0" smtClean="0"/>
              <a:t>2.5 moles Na requires 1.25 moles of chlorine (diatomic) and 1.8 moles of chlorine would require 3.5 mole Na. So Na is the limiting reactant. The reaction is 2 Na + Cl</a:t>
            </a:r>
            <a:r>
              <a:rPr lang="en-US" sz="800" baseline="0" dirty="0" smtClean="0"/>
              <a:t>2 </a:t>
            </a:r>
            <a:r>
              <a:rPr lang="en-US" sz="1200" baseline="0" dirty="0" smtClean="0"/>
              <a:t>= 2NaCl , so the moles of </a:t>
            </a:r>
            <a:r>
              <a:rPr lang="en-US" sz="1200" baseline="0" dirty="0" err="1" smtClean="0"/>
              <a:t>NaCl</a:t>
            </a:r>
            <a:r>
              <a:rPr lang="en-US" sz="1200" baseline="0" dirty="0" smtClean="0"/>
              <a:t> is equal to the moles of Na consumed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646139-37E9-4A61-B828-19356566D667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606345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aseline="0" dirty="0" smtClean="0"/>
              <a:t>Choices are on next slide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646139-37E9-4A61-B828-19356566D667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606345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aseline="0" dirty="0" smtClean="0"/>
              <a:t>A. use the </a:t>
            </a:r>
            <a:r>
              <a:rPr lang="en-US" sz="1200" baseline="0" dirty="0" err="1" smtClean="0"/>
              <a:t>sim</a:t>
            </a:r>
            <a:r>
              <a:rPr lang="en-US" sz="1200" baseline="0" dirty="0" smtClean="0"/>
              <a:t> to easily show this.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646139-37E9-4A61-B828-19356566D667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606345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aseline="0" dirty="0" smtClean="0"/>
              <a:t>Choices are on next slide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646139-37E9-4A61-B828-19356566D667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606345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aseline="0" dirty="0" smtClean="0"/>
              <a:t>B. This came from the game, so you would have to draw the reaction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646139-37E9-4A61-B828-19356566D667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606345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aseline="0" dirty="0" smtClean="0"/>
              <a:t>Choices are on next slide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646139-37E9-4A61-B828-19356566D667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60634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3CC0B5-493C-45DE-AA4F-2B297BED444A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394927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aseline="0" dirty="0" smtClean="0"/>
              <a:t>C. This came from the game, so you would have to draw the reaction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646139-37E9-4A61-B828-19356566D667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6063450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646139-37E9-4A61-B828-19356566D667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0487711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Answers</a:t>
            </a:r>
            <a:r>
              <a:rPr lang="en-US" baseline="0" dirty="0" smtClean="0"/>
              <a:t> on next slide. Give students some time before the answer selections are provided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646139-37E9-4A61-B828-19356566D667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9011210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646139-37E9-4A61-B828-19356566D667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9011210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B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646139-37E9-4A61-B828-19356566D667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901121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3CC0B5-493C-45DE-AA4F-2B297BED444A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222932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 or C are actually</a:t>
            </a:r>
            <a:r>
              <a:rPr lang="en-US" baseline="0" dirty="0" smtClean="0"/>
              <a:t> accurate</a:t>
            </a:r>
            <a:r>
              <a:rPr lang="en-US" dirty="0" smtClean="0"/>
              <a:t>, but depending on whether</a:t>
            </a:r>
            <a:r>
              <a:rPr lang="en-US" baseline="0" dirty="0" smtClean="0"/>
              <a:t> the concept of mole has been introduced, you may get just A.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3CC0B5-493C-45DE-AA4F-2B297BED444A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058240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 is the best answer.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3CC0B5-493C-45DE-AA4F-2B297BED444A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428397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 is the best answer.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3CC0B5-493C-45DE-AA4F-2B297BED444A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460423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 is the best answer.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3CC0B5-493C-45DE-AA4F-2B297BED444A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761924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 33-2*12=9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3CC0B5-493C-45DE-AA4F-2B297BED444A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760382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mtClean="0"/>
              <a:t>B 33/2=16.5</a:t>
            </a:r>
            <a:r>
              <a:rPr lang="en-US" baseline="0" smtClean="0"/>
              <a:t>  15/2=7.5 so the max is 7.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3CC0B5-493C-45DE-AA4F-2B297BED444A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5875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F56182-DBB7-4C73-ADDD-0D39BF7EE952}" type="datetimeFigureOut">
              <a:rPr lang="en-US" smtClean="0"/>
              <a:t>7/8/2015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50035-5250-4C27-9C3A-22F4BAD1DF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38989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F56182-DBB7-4C73-ADDD-0D39BF7EE952}" type="datetimeFigureOut">
              <a:rPr lang="en-US" smtClean="0"/>
              <a:t>7/8/2015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50035-5250-4C27-9C3A-22F4BAD1DF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68898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F56182-DBB7-4C73-ADDD-0D39BF7EE952}" type="datetimeFigureOut">
              <a:rPr lang="en-US" smtClean="0"/>
              <a:t>7/8/2015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50035-5250-4C27-9C3A-22F4BAD1DF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20722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F56182-DBB7-4C73-ADDD-0D39BF7EE952}" type="datetimeFigureOut">
              <a:rPr lang="en-US" smtClean="0"/>
              <a:t>7/8/2015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50035-5250-4C27-9C3A-22F4BAD1DF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19928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F56182-DBB7-4C73-ADDD-0D39BF7EE952}" type="datetimeFigureOut">
              <a:rPr lang="en-US" smtClean="0"/>
              <a:t>7/8/2015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50035-5250-4C27-9C3A-22F4BAD1DF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7634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F56182-DBB7-4C73-ADDD-0D39BF7EE952}" type="datetimeFigureOut">
              <a:rPr lang="en-US" smtClean="0"/>
              <a:t>7/8/2015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50035-5250-4C27-9C3A-22F4BAD1DF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8282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F56182-DBB7-4C73-ADDD-0D39BF7EE952}" type="datetimeFigureOut">
              <a:rPr lang="en-US" smtClean="0"/>
              <a:t>7/8/2015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50035-5250-4C27-9C3A-22F4BAD1DF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41526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F56182-DBB7-4C73-ADDD-0D39BF7EE952}" type="datetimeFigureOut">
              <a:rPr lang="en-US" smtClean="0"/>
              <a:t>7/8/2015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50035-5250-4C27-9C3A-22F4BAD1DF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90058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F56182-DBB7-4C73-ADDD-0D39BF7EE952}" type="datetimeFigureOut">
              <a:rPr lang="en-US" smtClean="0"/>
              <a:t>7/8/2015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50035-5250-4C27-9C3A-22F4BAD1DF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20984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F56182-DBB7-4C73-ADDD-0D39BF7EE952}" type="datetimeFigureOut">
              <a:rPr lang="en-US" smtClean="0"/>
              <a:t>7/8/2015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50035-5250-4C27-9C3A-22F4BAD1DF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1043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F56182-DBB7-4C73-ADDD-0D39BF7EE952}" type="datetimeFigureOut">
              <a:rPr lang="en-US" smtClean="0"/>
              <a:t>7/8/2015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50035-5250-4C27-9C3A-22F4BAD1DF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14376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F56182-DBB7-4C73-ADDD-0D39BF7EE952}" type="datetimeFigureOut">
              <a:rPr lang="en-US" smtClean="0"/>
              <a:t>7/8/2015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750035-5250-4C27-9C3A-22F4BAD1DF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4773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olorado.edu/physics/phet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olorado.edu/physics/phet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png"/><Relationship Id="rId3" Type="http://schemas.openxmlformats.org/officeDocument/2006/relationships/image" Target="../media/image16.png"/><Relationship Id="rId7" Type="http://schemas.openxmlformats.org/officeDocument/2006/relationships/image" Target="../media/image20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9.png"/><Relationship Id="rId5" Type="http://schemas.openxmlformats.org/officeDocument/2006/relationships/image" Target="../media/image18.png"/><Relationship Id="rId4" Type="http://schemas.openxmlformats.org/officeDocument/2006/relationships/image" Target="../media/image17.png"/><Relationship Id="rId9" Type="http://schemas.openxmlformats.org/officeDocument/2006/relationships/image" Target="../media/image22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7" Type="http://schemas.openxmlformats.org/officeDocument/2006/relationships/image" Target="../media/image26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5.png"/><Relationship Id="rId5" Type="http://schemas.openxmlformats.org/officeDocument/2006/relationships/image" Target="../media/image24.png"/><Relationship Id="rId4" Type="http://schemas.openxmlformats.org/officeDocument/2006/relationships/image" Target="../media/image2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phet.colorado.edu/en/contributions/view/3102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www.colorado.edu/physics/phet" TargetMode="Externa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32.png"/><Relationship Id="rId13" Type="http://schemas.openxmlformats.org/officeDocument/2006/relationships/image" Target="../media/image37.png"/><Relationship Id="rId3" Type="http://schemas.openxmlformats.org/officeDocument/2006/relationships/image" Target="../media/image27.png"/><Relationship Id="rId7" Type="http://schemas.openxmlformats.org/officeDocument/2006/relationships/image" Target="../media/image31.png"/><Relationship Id="rId12" Type="http://schemas.openxmlformats.org/officeDocument/2006/relationships/image" Target="../media/image36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0.png"/><Relationship Id="rId11" Type="http://schemas.openxmlformats.org/officeDocument/2006/relationships/image" Target="../media/image35.png"/><Relationship Id="rId5" Type="http://schemas.openxmlformats.org/officeDocument/2006/relationships/image" Target="../media/image29.png"/><Relationship Id="rId10" Type="http://schemas.openxmlformats.org/officeDocument/2006/relationships/image" Target="../media/image34.png"/><Relationship Id="rId4" Type="http://schemas.openxmlformats.org/officeDocument/2006/relationships/image" Target="../media/image28.png"/><Relationship Id="rId9" Type="http://schemas.openxmlformats.org/officeDocument/2006/relationships/image" Target="../media/image33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7" Type="http://schemas.openxmlformats.org/officeDocument/2006/relationships/image" Target="../media/image39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8.png"/><Relationship Id="rId5" Type="http://schemas.openxmlformats.org/officeDocument/2006/relationships/image" Target="../media/image27.png"/><Relationship Id="rId4" Type="http://schemas.openxmlformats.org/officeDocument/2006/relationships/image" Target="../media/image26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s://phet.colorado.edu/en/contributions/view/3276" TargetMode="Externa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1.png"/><Relationship Id="rId4" Type="http://schemas.openxmlformats.org/officeDocument/2006/relationships/image" Target="../media/image40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s://phet.colorado.edu/en/contributions/view/3276" TargetMode="Externa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2.png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6.png"/><Relationship Id="rId3" Type="http://schemas.openxmlformats.org/officeDocument/2006/relationships/hyperlink" Target="https://phet.colorado.edu/en/contributions/view/3276" TargetMode="External"/><Relationship Id="rId7" Type="http://schemas.openxmlformats.org/officeDocument/2006/relationships/image" Target="../media/image45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4.png"/><Relationship Id="rId5" Type="http://schemas.openxmlformats.org/officeDocument/2006/relationships/image" Target="../media/image43.png"/><Relationship Id="rId4" Type="http://schemas.openxmlformats.org/officeDocument/2006/relationships/image" Target="../media/image42.png"/><Relationship Id="rId9" Type="http://schemas.openxmlformats.org/officeDocument/2006/relationships/image" Target="../media/image47.png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image" Target="../media/image46.png"/><Relationship Id="rId3" Type="http://schemas.openxmlformats.org/officeDocument/2006/relationships/hyperlink" Target="https://phet.colorado.edu/en/contributions/view/3276" TargetMode="External"/><Relationship Id="rId7" Type="http://schemas.openxmlformats.org/officeDocument/2006/relationships/image" Target="../media/image45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4.png"/><Relationship Id="rId5" Type="http://schemas.openxmlformats.org/officeDocument/2006/relationships/image" Target="../media/image43.png"/><Relationship Id="rId4" Type="http://schemas.openxmlformats.org/officeDocument/2006/relationships/image" Target="../media/image42.png"/><Relationship Id="rId9" Type="http://schemas.openxmlformats.org/officeDocument/2006/relationships/image" Target="../media/image47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066800"/>
            <a:ext cx="7772400" cy="1470025"/>
          </a:xfrm>
        </p:spPr>
        <p:txBody>
          <a:bodyPr/>
          <a:lstStyle/>
          <a:p>
            <a:r>
              <a:rPr lang="en-US" dirty="0" smtClean="0"/>
              <a:t>Reactants, Products and Leftovers Clicker questions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048000"/>
            <a:ext cx="6400800" cy="1752600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by Trish Loeblein </a:t>
            </a:r>
            <a:r>
              <a:rPr lang="en-US" dirty="0">
                <a:solidFill>
                  <a:schemeClr val="tx1"/>
                </a:solidFill>
                <a:hlinkClick r:id="rId2"/>
              </a:rPr>
              <a:t> </a:t>
            </a:r>
            <a:r>
              <a:rPr lang="en-US" u="sng" dirty="0">
                <a:hlinkClick r:id="rId2"/>
              </a:rPr>
              <a:t>http://phet.colorado.edu</a:t>
            </a:r>
            <a:r>
              <a:rPr lang="en-US" dirty="0"/>
              <a:t/>
            </a:r>
            <a:br>
              <a:rPr lang="en-US" dirty="0"/>
            </a:br>
            <a:r>
              <a:rPr lang="en-US" dirty="0">
                <a:solidFill>
                  <a:schemeClr val="tx1"/>
                </a:solidFill>
              </a:rPr>
              <a:t>(assuming complete reactions)</a:t>
            </a:r>
          </a:p>
        </p:txBody>
      </p:sp>
    </p:spTree>
    <p:extLst>
      <p:ext uri="{BB962C8B-B14F-4D97-AF65-F5344CB8AC3E}">
        <p14:creationId xmlns:p14="http://schemas.microsoft.com/office/powerpoint/2010/main" val="2651701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600200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/>
              <a:t>8. The Chemistry Café cook has a loaf which had 33 slices and a package of cheese that has 15 slices. He is making sandwiches that have 2 pieces of both bread and cheese. How many sandwiches can he make?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086600" y="4419600"/>
            <a:ext cx="1828800" cy="2209800"/>
          </a:xfrm>
        </p:spPr>
        <p:txBody>
          <a:bodyPr>
            <a:normAutofit fontScale="85000" lnSpcReduction="20000"/>
          </a:bodyPr>
          <a:lstStyle/>
          <a:p>
            <a:pPr marL="514350" indent="-514350">
              <a:buFont typeface="+mj-lt"/>
              <a:buAutoNum type="alphaUcPeriod"/>
            </a:pPr>
            <a:r>
              <a:rPr lang="en-US" sz="5700" b="1" dirty="0" smtClean="0">
                <a:solidFill>
                  <a:srgbClr val="00B050"/>
                </a:solidFill>
              </a:rPr>
              <a:t>16</a:t>
            </a:r>
          </a:p>
          <a:p>
            <a:pPr marL="514350" indent="-514350">
              <a:buFont typeface="+mj-lt"/>
              <a:buAutoNum type="alphaUcPeriod"/>
            </a:pPr>
            <a:r>
              <a:rPr lang="en-US" sz="5700" b="1" dirty="0" smtClean="0">
                <a:solidFill>
                  <a:srgbClr val="00B050"/>
                </a:solidFill>
              </a:rPr>
              <a:t>15</a:t>
            </a:r>
          </a:p>
          <a:p>
            <a:pPr marL="514350" indent="-514350">
              <a:buFont typeface="+mj-lt"/>
              <a:buAutoNum type="alphaUcPeriod"/>
            </a:pPr>
            <a:r>
              <a:rPr lang="en-US" sz="5700" b="1" dirty="0" smtClean="0">
                <a:solidFill>
                  <a:srgbClr val="00B050"/>
                </a:solidFill>
              </a:rPr>
              <a:t>7</a:t>
            </a:r>
          </a:p>
          <a:p>
            <a:pPr marL="514350" indent="-514350">
              <a:buFont typeface="+mj-lt"/>
              <a:buAutoNum type="alphaUcPeriod"/>
            </a:pPr>
            <a:endParaRPr lang="en-US" dirty="0"/>
          </a:p>
        </p:txBody>
      </p:sp>
      <p:grpSp>
        <p:nvGrpSpPr>
          <p:cNvPr id="11" name="Group 10"/>
          <p:cNvGrpSpPr/>
          <p:nvPr/>
        </p:nvGrpSpPr>
        <p:grpSpPr>
          <a:xfrm>
            <a:off x="304800" y="4038600"/>
            <a:ext cx="4476750" cy="2638425"/>
            <a:chOff x="4114800" y="3962400"/>
            <a:chExt cx="4476750" cy="2638425"/>
          </a:xfrm>
        </p:grpSpPr>
        <p:pic>
          <p:nvPicPr>
            <p:cNvPr id="4098" name="Picture 2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4114800" y="4038600"/>
              <a:ext cx="742950" cy="25622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5" name="Picture 2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4800600" y="4038600"/>
              <a:ext cx="742950" cy="25622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6" name="Picture 2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5410200" y="4038600"/>
              <a:ext cx="742950" cy="25622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099" name="Picture 3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7086600" y="3962400"/>
              <a:ext cx="790575" cy="25050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100" name="Picture 4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6096000" y="5715000"/>
              <a:ext cx="676275" cy="8477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101" name="Picture 5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7848600" y="5105400"/>
              <a:ext cx="742950" cy="14001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4102" name="Picture 6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010400" y="2819400"/>
            <a:ext cx="1734208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152400" y="838200"/>
            <a:ext cx="8839200" cy="1012825"/>
          </a:xfrm>
        </p:spPr>
        <p:txBody>
          <a:bodyPr>
            <a:noAutofit/>
          </a:bodyPr>
          <a:lstStyle/>
          <a:p>
            <a:r>
              <a:rPr lang="en-US" sz="3200" i="1" dirty="0" smtClean="0"/>
              <a:t>Reactants, Products, and Leftovers </a:t>
            </a:r>
            <a:br>
              <a:rPr lang="en-US" sz="3200" i="1" dirty="0" smtClean="0"/>
            </a:br>
            <a:r>
              <a:rPr lang="en-US" sz="3200" dirty="0" smtClean="0"/>
              <a:t>Activity 2:</a:t>
            </a:r>
            <a:r>
              <a:rPr lang="en-US" sz="3200" b="1" dirty="0" smtClean="0"/>
              <a:t> </a:t>
            </a:r>
            <a:r>
              <a:rPr lang="en-US" sz="3200" b="1" dirty="0"/>
              <a:t>Limiting Reactants in Chemical </a:t>
            </a:r>
            <a:r>
              <a:rPr lang="en-US" sz="3200" b="1" dirty="0" smtClean="0"/>
              <a:t>reactions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2800" dirty="0" smtClean="0"/>
              <a:t>by Trish Loeblein </a:t>
            </a:r>
            <a:r>
              <a:rPr lang="en-US" sz="2800" dirty="0" smtClean="0">
                <a:hlinkClick r:id="rId3"/>
              </a:rPr>
              <a:t> </a:t>
            </a:r>
            <a:r>
              <a:rPr lang="en-US" sz="2800" u="sng" dirty="0" smtClean="0">
                <a:hlinkClick r:id="rId3"/>
              </a:rPr>
              <a:t>http://phet.colorado.edu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>(assuming complete reactions)</a:t>
            </a:r>
            <a:endParaRPr lang="en-US" sz="2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2590800"/>
            <a:ext cx="8229600" cy="4038600"/>
          </a:xfrm>
        </p:spPr>
        <p:txBody>
          <a:bodyPr>
            <a:normAutofit fontScale="47500" lnSpcReduction="20000"/>
          </a:bodyPr>
          <a:lstStyle/>
          <a:p>
            <a:pPr algn="l"/>
            <a:r>
              <a:rPr lang="en-US" sz="5800" b="1" dirty="0">
                <a:solidFill>
                  <a:schemeClr val="tx1"/>
                </a:solidFill>
              </a:rPr>
              <a:t>Learning Goals: </a:t>
            </a:r>
            <a:r>
              <a:rPr lang="en-US" sz="5800" dirty="0" smtClean="0">
                <a:solidFill>
                  <a:schemeClr val="tx1"/>
                </a:solidFill>
              </a:rPr>
              <a:t> Students </a:t>
            </a:r>
            <a:r>
              <a:rPr lang="en-US" sz="5800" dirty="0">
                <a:solidFill>
                  <a:schemeClr val="tx1"/>
                </a:solidFill>
              </a:rPr>
              <a:t>will be able to: </a:t>
            </a:r>
          </a:p>
          <a:p>
            <a:pPr marL="457200" lvl="0" indent="-457200" algn="l">
              <a:buFont typeface="Arial" pitchFamily="34" charset="0"/>
              <a:buChar char="•"/>
            </a:pPr>
            <a:r>
              <a:rPr lang="ru-RU" sz="5800" dirty="0">
                <a:solidFill>
                  <a:schemeClr val="tx1"/>
                </a:solidFill>
              </a:rPr>
              <a:t>Predict the amounts of products and leftovers after reaction using the concept of limiting reactant</a:t>
            </a:r>
            <a:endParaRPr lang="en-US" sz="5800" dirty="0">
              <a:solidFill>
                <a:schemeClr val="tx1"/>
              </a:solidFill>
            </a:endParaRPr>
          </a:p>
          <a:p>
            <a:pPr marL="457200" lvl="0" indent="-457200" algn="l">
              <a:buFont typeface="Arial" pitchFamily="34" charset="0"/>
              <a:buChar char="•"/>
            </a:pPr>
            <a:r>
              <a:rPr lang="ru-RU" sz="5800" dirty="0">
                <a:solidFill>
                  <a:schemeClr val="tx1"/>
                </a:solidFill>
              </a:rPr>
              <a:t>Predict the initial amounts of reactants given the amount of products and leftovers using the concept of limiting reactant</a:t>
            </a:r>
            <a:endParaRPr lang="en-US" sz="5800" dirty="0">
              <a:solidFill>
                <a:schemeClr val="tx1"/>
              </a:solidFill>
            </a:endParaRPr>
          </a:p>
          <a:p>
            <a:pPr marL="457200" lvl="0" indent="-457200" algn="l">
              <a:buFont typeface="Arial" pitchFamily="34" charset="0"/>
              <a:buChar char="•"/>
            </a:pPr>
            <a:r>
              <a:rPr lang="ru-RU" sz="5800" dirty="0">
                <a:solidFill>
                  <a:schemeClr val="tx1"/>
                </a:solidFill>
              </a:rPr>
              <a:t>Translate from symbolic (chemical formula) to molecular (pictorial) representations of matter</a:t>
            </a:r>
            <a:endParaRPr lang="en-US" sz="5800" dirty="0">
              <a:solidFill>
                <a:schemeClr val="tx1"/>
              </a:solidFill>
            </a:endParaRPr>
          </a:p>
          <a:p>
            <a:pPr marL="457200" lvl="0" indent="-457200" algn="l">
              <a:buFont typeface="Arial" pitchFamily="34" charset="0"/>
              <a:buChar char="•"/>
            </a:pPr>
            <a:r>
              <a:rPr lang="ru-RU" sz="5800" dirty="0">
                <a:solidFill>
                  <a:schemeClr val="tx1"/>
                </a:solidFill>
              </a:rPr>
              <a:t>Explain how subscripts and coefficients are used to solve limiting reactant problems</a:t>
            </a:r>
            <a:r>
              <a:rPr lang="ru-RU" sz="5800" dirty="0" smtClean="0">
                <a:solidFill>
                  <a:schemeClr val="tx1"/>
                </a:solidFill>
              </a:rPr>
              <a:t>.</a:t>
            </a:r>
            <a:endParaRPr lang="en-US" sz="5800" dirty="0">
              <a:solidFill>
                <a:schemeClr val="tx1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2612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534400" cy="1524000"/>
          </a:xfrm>
        </p:spPr>
        <p:txBody>
          <a:bodyPr>
            <a:noAutofit/>
          </a:bodyPr>
          <a:lstStyle/>
          <a:p>
            <a:pPr algn="l"/>
            <a:r>
              <a:rPr lang="en-US" sz="2800" dirty="0" smtClean="0"/>
              <a:t>1</a:t>
            </a:r>
            <a:r>
              <a:rPr lang="en-US" sz="2800" b="1" dirty="0" smtClean="0"/>
              <a:t>. </a:t>
            </a:r>
            <a:r>
              <a:rPr lang="en-US" sz="3200" b="1" dirty="0" smtClean="0"/>
              <a:t>A </a:t>
            </a:r>
            <a:r>
              <a:rPr lang="en-US" sz="3200" b="1" dirty="0"/>
              <a:t>mixture of </a:t>
            </a:r>
            <a:r>
              <a:rPr lang="en-US" sz="3200" b="1" dirty="0" smtClean="0"/>
              <a:t>4 </a:t>
            </a:r>
            <a:r>
              <a:rPr lang="en-US" sz="3200" b="1" dirty="0"/>
              <a:t>moles of H</a:t>
            </a:r>
            <a:r>
              <a:rPr lang="en-US" sz="3200" b="1" baseline="-25000" dirty="0"/>
              <a:t>2</a:t>
            </a:r>
            <a:r>
              <a:rPr lang="en-US" sz="3200" b="1" dirty="0"/>
              <a:t> and </a:t>
            </a:r>
            <a:r>
              <a:rPr lang="en-US" sz="3200" b="1" dirty="0" smtClean="0"/>
              <a:t>3 </a:t>
            </a:r>
            <a:r>
              <a:rPr lang="en-US" sz="3200" b="1" dirty="0"/>
              <a:t>moles of O</a:t>
            </a:r>
            <a:r>
              <a:rPr lang="en-US" sz="3200" b="1" baseline="-25000" dirty="0"/>
              <a:t>2</a:t>
            </a:r>
            <a:r>
              <a:rPr lang="en-US" sz="3200" b="1" dirty="0"/>
              <a:t> </a:t>
            </a:r>
            <a:r>
              <a:rPr lang="en-US" sz="3200" b="1" dirty="0" smtClean="0"/>
              <a:t>reacts to make water. Identify: limiting reactant, excess reactant, and how much is unreacted.</a:t>
            </a:r>
            <a:r>
              <a:rPr lang="en-US" sz="3200" b="1" dirty="0"/>
              <a:t/>
            </a:r>
            <a:br>
              <a:rPr lang="en-US" sz="3200" b="1" dirty="0"/>
            </a:b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752600"/>
            <a:ext cx="8077200" cy="4876800"/>
          </a:xfrm>
        </p:spPr>
        <p:txBody>
          <a:bodyPr>
            <a:normAutofit fontScale="47500" lnSpcReduction="20000"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en-US" sz="6700" b="1" dirty="0" smtClean="0">
                <a:solidFill>
                  <a:srgbClr val="0070C0"/>
                </a:solidFill>
              </a:rPr>
              <a:t>      Limiting </a:t>
            </a:r>
            <a:r>
              <a:rPr lang="en-US" sz="6700" b="1" dirty="0" smtClean="0"/>
              <a:t>   </a:t>
            </a:r>
            <a:r>
              <a:rPr lang="en-US" sz="6700" b="1" dirty="0" smtClean="0">
                <a:solidFill>
                  <a:srgbClr val="00B050"/>
                </a:solidFill>
              </a:rPr>
              <a:t>Excess 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sz="6700" b="1" dirty="0"/>
              <a:t> </a:t>
            </a:r>
            <a:r>
              <a:rPr lang="en-US" sz="6700" b="1" dirty="0" smtClean="0"/>
              <a:t>     </a:t>
            </a:r>
            <a:r>
              <a:rPr lang="en-US" sz="6700" b="1" dirty="0" smtClean="0">
                <a:solidFill>
                  <a:srgbClr val="0070C0"/>
                </a:solidFill>
              </a:rPr>
              <a:t>reactant</a:t>
            </a:r>
            <a:r>
              <a:rPr lang="en-US" sz="6700" b="1" dirty="0" smtClean="0"/>
              <a:t> </a:t>
            </a:r>
            <a:r>
              <a:rPr lang="en-US" sz="6700" b="1" dirty="0"/>
              <a:t> </a:t>
            </a:r>
            <a:r>
              <a:rPr lang="en-US" sz="6700" b="1" dirty="0" smtClean="0"/>
              <a:t>  </a:t>
            </a:r>
            <a:r>
              <a:rPr lang="en-US" sz="6700" b="1" dirty="0" err="1" smtClean="0">
                <a:solidFill>
                  <a:srgbClr val="00B050"/>
                </a:solidFill>
              </a:rPr>
              <a:t>reactant</a:t>
            </a:r>
            <a:r>
              <a:rPr lang="en-US" sz="6700" b="1" dirty="0" smtClean="0">
                <a:solidFill>
                  <a:srgbClr val="00B050"/>
                </a:solidFill>
              </a:rPr>
              <a:t> </a:t>
            </a:r>
            <a:r>
              <a:rPr lang="en-US" sz="6700" dirty="0" smtClean="0"/>
              <a:t>	</a:t>
            </a:r>
          </a:p>
          <a:p>
            <a:pPr marL="514350" indent="-514350">
              <a:lnSpc>
                <a:spcPct val="120000"/>
              </a:lnSpc>
              <a:buAutoNum type="alphaUcPeriod"/>
            </a:pPr>
            <a:r>
              <a:rPr lang="en-US" sz="6700" b="1" dirty="0" smtClean="0">
                <a:solidFill>
                  <a:srgbClr val="7030A0"/>
                </a:solidFill>
              </a:rPr>
              <a:t>   H</a:t>
            </a:r>
            <a:r>
              <a:rPr lang="en-US" sz="6700" b="1" baseline="-25000" dirty="0" smtClean="0">
                <a:solidFill>
                  <a:srgbClr val="7030A0"/>
                </a:solidFill>
              </a:rPr>
              <a:t>2</a:t>
            </a:r>
            <a:r>
              <a:rPr lang="en-US" sz="6700" b="1" dirty="0" smtClean="0">
                <a:solidFill>
                  <a:srgbClr val="7030A0"/>
                </a:solidFill>
              </a:rPr>
              <a:t>            1 mole H</a:t>
            </a:r>
            <a:r>
              <a:rPr lang="en-US" sz="6700" b="1" baseline="-25000" dirty="0" smtClean="0">
                <a:solidFill>
                  <a:srgbClr val="7030A0"/>
                </a:solidFill>
              </a:rPr>
              <a:t>2</a:t>
            </a:r>
            <a:endParaRPr lang="en-US" sz="6700" b="1" dirty="0" smtClean="0">
              <a:solidFill>
                <a:srgbClr val="7030A0"/>
              </a:solidFill>
            </a:endParaRPr>
          </a:p>
          <a:p>
            <a:pPr marL="514350" indent="-514350">
              <a:lnSpc>
                <a:spcPct val="120000"/>
              </a:lnSpc>
              <a:buAutoNum type="alphaUcPeriod"/>
            </a:pPr>
            <a:r>
              <a:rPr lang="en-US" sz="6700" b="1" dirty="0" smtClean="0">
                <a:solidFill>
                  <a:srgbClr val="C00000"/>
                </a:solidFill>
              </a:rPr>
              <a:t>   H</a:t>
            </a:r>
            <a:r>
              <a:rPr lang="en-US" sz="6700" b="1" baseline="-25000" dirty="0" smtClean="0">
                <a:solidFill>
                  <a:srgbClr val="C00000"/>
                </a:solidFill>
              </a:rPr>
              <a:t>2</a:t>
            </a:r>
            <a:r>
              <a:rPr lang="en-US" sz="6700" b="1" dirty="0">
                <a:solidFill>
                  <a:srgbClr val="C00000"/>
                </a:solidFill>
              </a:rPr>
              <a:t>	</a:t>
            </a:r>
            <a:r>
              <a:rPr lang="en-US" sz="6700" b="1" dirty="0" smtClean="0">
                <a:solidFill>
                  <a:srgbClr val="C00000"/>
                </a:solidFill>
              </a:rPr>
              <a:t>     1 mole O</a:t>
            </a:r>
            <a:r>
              <a:rPr lang="en-US" sz="6700" b="1" baseline="-25000" dirty="0" smtClean="0">
                <a:solidFill>
                  <a:srgbClr val="C00000"/>
                </a:solidFill>
              </a:rPr>
              <a:t>2</a:t>
            </a:r>
            <a:endParaRPr lang="en-US" sz="6700" b="1" dirty="0" smtClean="0">
              <a:solidFill>
                <a:srgbClr val="C00000"/>
              </a:solidFill>
            </a:endParaRPr>
          </a:p>
          <a:p>
            <a:pPr marL="514350" indent="-514350">
              <a:lnSpc>
                <a:spcPct val="120000"/>
              </a:lnSpc>
              <a:buAutoNum type="alphaUcPeriod"/>
            </a:pPr>
            <a:r>
              <a:rPr lang="en-US" sz="6700" b="1" dirty="0" smtClean="0">
                <a:solidFill>
                  <a:schemeClr val="accent6">
                    <a:lumMod val="75000"/>
                  </a:schemeClr>
                </a:solidFill>
              </a:rPr>
              <a:t>   O</a:t>
            </a:r>
            <a:r>
              <a:rPr lang="en-US" sz="6700" b="1" baseline="-25000" dirty="0" smtClean="0">
                <a:solidFill>
                  <a:schemeClr val="accent6">
                    <a:lumMod val="75000"/>
                  </a:schemeClr>
                </a:solidFill>
              </a:rPr>
              <a:t>2</a:t>
            </a:r>
            <a:r>
              <a:rPr lang="en-US" sz="6700" b="1" dirty="0">
                <a:solidFill>
                  <a:schemeClr val="accent6">
                    <a:lumMod val="75000"/>
                  </a:schemeClr>
                </a:solidFill>
              </a:rPr>
              <a:t>	</a:t>
            </a:r>
            <a:r>
              <a:rPr lang="en-US" sz="6700" b="1" dirty="0" smtClean="0">
                <a:solidFill>
                  <a:schemeClr val="accent6">
                    <a:lumMod val="75000"/>
                  </a:schemeClr>
                </a:solidFill>
              </a:rPr>
              <a:t>     1 mole H</a:t>
            </a:r>
            <a:r>
              <a:rPr lang="en-US" sz="6700" b="1" baseline="-25000" dirty="0" smtClean="0">
                <a:solidFill>
                  <a:schemeClr val="accent6">
                    <a:lumMod val="75000"/>
                  </a:schemeClr>
                </a:solidFill>
              </a:rPr>
              <a:t>2</a:t>
            </a:r>
            <a:endParaRPr lang="en-US" sz="6700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marL="514350" indent="-514350">
              <a:lnSpc>
                <a:spcPct val="120000"/>
              </a:lnSpc>
              <a:buAutoNum type="alphaUcPeriod"/>
            </a:pPr>
            <a:r>
              <a:rPr lang="en-US" sz="6700" b="1" dirty="0" smtClean="0">
                <a:solidFill>
                  <a:srgbClr val="CC0099"/>
                </a:solidFill>
              </a:rPr>
              <a:t>   O</a:t>
            </a:r>
            <a:r>
              <a:rPr lang="en-US" sz="6700" b="1" baseline="-25000" dirty="0" smtClean="0">
                <a:solidFill>
                  <a:srgbClr val="CC0099"/>
                </a:solidFill>
              </a:rPr>
              <a:t>2</a:t>
            </a:r>
            <a:r>
              <a:rPr lang="en-US" sz="6700" b="1" dirty="0">
                <a:solidFill>
                  <a:srgbClr val="CC0099"/>
                </a:solidFill>
              </a:rPr>
              <a:t>	</a:t>
            </a:r>
            <a:r>
              <a:rPr lang="en-US" sz="6700" b="1" dirty="0" smtClean="0">
                <a:solidFill>
                  <a:srgbClr val="CC0099"/>
                </a:solidFill>
              </a:rPr>
              <a:t>     1 mole O</a:t>
            </a:r>
            <a:r>
              <a:rPr lang="en-US" sz="6700" b="1" baseline="-25000" dirty="0" smtClean="0">
                <a:solidFill>
                  <a:srgbClr val="CC0099"/>
                </a:solidFill>
              </a:rPr>
              <a:t>2</a:t>
            </a:r>
            <a:endParaRPr lang="en-US" sz="6700" b="1" dirty="0" smtClean="0">
              <a:solidFill>
                <a:srgbClr val="CC0099"/>
              </a:solidFill>
            </a:endParaRPr>
          </a:p>
          <a:p>
            <a:pPr marL="514350" indent="-514350">
              <a:lnSpc>
                <a:spcPct val="120000"/>
              </a:lnSpc>
              <a:buAutoNum type="alphaUcPeriod"/>
            </a:pPr>
            <a:r>
              <a:rPr lang="en-US" sz="6700" b="1" dirty="0" smtClean="0">
                <a:solidFill>
                  <a:srgbClr val="FF0000"/>
                </a:solidFill>
              </a:rPr>
              <a:t>No </a:t>
            </a:r>
            <a:r>
              <a:rPr lang="en-US" sz="6700" b="1" dirty="0">
                <a:solidFill>
                  <a:srgbClr val="FF0000"/>
                </a:solidFill>
              </a:rPr>
              <a:t>reaction occurs since the equation does not balance </a:t>
            </a:r>
            <a:r>
              <a:rPr lang="en-US" sz="6700" b="1" dirty="0" smtClean="0">
                <a:solidFill>
                  <a:srgbClr val="FF0000"/>
                </a:solidFill>
              </a:rPr>
              <a:t>with 4 mole </a:t>
            </a:r>
            <a:r>
              <a:rPr lang="en-US" sz="6700" b="1" dirty="0">
                <a:solidFill>
                  <a:srgbClr val="FF0000"/>
                </a:solidFill>
              </a:rPr>
              <a:t>H</a:t>
            </a:r>
            <a:r>
              <a:rPr lang="en-US" sz="6700" b="1" baseline="-25000" dirty="0">
                <a:solidFill>
                  <a:srgbClr val="FF0000"/>
                </a:solidFill>
              </a:rPr>
              <a:t>2</a:t>
            </a:r>
            <a:r>
              <a:rPr lang="en-US" sz="6700" b="1" dirty="0">
                <a:solidFill>
                  <a:srgbClr val="FF0000"/>
                </a:solidFill>
              </a:rPr>
              <a:t> and </a:t>
            </a:r>
            <a:r>
              <a:rPr lang="en-US" sz="6700" b="1" dirty="0" smtClean="0">
                <a:solidFill>
                  <a:srgbClr val="FF0000"/>
                </a:solidFill>
              </a:rPr>
              <a:t>3 mole </a:t>
            </a:r>
            <a:r>
              <a:rPr lang="en-US" sz="6700" b="1" dirty="0">
                <a:solidFill>
                  <a:srgbClr val="FF0000"/>
                </a:solidFill>
              </a:rPr>
              <a:t>O</a:t>
            </a:r>
            <a:r>
              <a:rPr lang="en-US" sz="6700" b="1" baseline="-25000" dirty="0">
                <a:solidFill>
                  <a:srgbClr val="FF0000"/>
                </a:solidFill>
              </a:rPr>
              <a:t>2</a:t>
            </a:r>
            <a:endParaRPr lang="en-US" sz="6700" b="1" dirty="0">
              <a:solidFill>
                <a:srgbClr val="FF0000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8390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524000"/>
          </a:xfrm>
        </p:spPr>
        <p:txBody>
          <a:bodyPr>
            <a:noAutofit/>
          </a:bodyPr>
          <a:lstStyle/>
          <a:p>
            <a:pPr algn="l"/>
            <a:r>
              <a:rPr lang="en-US" sz="3600" dirty="0"/>
              <a:t>2</a:t>
            </a:r>
            <a:r>
              <a:rPr lang="en-US" sz="3600" b="1" dirty="0" smtClean="0"/>
              <a:t>. A </a:t>
            </a:r>
            <a:r>
              <a:rPr lang="en-US" sz="3600" b="1" dirty="0"/>
              <a:t>mixture of 6</a:t>
            </a:r>
            <a:r>
              <a:rPr lang="en-US" sz="3600" b="1" dirty="0" smtClean="0"/>
              <a:t> </a:t>
            </a:r>
            <a:r>
              <a:rPr lang="en-US" sz="3600" b="1" dirty="0"/>
              <a:t>moles of H</a:t>
            </a:r>
            <a:r>
              <a:rPr lang="en-US" sz="3600" b="1" baseline="-25000" dirty="0"/>
              <a:t>2</a:t>
            </a:r>
            <a:r>
              <a:rPr lang="en-US" sz="3600" b="1" dirty="0"/>
              <a:t> and 2</a:t>
            </a:r>
            <a:r>
              <a:rPr lang="en-US" sz="3600" b="1" dirty="0" smtClean="0"/>
              <a:t> </a:t>
            </a:r>
            <a:r>
              <a:rPr lang="en-US" sz="3600" b="1" dirty="0"/>
              <a:t>moles of O</a:t>
            </a:r>
            <a:r>
              <a:rPr lang="en-US" sz="3600" b="1" baseline="-25000" dirty="0"/>
              <a:t>2</a:t>
            </a:r>
            <a:r>
              <a:rPr lang="en-US" sz="3600" b="1" dirty="0"/>
              <a:t> </a:t>
            </a:r>
            <a:r>
              <a:rPr lang="en-US" sz="3600" b="1" dirty="0" smtClean="0"/>
              <a:t>reacts to make water. How much water is made?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057400"/>
            <a:ext cx="8077200" cy="4572000"/>
          </a:xfrm>
        </p:spPr>
        <p:txBody>
          <a:bodyPr>
            <a:normAutofit fontScale="55000" lnSpcReduction="20000"/>
          </a:bodyPr>
          <a:lstStyle/>
          <a:p>
            <a:pPr marL="633413" indent="-633413">
              <a:lnSpc>
                <a:spcPct val="120000"/>
              </a:lnSpc>
              <a:buFont typeface="+mj-lt"/>
              <a:buAutoNum type="alphaUcPeriod"/>
            </a:pPr>
            <a:r>
              <a:rPr lang="en-US" sz="6700" b="1" dirty="0" smtClean="0">
                <a:solidFill>
                  <a:srgbClr val="7030A0"/>
                </a:solidFill>
              </a:rPr>
              <a:t>6 moles water </a:t>
            </a:r>
          </a:p>
          <a:p>
            <a:pPr marL="514350" indent="-514350">
              <a:lnSpc>
                <a:spcPct val="120000"/>
              </a:lnSpc>
              <a:buAutoNum type="alphaUcPeriod"/>
            </a:pPr>
            <a:r>
              <a:rPr lang="en-US" sz="6700" b="1" dirty="0">
                <a:solidFill>
                  <a:srgbClr val="C00000"/>
                </a:solidFill>
              </a:rPr>
              <a:t> 2</a:t>
            </a:r>
            <a:r>
              <a:rPr lang="en-US" sz="6700" b="1" dirty="0" smtClean="0">
                <a:solidFill>
                  <a:srgbClr val="C00000"/>
                </a:solidFill>
              </a:rPr>
              <a:t> moles water</a:t>
            </a:r>
          </a:p>
          <a:p>
            <a:pPr marL="514350" indent="-514350">
              <a:lnSpc>
                <a:spcPct val="120000"/>
              </a:lnSpc>
              <a:buAutoNum type="alphaUcPeriod"/>
            </a:pPr>
            <a:r>
              <a:rPr lang="en-US" sz="6700" b="1" dirty="0" smtClean="0">
                <a:solidFill>
                  <a:schemeClr val="accent6">
                    <a:lumMod val="75000"/>
                  </a:schemeClr>
                </a:solidFill>
              </a:rPr>
              <a:t> 3 moles water</a:t>
            </a:r>
          </a:p>
          <a:p>
            <a:pPr marL="514350" indent="-514350">
              <a:lnSpc>
                <a:spcPct val="120000"/>
              </a:lnSpc>
              <a:buAutoNum type="alphaUcPeriod"/>
            </a:pPr>
            <a:r>
              <a:rPr lang="en-US" sz="6700" b="1" dirty="0" smtClean="0">
                <a:solidFill>
                  <a:srgbClr val="CC0099"/>
                </a:solidFill>
              </a:rPr>
              <a:t> 4 moles water</a:t>
            </a:r>
          </a:p>
          <a:p>
            <a:pPr marL="514350" indent="-514350">
              <a:lnSpc>
                <a:spcPct val="120000"/>
              </a:lnSpc>
              <a:buAutoNum type="alphaUcPeriod"/>
            </a:pPr>
            <a:r>
              <a:rPr lang="en-US" sz="6700" b="1" dirty="0" smtClean="0">
                <a:solidFill>
                  <a:srgbClr val="FF0000"/>
                </a:solidFill>
              </a:rPr>
              <a:t>No </a:t>
            </a:r>
            <a:r>
              <a:rPr lang="en-US" sz="6700" b="1" dirty="0">
                <a:solidFill>
                  <a:srgbClr val="FF0000"/>
                </a:solidFill>
              </a:rPr>
              <a:t>reaction occurs since the equation does not balance </a:t>
            </a:r>
            <a:r>
              <a:rPr lang="en-US" sz="6700" b="1" dirty="0" smtClean="0">
                <a:solidFill>
                  <a:srgbClr val="FF0000"/>
                </a:solidFill>
              </a:rPr>
              <a:t>with 6 mole </a:t>
            </a:r>
            <a:r>
              <a:rPr lang="en-US" sz="6700" b="1" dirty="0">
                <a:solidFill>
                  <a:srgbClr val="FF0000"/>
                </a:solidFill>
              </a:rPr>
              <a:t>H</a:t>
            </a:r>
            <a:r>
              <a:rPr lang="en-US" sz="6700" b="1" baseline="-25000" dirty="0">
                <a:solidFill>
                  <a:srgbClr val="FF0000"/>
                </a:solidFill>
              </a:rPr>
              <a:t>2</a:t>
            </a:r>
            <a:r>
              <a:rPr lang="en-US" sz="6700" b="1" dirty="0">
                <a:solidFill>
                  <a:srgbClr val="FF0000"/>
                </a:solidFill>
              </a:rPr>
              <a:t> and 2</a:t>
            </a:r>
            <a:r>
              <a:rPr lang="en-US" sz="6700" b="1" dirty="0" smtClean="0">
                <a:solidFill>
                  <a:srgbClr val="FF0000"/>
                </a:solidFill>
              </a:rPr>
              <a:t> mole </a:t>
            </a:r>
            <a:r>
              <a:rPr lang="en-US" sz="6700" b="1" dirty="0">
                <a:solidFill>
                  <a:srgbClr val="FF0000"/>
                </a:solidFill>
              </a:rPr>
              <a:t>O</a:t>
            </a:r>
            <a:r>
              <a:rPr lang="en-US" sz="6700" b="1" baseline="-25000" dirty="0">
                <a:solidFill>
                  <a:srgbClr val="FF0000"/>
                </a:solidFill>
              </a:rPr>
              <a:t>2</a:t>
            </a:r>
            <a:endParaRPr lang="en-US" sz="6700" b="1" dirty="0">
              <a:solidFill>
                <a:srgbClr val="FF0000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0950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534400" cy="1524000"/>
          </a:xfrm>
        </p:spPr>
        <p:txBody>
          <a:bodyPr>
            <a:noAutofit/>
          </a:bodyPr>
          <a:lstStyle/>
          <a:p>
            <a:pPr algn="l"/>
            <a:r>
              <a:rPr lang="en-US" sz="2800" dirty="0"/>
              <a:t>3</a:t>
            </a:r>
            <a:r>
              <a:rPr lang="en-US" sz="2800" b="1" dirty="0" smtClean="0"/>
              <a:t>. </a:t>
            </a:r>
            <a:r>
              <a:rPr lang="en-US" sz="3200" b="1" dirty="0" smtClean="0"/>
              <a:t>A mixture of 2.5 moles of Na and 1.8 moles of Cl</a:t>
            </a:r>
            <a:r>
              <a:rPr lang="en-US" sz="3200" b="1" baseline="-25000" dirty="0" smtClean="0"/>
              <a:t>2</a:t>
            </a:r>
            <a:r>
              <a:rPr lang="en-US" sz="3200" b="1" dirty="0" smtClean="0"/>
              <a:t> reacts to make </a:t>
            </a:r>
            <a:r>
              <a:rPr lang="en-US" sz="3200" b="1" dirty="0" err="1" smtClean="0"/>
              <a:t>NaCl</a:t>
            </a:r>
            <a:r>
              <a:rPr lang="en-US" sz="3200" b="1" dirty="0" smtClean="0"/>
              <a:t>. Identify: limiting reactant, excess reactant, and how much is unreacted.</a:t>
            </a:r>
            <a:r>
              <a:rPr lang="en-US" sz="3200" b="1" dirty="0"/>
              <a:t/>
            </a:r>
            <a:br>
              <a:rPr lang="en-US" sz="3200" b="1" dirty="0"/>
            </a:b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077200" cy="4876800"/>
          </a:xfrm>
        </p:spPr>
        <p:txBody>
          <a:bodyPr>
            <a:normAutofit fontScale="55000" lnSpcReduction="20000"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en-US" sz="6700" b="1" dirty="0" smtClean="0">
                <a:solidFill>
                  <a:srgbClr val="0070C0"/>
                </a:solidFill>
              </a:rPr>
              <a:t>      Limiting </a:t>
            </a:r>
            <a:r>
              <a:rPr lang="en-US" sz="6700" b="1" dirty="0" smtClean="0"/>
              <a:t>   </a:t>
            </a:r>
            <a:r>
              <a:rPr lang="en-US" sz="6700" b="1" dirty="0" smtClean="0">
                <a:solidFill>
                  <a:srgbClr val="00B050"/>
                </a:solidFill>
              </a:rPr>
              <a:t>Excess 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sz="6700" b="1" dirty="0"/>
              <a:t> </a:t>
            </a:r>
            <a:r>
              <a:rPr lang="en-US" sz="6700" b="1" dirty="0" smtClean="0"/>
              <a:t>     </a:t>
            </a:r>
            <a:r>
              <a:rPr lang="en-US" sz="6700" b="1" dirty="0" smtClean="0">
                <a:solidFill>
                  <a:srgbClr val="0070C0"/>
                </a:solidFill>
              </a:rPr>
              <a:t>reactant</a:t>
            </a:r>
            <a:r>
              <a:rPr lang="en-US" sz="6700" b="1" dirty="0" smtClean="0"/>
              <a:t> </a:t>
            </a:r>
            <a:r>
              <a:rPr lang="en-US" sz="6700" b="1" dirty="0"/>
              <a:t> </a:t>
            </a:r>
            <a:r>
              <a:rPr lang="en-US" sz="6700" b="1" dirty="0" smtClean="0"/>
              <a:t>  </a:t>
            </a:r>
            <a:r>
              <a:rPr lang="en-US" sz="6700" b="1" dirty="0" err="1" smtClean="0">
                <a:solidFill>
                  <a:srgbClr val="00B050"/>
                </a:solidFill>
              </a:rPr>
              <a:t>reactant</a:t>
            </a:r>
            <a:r>
              <a:rPr lang="en-US" sz="6700" b="1" dirty="0" smtClean="0">
                <a:solidFill>
                  <a:srgbClr val="00B050"/>
                </a:solidFill>
              </a:rPr>
              <a:t> </a:t>
            </a:r>
            <a:r>
              <a:rPr lang="en-US" sz="6700" dirty="0" smtClean="0"/>
              <a:t>	</a:t>
            </a:r>
          </a:p>
          <a:p>
            <a:pPr marL="514350" indent="-514350">
              <a:lnSpc>
                <a:spcPct val="120000"/>
              </a:lnSpc>
              <a:buAutoNum type="alphaUcPeriod"/>
            </a:pPr>
            <a:r>
              <a:rPr lang="en-US" sz="6700" b="1" dirty="0" smtClean="0">
                <a:solidFill>
                  <a:srgbClr val="7030A0"/>
                </a:solidFill>
              </a:rPr>
              <a:t>   Na            0.7 mole Na</a:t>
            </a:r>
          </a:p>
          <a:p>
            <a:pPr marL="514350" indent="-514350">
              <a:lnSpc>
                <a:spcPct val="120000"/>
              </a:lnSpc>
              <a:buAutoNum type="alphaUcPeriod"/>
            </a:pPr>
            <a:r>
              <a:rPr lang="en-US" sz="6700" b="1" dirty="0" smtClean="0">
                <a:solidFill>
                  <a:srgbClr val="C00000"/>
                </a:solidFill>
              </a:rPr>
              <a:t>   Na</a:t>
            </a:r>
            <a:r>
              <a:rPr lang="en-US" sz="6700" b="1" dirty="0">
                <a:solidFill>
                  <a:srgbClr val="C00000"/>
                </a:solidFill>
              </a:rPr>
              <a:t>	</a:t>
            </a:r>
            <a:r>
              <a:rPr lang="en-US" sz="6700" b="1" dirty="0" smtClean="0">
                <a:solidFill>
                  <a:srgbClr val="C00000"/>
                </a:solidFill>
              </a:rPr>
              <a:t>       0.7 mole Cl</a:t>
            </a:r>
            <a:r>
              <a:rPr lang="en-US" sz="6700" b="1" baseline="-25000" dirty="0" smtClean="0">
                <a:solidFill>
                  <a:srgbClr val="C00000"/>
                </a:solidFill>
              </a:rPr>
              <a:t>2</a:t>
            </a:r>
            <a:endParaRPr lang="en-US" sz="6700" b="1" dirty="0" smtClean="0">
              <a:solidFill>
                <a:srgbClr val="C00000"/>
              </a:solidFill>
            </a:endParaRPr>
          </a:p>
          <a:p>
            <a:pPr marL="514350" indent="-514350">
              <a:lnSpc>
                <a:spcPct val="120000"/>
              </a:lnSpc>
              <a:buAutoNum type="alphaUcPeriod"/>
            </a:pPr>
            <a:r>
              <a:rPr lang="en-US" sz="6700" b="1" dirty="0" smtClean="0">
                <a:solidFill>
                  <a:schemeClr val="accent6">
                    <a:lumMod val="75000"/>
                  </a:schemeClr>
                </a:solidFill>
              </a:rPr>
              <a:t>   Na</a:t>
            </a:r>
            <a:r>
              <a:rPr lang="en-US" sz="6700" b="1" dirty="0">
                <a:solidFill>
                  <a:schemeClr val="accent6">
                    <a:lumMod val="75000"/>
                  </a:schemeClr>
                </a:solidFill>
              </a:rPr>
              <a:t>	</a:t>
            </a:r>
            <a:r>
              <a:rPr lang="en-US" sz="6700" b="1" dirty="0" smtClean="0">
                <a:solidFill>
                  <a:schemeClr val="accent6">
                    <a:lumMod val="75000"/>
                  </a:schemeClr>
                </a:solidFill>
              </a:rPr>
              <a:t>       0.55 mole Cl</a:t>
            </a:r>
            <a:r>
              <a:rPr lang="en-US" sz="6700" b="1" baseline="-25000" dirty="0" smtClean="0">
                <a:solidFill>
                  <a:schemeClr val="accent6">
                    <a:lumMod val="75000"/>
                  </a:schemeClr>
                </a:solidFill>
              </a:rPr>
              <a:t>2</a:t>
            </a:r>
            <a:endParaRPr lang="en-US" sz="6700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marL="514350" indent="-514350">
              <a:lnSpc>
                <a:spcPct val="120000"/>
              </a:lnSpc>
              <a:buAutoNum type="alphaUcPeriod"/>
            </a:pPr>
            <a:r>
              <a:rPr lang="en-US" sz="6700" b="1" dirty="0" smtClean="0">
                <a:solidFill>
                  <a:srgbClr val="CC0099"/>
                </a:solidFill>
              </a:rPr>
              <a:t>   Cl</a:t>
            </a:r>
            <a:r>
              <a:rPr lang="en-US" sz="6700" b="1" baseline="-25000" dirty="0" smtClean="0">
                <a:solidFill>
                  <a:srgbClr val="CC0099"/>
                </a:solidFill>
              </a:rPr>
              <a:t>2</a:t>
            </a:r>
            <a:r>
              <a:rPr lang="en-US" sz="6700" b="1" dirty="0">
                <a:solidFill>
                  <a:srgbClr val="CC0099"/>
                </a:solidFill>
              </a:rPr>
              <a:t>	</a:t>
            </a:r>
            <a:r>
              <a:rPr lang="en-US" sz="6700" b="1" dirty="0" smtClean="0">
                <a:solidFill>
                  <a:srgbClr val="CC0099"/>
                </a:solidFill>
              </a:rPr>
              <a:t>       0.7 mole Na</a:t>
            </a:r>
          </a:p>
          <a:p>
            <a:pPr marL="514350" indent="-514350">
              <a:lnSpc>
                <a:spcPct val="120000"/>
              </a:lnSpc>
              <a:buAutoNum type="alphaUcPeriod"/>
            </a:pPr>
            <a:r>
              <a:rPr lang="en-US" sz="6700" b="1" dirty="0" smtClean="0">
                <a:solidFill>
                  <a:srgbClr val="FF0000"/>
                </a:solidFill>
              </a:rPr>
              <a:t>   Cl</a:t>
            </a:r>
            <a:r>
              <a:rPr lang="en-US" sz="6700" b="1" baseline="-25000" dirty="0" smtClean="0">
                <a:solidFill>
                  <a:srgbClr val="FF0000"/>
                </a:solidFill>
              </a:rPr>
              <a:t>2               </a:t>
            </a:r>
            <a:r>
              <a:rPr lang="en-US" sz="6700" b="1" dirty="0" smtClean="0">
                <a:solidFill>
                  <a:srgbClr val="FF0000"/>
                </a:solidFill>
              </a:rPr>
              <a:t> 1 mole Na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2436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524000"/>
          </a:xfrm>
        </p:spPr>
        <p:txBody>
          <a:bodyPr>
            <a:noAutofit/>
          </a:bodyPr>
          <a:lstStyle/>
          <a:p>
            <a:pPr algn="l"/>
            <a:r>
              <a:rPr lang="en-US" sz="3600" dirty="0" smtClean="0"/>
              <a:t>4</a:t>
            </a:r>
            <a:r>
              <a:rPr lang="en-US" sz="3600" b="1" dirty="0" smtClean="0"/>
              <a:t>. A </a:t>
            </a:r>
            <a:r>
              <a:rPr lang="en-US" sz="3600" b="1" dirty="0"/>
              <a:t>mixture of </a:t>
            </a:r>
            <a:r>
              <a:rPr lang="en-US" sz="3600" b="1" dirty="0" smtClean="0"/>
              <a:t>2.5 </a:t>
            </a:r>
            <a:r>
              <a:rPr lang="en-US" sz="3600" b="1" dirty="0"/>
              <a:t>moles of </a:t>
            </a:r>
            <a:r>
              <a:rPr lang="en-US" sz="3600" b="1" dirty="0" smtClean="0"/>
              <a:t>Na </a:t>
            </a:r>
            <a:r>
              <a:rPr lang="en-US" sz="3600" b="1" dirty="0"/>
              <a:t>and </a:t>
            </a:r>
            <a:r>
              <a:rPr lang="en-US" sz="3600" b="1" dirty="0" smtClean="0"/>
              <a:t>1.8 </a:t>
            </a:r>
            <a:r>
              <a:rPr lang="en-US" sz="3600" b="1" dirty="0"/>
              <a:t>moles of </a:t>
            </a:r>
            <a:r>
              <a:rPr lang="en-US" sz="3600" b="1" dirty="0" smtClean="0"/>
              <a:t>Cl</a:t>
            </a:r>
            <a:r>
              <a:rPr lang="en-US" sz="3600" b="1" baseline="-25000" dirty="0" smtClean="0"/>
              <a:t>2</a:t>
            </a:r>
            <a:r>
              <a:rPr lang="en-US" sz="3600" b="1" dirty="0" smtClean="0"/>
              <a:t> reacts to make </a:t>
            </a:r>
            <a:r>
              <a:rPr lang="en-US" sz="3600" b="1" dirty="0" err="1" smtClean="0"/>
              <a:t>NaCl</a:t>
            </a:r>
            <a:r>
              <a:rPr lang="en-US" sz="3600" b="1" dirty="0" smtClean="0"/>
              <a:t>. How much sodium chloride is made?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057400"/>
            <a:ext cx="8077200" cy="4572000"/>
          </a:xfrm>
        </p:spPr>
        <p:txBody>
          <a:bodyPr>
            <a:normAutofit fontScale="70000" lnSpcReduction="20000"/>
          </a:bodyPr>
          <a:lstStyle/>
          <a:p>
            <a:pPr marL="633413" indent="-633413">
              <a:lnSpc>
                <a:spcPct val="120000"/>
              </a:lnSpc>
              <a:buFont typeface="+mj-lt"/>
              <a:buAutoNum type="alphaUcPeriod"/>
            </a:pPr>
            <a:r>
              <a:rPr lang="en-US" sz="6700" b="1" dirty="0" smtClean="0">
                <a:solidFill>
                  <a:srgbClr val="7030A0"/>
                </a:solidFill>
              </a:rPr>
              <a:t>2.5 moles </a:t>
            </a:r>
            <a:r>
              <a:rPr lang="en-US" sz="6700" b="1" dirty="0" err="1" smtClean="0">
                <a:solidFill>
                  <a:srgbClr val="7030A0"/>
                </a:solidFill>
              </a:rPr>
              <a:t>NaCl</a:t>
            </a:r>
            <a:r>
              <a:rPr lang="en-US" sz="6700" b="1" dirty="0" smtClean="0">
                <a:solidFill>
                  <a:srgbClr val="7030A0"/>
                </a:solidFill>
              </a:rPr>
              <a:t> </a:t>
            </a:r>
          </a:p>
          <a:p>
            <a:pPr marL="514350" indent="-514350">
              <a:lnSpc>
                <a:spcPct val="120000"/>
              </a:lnSpc>
              <a:buAutoNum type="alphaUcPeriod"/>
            </a:pPr>
            <a:r>
              <a:rPr lang="en-US" sz="6700" b="1" dirty="0">
                <a:solidFill>
                  <a:srgbClr val="C00000"/>
                </a:solidFill>
              </a:rPr>
              <a:t> </a:t>
            </a:r>
            <a:r>
              <a:rPr lang="en-US" sz="6700" b="1" dirty="0" smtClean="0">
                <a:solidFill>
                  <a:srgbClr val="C00000"/>
                </a:solidFill>
              </a:rPr>
              <a:t>1.8 moles </a:t>
            </a:r>
            <a:r>
              <a:rPr lang="en-US" sz="6700" b="1" dirty="0" err="1" smtClean="0">
                <a:solidFill>
                  <a:srgbClr val="C00000"/>
                </a:solidFill>
              </a:rPr>
              <a:t>NaCl</a:t>
            </a:r>
            <a:endParaRPr lang="en-US" sz="6700" b="1" dirty="0" smtClean="0">
              <a:solidFill>
                <a:srgbClr val="C00000"/>
              </a:solidFill>
            </a:endParaRPr>
          </a:p>
          <a:p>
            <a:pPr marL="514350" indent="-514350">
              <a:lnSpc>
                <a:spcPct val="120000"/>
              </a:lnSpc>
              <a:buAutoNum type="alphaUcPeriod"/>
            </a:pPr>
            <a:r>
              <a:rPr lang="en-US" sz="6700" b="1" dirty="0" smtClean="0">
                <a:solidFill>
                  <a:schemeClr val="accent6">
                    <a:lumMod val="75000"/>
                  </a:schemeClr>
                </a:solidFill>
              </a:rPr>
              <a:t> 0.7 moles </a:t>
            </a:r>
            <a:r>
              <a:rPr lang="en-US" sz="6700" b="1" dirty="0" err="1" smtClean="0">
                <a:solidFill>
                  <a:schemeClr val="accent6">
                    <a:lumMod val="75000"/>
                  </a:schemeClr>
                </a:solidFill>
              </a:rPr>
              <a:t>NaCl</a:t>
            </a:r>
            <a:endParaRPr lang="en-US" sz="6700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marL="514350" indent="-514350">
              <a:lnSpc>
                <a:spcPct val="120000"/>
              </a:lnSpc>
              <a:buAutoNum type="alphaUcPeriod"/>
            </a:pPr>
            <a:r>
              <a:rPr lang="en-US" sz="6700" b="1" dirty="0" smtClean="0">
                <a:solidFill>
                  <a:srgbClr val="CC0099"/>
                </a:solidFill>
              </a:rPr>
              <a:t> 0.55 moles </a:t>
            </a:r>
            <a:r>
              <a:rPr lang="en-US" sz="6700" b="1" dirty="0" err="1" smtClean="0">
                <a:solidFill>
                  <a:srgbClr val="CC0099"/>
                </a:solidFill>
              </a:rPr>
              <a:t>NaCl</a:t>
            </a:r>
            <a:endParaRPr lang="en-US" sz="6700" b="1" dirty="0" smtClean="0">
              <a:solidFill>
                <a:srgbClr val="CC0099"/>
              </a:solidFill>
            </a:endParaRPr>
          </a:p>
          <a:p>
            <a:pPr marL="514350" indent="-514350">
              <a:lnSpc>
                <a:spcPct val="120000"/>
              </a:lnSpc>
              <a:buAutoNum type="alphaUcPeriod"/>
            </a:pPr>
            <a:r>
              <a:rPr lang="en-US" sz="6700" b="1" dirty="0" smtClean="0">
                <a:solidFill>
                  <a:srgbClr val="FF0000"/>
                </a:solidFill>
              </a:rPr>
              <a:t> 1 mole </a:t>
            </a:r>
            <a:r>
              <a:rPr lang="en-US" sz="6700" b="1" dirty="0" err="1" smtClean="0">
                <a:solidFill>
                  <a:srgbClr val="FF0000"/>
                </a:solidFill>
              </a:rPr>
              <a:t>Nacl</a:t>
            </a:r>
            <a:endParaRPr lang="en-US" sz="6700" b="1" dirty="0">
              <a:solidFill>
                <a:srgbClr val="FF0000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4795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2058" y="152400"/>
            <a:ext cx="8763000" cy="1123293"/>
          </a:xfrm>
        </p:spPr>
        <p:txBody>
          <a:bodyPr>
            <a:noAutofit/>
          </a:bodyPr>
          <a:lstStyle/>
          <a:p>
            <a:pPr algn="l"/>
            <a:r>
              <a:rPr lang="en-US" sz="3600" dirty="0"/>
              <a:t>5</a:t>
            </a:r>
            <a:r>
              <a:rPr lang="en-US" sz="3600" b="1" dirty="0" smtClean="0"/>
              <a:t>. </a:t>
            </a:r>
            <a:r>
              <a:rPr lang="en-US" sz="3400" b="1" dirty="0" smtClean="0"/>
              <a:t>The reaction for combustion of methane is </a:t>
            </a:r>
            <a:endParaRPr lang="en-US" sz="3400" b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990600"/>
            <a:ext cx="7478316" cy="83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538758" y="4572000"/>
            <a:ext cx="8229600" cy="140176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b="1" dirty="0" smtClean="0"/>
              <a:t>Given the shown amounts for each reactant, predict the amounts of products and leftovers after complete reaction. </a:t>
            </a:r>
            <a:endParaRPr lang="en-US" b="1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1855076"/>
            <a:ext cx="1514475" cy="2390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0" y="1855076"/>
            <a:ext cx="1657350" cy="245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54463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1076" y="0"/>
            <a:ext cx="8763000" cy="818493"/>
          </a:xfrm>
        </p:spPr>
        <p:txBody>
          <a:bodyPr>
            <a:noAutofit/>
          </a:bodyPr>
          <a:lstStyle/>
          <a:p>
            <a:pPr algn="l"/>
            <a:r>
              <a:rPr lang="en-US" sz="3600" dirty="0"/>
              <a:t>5</a:t>
            </a:r>
            <a:r>
              <a:rPr lang="en-US" sz="3600" b="1" dirty="0" smtClean="0"/>
              <a:t>. What are the amounts after the reaction?</a:t>
            </a:r>
            <a:endParaRPr lang="en-US" sz="3600" b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1811" y="1820420"/>
            <a:ext cx="8912775" cy="9989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315516" y="3276600"/>
            <a:ext cx="8789070" cy="3124200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lphaUcPeriod"/>
            </a:pPr>
            <a:r>
              <a:rPr lang="en-US" sz="4000" b="1" dirty="0" smtClean="0">
                <a:solidFill>
                  <a:srgbClr val="00B050"/>
                </a:solidFill>
              </a:rPr>
              <a:t>6               1                    1                    2      </a:t>
            </a:r>
          </a:p>
          <a:p>
            <a:pPr marL="514350" indent="-514350">
              <a:buFont typeface="+mj-lt"/>
              <a:buAutoNum type="alphaUcPeriod"/>
            </a:pPr>
            <a:r>
              <a:rPr lang="en-US" sz="4000" b="1" dirty="0" smtClean="0">
                <a:solidFill>
                  <a:srgbClr val="0070C0"/>
                </a:solidFill>
              </a:rPr>
              <a:t>1               6</a:t>
            </a:r>
            <a:r>
              <a:rPr lang="en-US" sz="4000" b="1" dirty="0" smtClean="0">
                <a:solidFill>
                  <a:srgbClr val="00B050"/>
                </a:solidFill>
              </a:rPr>
              <a:t>                    </a:t>
            </a:r>
            <a:r>
              <a:rPr lang="en-US" sz="4000" b="1" dirty="0" smtClean="0">
                <a:solidFill>
                  <a:srgbClr val="0070C0"/>
                </a:solidFill>
              </a:rPr>
              <a:t>1                    2</a:t>
            </a:r>
          </a:p>
          <a:p>
            <a:pPr marL="514350" indent="-514350">
              <a:buFont typeface="+mj-lt"/>
              <a:buAutoNum type="alphaUcPeriod"/>
            </a:pPr>
            <a:r>
              <a:rPr lang="en-US" sz="4000" b="1" dirty="0" smtClean="0">
                <a:solidFill>
                  <a:srgbClr val="FF0000"/>
                </a:solidFill>
              </a:rPr>
              <a:t>1               0                    6                  12</a:t>
            </a:r>
          </a:p>
          <a:p>
            <a:pPr marL="514350" indent="-514350">
              <a:buFont typeface="+mj-lt"/>
              <a:buAutoNum type="alphaUcPeriod"/>
            </a:pPr>
            <a:r>
              <a:rPr lang="en-US" sz="4000" b="1" dirty="0" smtClean="0">
                <a:solidFill>
                  <a:srgbClr val="7030A0"/>
                </a:solidFill>
              </a:rPr>
              <a:t>4               0                    4                    8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41586" y="579557"/>
            <a:ext cx="4572000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Initial: </a:t>
            </a:r>
          </a:p>
          <a:p>
            <a:r>
              <a:rPr lang="en-US" sz="4000" b="1" dirty="0" smtClean="0"/>
              <a:t>7 CH</a:t>
            </a:r>
            <a:r>
              <a:rPr lang="en-US" sz="4000" b="1" baseline="-25000" dirty="0" smtClean="0"/>
              <a:t>4</a:t>
            </a:r>
            <a:r>
              <a:rPr lang="en-US" sz="4000" dirty="0"/>
              <a:t> </a:t>
            </a:r>
            <a:r>
              <a:rPr lang="en-US" sz="4000" b="1" dirty="0"/>
              <a:t> </a:t>
            </a:r>
            <a:r>
              <a:rPr lang="en-US" sz="4000" b="1" dirty="0" smtClean="0"/>
              <a:t>and  3 O</a:t>
            </a:r>
            <a:r>
              <a:rPr lang="en-US" sz="4000" b="1" baseline="-25000" dirty="0" smtClean="0"/>
              <a:t>2</a:t>
            </a:r>
            <a:r>
              <a:rPr lang="en-US" sz="4000" b="1" dirty="0" smtClean="0"/>
              <a:t> </a:t>
            </a:r>
            <a:endParaRPr lang="en-US" sz="40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354724" y="2819399"/>
            <a:ext cx="2362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After: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2447259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2271" y="228600"/>
            <a:ext cx="8813488" cy="1752600"/>
          </a:xfrm>
        </p:spPr>
        <p:txBody>
          <a:bodyPr>
            <a:noAutofit/>
          </a:bodyPr>
          <a:lstStyle/>
          <a:p>
            <a:pPr algn="l"/>
            <a:r>
              <a:rPr lang="en-US" sz="3600" dirty="0"/>
              <a:t>6</a:t>
            </a:r>
            <a:r>
              <a:rPr lang="en-US" sz="3600" b="1" dirty="0" smtClean="0"/>
              <a:t>. </a:t>
            </a:r>
            <a:r>
              <a:rPr lang="en-US" sz="3600" b="1" dirty="0">
                <a:solidFill>
                  <a:srgbClr val="FF0000"/>
                </a:solidFill>
              </a:rPr>
              <a:t>Given</a:t>
            </a:r>
            <a:r>
              <a:rPr lang="en-US" sz="3600" b="1" dirty="0"/>
              <a:t> the shown amounts for </a:t>
            </a:r>
            <a:r>
              <a:rPr lang="en-US" sz="3600" b="1" dirty="0" smtClean="0"/>
              <a:t>the </a:t>
            </a:r>
            <a:r>
              <a:rPr lang="en-US" sz="3600" b="1" dirty="0"/>
              <a:t>products and leftovers </a:t>
            </a:r>
            <a:r>
              <a:rPr lang="en-US" sz="3600" b="1" dirty="0">
                <a:solidFill>
                  <a:srgbClr val="FF0000"/>
                </a:solidFill>
              </a:rPr>
              <a:t>after</a:t>
            </a:r>
            <a:r>
              <a:rPr lang="en-US" sz="3600" b="1" dirty="0"/>
              <a:t> </a:t>
            </a:r>
            <a:r>
              <a:rPr lang="en-US" sz="3600" b="1" dirty="0" smtClean="0"/>
              <a:t>a complete reaction, </a:t>
            </a:r>
            <a:r>
              <a:rPr lang="en-US" sz="3600" b="1" dirty="0" smtClean="0">
                <a:solidFill>
                  <a:srgbClr val="00B050"/>
                </a:solidFill>
              </a:rPr>
              <a:t>predict </a:t>
            </a:r>
            <a:r>
              <a:rPr lang="en-US" sz="3600" b="1" dirty="0">
                <a:solidFill>
                  <a:srgbClr val="00B050"/>
                </a:solidFill>
              </a:rPr>
              <a:t>the </a:t>
            </a:r>
            <a:r>
              <a:rPr lang="en-US" sz="3600" b="1" dirty="0" smtClean="0">
                <a:solidFill>
                  <a:srgbClr val="00B050"/>
                </a:solidFill>
              </a:rPr>
              <a:t>initial </a:t>
            </a:r>
            <a:r>
              <a:rPr lang="en-US" sz="3600" b="1" dirty="0" smtClean="0"/>
              <a:t>reactants.  </a:t>
            </a:r>
            <a:endParaRPr lang="en-US" sz="3400" b="1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6889"/>
          <a:stretch/>
        </p:blipFill>
        <p:spPr bwMode="auto">
          <a:xfrm>
            <a:off x="34158" y="1853048"/>
            <a:ext cx="8991600" cy="7797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Rectangle 2"/>
          <p:cNvSpPr/>
          <p:nvPr/>
        </p:nvSpPr>
        <p:spPr>
          <a:xfrm>
            <a:off x="66815" y="1863934"/>
            <a:ext cx="8991600" cy="768907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53" name="Picture 5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91" t="1430" r="2166"/>
          <a:stretch/>
        </p:blipFill>
        <p:spPr bwMode="auto">
          <a:xfrm>
            <a:off x="4083271" y="2632841"/>
            <a:ext cx="5053974" cy="21735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4" name="Picture 6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72"/>
          <a:stretch/>
        </p:blipFill>
        <p:spPr bwMode="auto">
          <a:xfrm>
            <a:off x="0" y="2638096"/>
            <a:ext cx="4047985" cy="23392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4200" y="4463446"/>
            <a:ext cx="9906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6" name="Picture 8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799" y="4496619"/>
            <a:ext cx="733425" cy="676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7" name="Picture 9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09547" y="4444396"/>
            <a:ext cx="1038225" cy="704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8" name="Picture 10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00608" y="4491694"/>
            <a:ext cx="1009650" cy="666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77243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1076" y="0"/>
            <a:ext cx="9041524" cy="818493"/>
          </a:xfrm>
        </p:spPr>
        <p:txBody>
          <a:bodyPr>
            <a:noAutofit/>
          </a:bodyPr>
          <a:lstStyle/>
          <a:p>
            <a:pPr algn="l"/>
            <a:r>
              <a:rPr lang="en-US" sz="3600" dirty="0"/>
              <a:t>6</a:t>
            </a:r>
            <a:r>
              <a:rPr lang="en-US" sz="3600" b="1" dirty="0" smtClean="0"/>
              <a:t>. What are the amounts before the reaction?</a:t>
            </a:r>
            <a:endParaRPr lang="en-US" sz="3600" b="1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315516" y="3276600"/>
            <a:ext cx="4368156" cy="3124200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lphaUcPeriod"/>
            </a:pPr>
            <a:r>
              <a:rPr lang="en-US" sz="4000" b="1" dirty="0" smtClean="0">
                <a:solidFill>
                  <a:srgbClr val="00B050"/>
                </a:solidFill>
              </a:rPr>
              <a:t> 4               </a:t>
            </a:r>
            <a:r>
              <a:rPr lang="en-US" sz="4000" b="1" dirty="0">
                <a:solidFill>
                  <a:srgbClr val="00B050"/>
                </a:solidFill>
              </a:rPr>
              <a:t>7</a:t>
            </a:r>
            <a:endParaRPr lang="en-US" sz="4000" b="1" dirty="0" smtClean="0">
              <a:solidFill>
                <a:srgbClr val="00B050"/>
              </a:solidFill>
            </a:endParaRPr>
          </a:p>
          <a:p>
            <a:pPr marL="514350" indent="-514350">
              <a:buFont typeface="+mj-lt"/>
              <a:buAutoNum type="alphaUcPeriod"/>
            </a:pPr>
            <a:r>
              <a:rPr lang="en-US" sz="4000" b="1" dirty="0" smtClean="0">
                <a:solidFill>
                  <a:srgbClr val="0070C0"/>
                </a:solidFill>
              </a:rPr>
              <a:t> 9               </a:t>
            </a:r>
            <a:r>
              <a:rPr lang="en-US" sz="4000" b="1" dirty="0">
                <a:solidFill>
                  <a:srgbClr val="0070C0"/>
                </a:solidFill>
              </a:rPr>
              <a:t>7</a:t>
            </a:r>
            <a:r>
              <a:rPr lang="en-US" sz="4000" b="1" dirty="0" smtClean="0">
                <a:solidFill>
                  <a:srgbClr val="00B050"/>
                </a:solidFill>
              </a:rPr>
              <a:t>                    </a:t>
            </a:r>
          </a:p>
          <a:p>
            <a:pPr marL="514350" indent="-514350">
              <a:buFont typeface="+mj-lt"/>
              <a:buAutoNum type="alphaUcPeriod"/>
            </a:pPr>
            <a:r>
              <a:rPr lang="en-US" sz="4000" b="1" dirty="0" smtClean="0">
                <a:solidFill>
                  <a:srgbClr val="FF0000"/>
                </a:solidFill>
              </a:rPr>
              <a:t>10              7                    </a:t>
            </a:r>
          </a:p>
          <a:p>
            <a:pPr marL="514350" indent="-514350">
              <a:buFont typeface="+mj-lt"/>
              <a:buAutoNum type="alphaUcPeriod"/>
            </a:pPr>
            <a:r>
              <a:rPr lang="en-US" sz="4000" b="1" dirty="0" smtClean="0">
                <a:solidFill>
                  <a:srgbClr val="7030A0"/>
                </a:solidFill>
              </a:rPr>
              <a:t> 4               0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41586" y="579557"/>
            <a:ext cx="8684172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A</a:t>
            </a:r>
            <a:r>
              <a:rPr lang="en-US" sz="2400" b="1" dirty="0" smtClean="0"/>
              <a:t>fter: </a:t>
            </a:r>
          </a:p>
          <a:p>
            <a:endParaRPr lang="en-US" sz="2400" b="1" dirty="0" smtClean="0"/>
          </a:p>
          <a:p>
            <a:r>
              <a:rPr lang="en-US" sz="4000" b="1" dirty="0" smtClean="0"/>
              <a:t> 5 NH</a:t>
            </a:r>
            <a:r>
              <a:rPr lang="en-US" sz="4000" b="1" baseline="-25000" dirty="0" smtClean="0"/>
              <a:t>3</a:t>
            </a:r>
            <a:r>
              <a:rPr lang="en-US" sz="4000" dirty="0" smtClean="0"/>
              <a:t> </a:t>
            </a:r>
            <a:r>
              <a:rPr lang="en-US" sz="4000" b="1" dirty="0" smtClean="0"/>
              <a:t>       0 O</a:t>
            </a:r>
            <a:r>
              <a:rPr lang="en-US" sz="4000" b="1" baseline="-25000" dirty="0" smtClean="0"/>
              <a:t>2</a:t>
            </a:r>
            <a:r>
              <a:rPr lang="en-US" sz="4000" b="1" dirty="0" smtClean="0"/>
              <a:t>            4 NO</a:t>
            </a:r>
            <a:r>
              <a:rPr lang="en-US" sz="4000" b="1" baseline="-25000" dirty="0" smtClean="0"/>
              <a:t>2</a:t>
            </a:r>
            <a:r>
              <a:rPr lang="en-US" sz="4000" dirty="0" smtClean="0"/>
              <a:t> </a:t>
            </a:r>
            <a:r>
              <a:rPr lang="en-US" sz="4000" b="1" dirty="0" smtClean="0"/>
              <a:t>          </a:t>
            </a:r>
            <a:r>
              <a:rPr lang="en-US" sz="4000" b="1" dirty="0"/>
              <a:t>6</a:t>
            </a:r>
            <a:r>
              <a:rPr lang="en-US" sz="4000" b="1" dirty="0" smtClean="0"/>
              <a:t> H</a:t>
            </a:r>
            <a:r>
              <a:rPr lang="en-US" sz="4000" b="1" baseline="-25000" dirty="0" smtClean="0"/>
              <a:t>2</a:t>
            </a:r>
            <a:r>
              <a:rPr lang="en-US" sz="4000" b="1" dirty="0" smtClean="0"/>
              <a:t>O</a:t>
            </a:r>
            <a:endParaRPr lang="en-US" sz="40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354724" y="2819399"/>
            <a:ext cx="2362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Before:</a:t>
            </a:r>
            <a:endParaRPr lang="en-US" sz="3600" b="1" dirty="0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6889"/>
          <a:stretch/>
        </p:blipFill>
        <p:spPr bwMode="auto">
          <a:xfrm>
            <a:off x="34158" y="2136826"/>
            <a:ext cx="8991600" cy="7797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8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1590" y="3465730"/>
            <a:ext cx="638175" cy="514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9" name="Picture 7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5367" y="4086717"/>
            <a:ext cx="638175" cy="514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80" name="Picture 8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1590" y="4800600"/>
            <a:ext cx="638175" cy="514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81" name="Picture 9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35824" y="5486400"/>
            <a:ext cx="638175" cy="514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82" name="Picture 10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43288" y="3416791"/>
            <a:ext cx="752475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83" name="Picture 11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44601" y="4114800"/>
            <a:ext cx="752475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84" name="Picture 1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44601" y="4812039"/>
            <a:ext cx="752475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85" name="Picture 1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44601" y="5486400"/>
            <a:ext cx="752475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86" name="Picture 14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886935"/>
            <a:ext cx="800100" cy="542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87" name="Picture 15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8600" y="905985"/>
            <a:ext cx="676275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3" name="Picture 10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9400" y="948561"/>
            <a:ext cx="752475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4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5749" y="915510"/>
            <a:ext cx="638175" cy="514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95053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38100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i="1" dirty="0"/>
              <a:t>Reactants, Products, and Leftovers </a:t>
            </a:r>
            <a:r>
              <a:rPr lang="en-US" sz="3600" dirty="0">
                <a:hlinkClick r:id="rId3"/>
              </a:rPr>
              <a:t>Activity 1</a:t>
            </a:r>
            <a:r>
              <a:rPr lang="en-US" sz="3600" dirty="0"/>
              <a:t>:</a:t>
            </a:r>
            <a:r>
              <a:rPr lang="en-US" sz="3600" b="1" dirty="0"/>
              <a:t> Introduction to Chemical reactions</a:t>
            </a:r>
            <a:r>
              <a:rPr lang="en-US" dirty="0"/>
              <a:t/>
            </a:r>
            <a:br>
              <a:rPr lang="en-US" dirty="0"/>
            </a:br>
            <a:r>
              <a:rPr lang="en-US" sz="3600" dirty="0" smtClean="0"/>
              <a:t>by Trish Loeblein </a:t>
            </a:r>
            <a:r>
              <a:rPr lang="en-US" sz="3600" dirty="0" smtClean="0">
                <a:hlinkClick r:id="rId4"/>
              </a:rPr>
              <a:t> </a:t>
            </a:r>
            <a:r>
              <a:rPr lang="en-US" sz="3100" u="sng" dirty="0">
                <a:hlinkClick r:id="rId4"/>
              </a:rPr>
              <a:t>http://phet.colorado.edu</a:t>
            </a:r>
            <a:r>
              <a:rPr lang="en-US" sz="3100" dirty="0"/>
              <a:t/>
            </a:r>
            <a:br>
              <a:rPr lang="en-US" sz="3100" dirty="0"/>
            </a:br>
            <a:endParaRPr lang="en-US" sz="31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2133600"/>
            <a:ext cx="8534400" cy="4267200"/>
          </a:xfrm>
        </p:spPr>
        <p:txBody>
          <a:bodyPr>
            <a:normAutofit fontScale="40000" lnSpcReduction="20000"/>
          </a:bodyPr>
          <a:lstStyle/>
          <a:p>
            <a:pPr algn="l"/>
            <a:r>
              <a:rPr lang="en-US" sz="6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Learning Goals: </a:t>
            </a:r>
          </a:p>
          <a:p>
            <a:pPr algn="l"/>
            <a:r>
              <a:rPr lang="en-US" sz="7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Students will be able to: </a:t>
            </a:r>
          </a:p>
          <a:p>
            <a:pPr marL="284163" lvl="0" indent="-284163" algn="l">
              <a:buFont typeface="Arial" pitchFamily="34" charset="0"/>
              <a:buChar char="•"/>
            </a:pPr>
            <a:r>
              <a:rPr lang="ru-RU" sz="7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Relate the real-world example of making sandwiches to chemical reactions</a:t>
            </a:r>
            <a:endParaRPr lang="en-US" sz="7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284163" lvl="0" indent="-284163" algn="l">
              <a:buFont typeface="Arial" pitchFamily="34" charset="0"/>
              <a:buChar char="•"/>
            </a:pPr>
            <a:r>
              <a:rPr lang="ru-RU" sz="7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Describe what “limiting reactant” means using examples of sandwiches and chemicals at a particle level.</a:t>
            </a:r>
            <a:endParaRPr lang="en-US" sz="7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284163" lvl="0" indent="-284163" algn="l">
              <a:buFont typeface="Arial" pitchFamily="34" charset="0"/>
              <a:buChar char="•"/>
            </a:pPr>
            <a:r>
              <a:rPr lang="ru-RU" sz="7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Identify the limiting reactant in a chemical reaction</a:t>
            </a:r>
            <a:endParaRPr lang="en-US" sz="7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284163" lvl="0" indent="-284163" algn="l">
              <a:buFont typeface="Arial" pitchFamily="34" charset="0"/>
              <a:buChar char="•"/>
            </a:pPr>
            <a:r>
              <a:rPr lang="ru-RU" sz="7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Use your own words to explain the Law of Conservation of Particles means using examples of sandwiches and chemical </a:t>
            </a:r>
            <a:r>
              <a:rPr lang="ru-RU" sz="7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reaction</a:t>
            </a:r>
            <a:endParaRPr lang="en-US" sz="7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2271" y="228600"/>
            <a:ext cx="8813488" cy="1752600"/>
          </a:xfrm>
        </p:spPr>
        <p:txBody>
          <a:bodyPr>
            <a:noAutofit/>
          </a:bodyPr>
          <a:lstStyle/>
          <a:p>
            <a:pPr algn="l"/>
            <a:r>
              <a:rPr lang="en-US" sz="3600" dirty="0"/>
              <a:t>7</a:t>
            </a:r>
            <a:r>
              <a:rPr lang="en-US" sz="3600" b="1" dirty="0" smtClean="0"/>
              <a:t>. </a:t>
            </a:r>
            <a:r>
              <a:rPr lang="en-US" sz="3600" b="1" dirty="0">
                <a:solidFill>
                  <a:srgbClr val="FF0000"/>
                </a:solidFill>
              </a:rPr>
              <a:t>Given</a:t>
            </a:r>
            <a:r>
              <a:rPr lang="en-US" sz="3600" b="1" dirty="0"/>
              <a:t> the shown amounts for </a:t>
            </a:r>
            <a:r>
              <a:rPr lang="en-US" sz="3600" b="1" dirty="0" smtClean="0"/>
              <a:t>the </a:t>
            </a:r>
            <a:r>
              <a:rPr lang="en-US" sz="3600" b="1" dirty="0"/>
              <a:t>products and leftovers </a:t>
            </a:r>
            <a:r>
              <a:rPr lang="en-US" sz="3600" b="1" dirty="0">
                <a:solidFill>
                  <a:srgbClr val="FF0000"/>
                </a:solidFill>
              </a:rPr>
              <a:t>after</a:t>
            </a:r>
            <a:r>
              <a:rPr lang="en-US" sz="3600" b="1" dirty="0"/>
              <a:t> </a:t>
            </a:r>
            <a:r>
              <a:rPr lang="en-US" sz="3600" b="1" dirty="0" smtClean="0"/>
              <a:t>a complete reaction, </a:t>
            </a:r>
            <a:r>
              <a:rPr lang="en-US" sz="3600" b="1" dirty="0" smtClean="0">
                <a:solidFill>
                  <a:srgbClr val="00B050"/>
                </a:solidFill>
              </a:rPr>
              <a:t>predict </a:t>
            </a:r>
            <a:r>
              <a:rPr lang="en-US" sz="3600" b="1" dirty="0">
                <a:solidFill>
                  <a:srgbClr val="00B050"/>
                </a:solidFill>
              </a:rPr>
              <a:t>the </a:t>
            </a:r>
            <a:r>
              <a:rPr lang="en-US" sz="3600" b="1" dirty="0" smtClean="0">
                <a:solidFill>
                  <a:srgbClr val="00B050"/>
                </a:solidFill>
              </a:rPr>
              <a:t>initial </a:t>
            </a:r>
            <a:r>
              <a:rPr lang="en-US" sz="3600" b="1" dirty="0" smtClean="0"/>
              <a:t>reactants.  </a:t>
            </a:r>
            <a:endParaRPr lang="en-US" sz="3400" b="1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1962804"/>
            <a:ext cx="8734926" cy="83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0413" y="3048000"/>
            <a:ext cx="4202349" cy="2743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06422" y="3356965"/>
            <a:ext cx="1138878" cy="20070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2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49615" y="3356965"/>
            <a:ext cx="925338" cy="20070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3" name="Picture 7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26381" y="3372731"/>
            <a:ext cx="1210058" cy="19944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4" name="Picture 8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6438" y="3339990"/>
            <a:ext cx="1103288" cy="20702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5" name="Picture 9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93613" y="5427122"/>
            <a:ext cx="116205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6" name="Picture 10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06628" y="5361757"/>
            <a:ext cx="685800" cy="723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7" name="Picture 11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52985" y="5410199"/>
            <a:ext cx="962025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8" name="Picture 12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81660" y="5462586"/>
            <a:ext cx="952500" cy="657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4" name="Picture 13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67712" y="5361757"/>
            <a:ext cx="2538916" cy="962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9" name="Picture 13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9080" y="5278493"/>
            <a:ext cx="1146210" cy="1478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31495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1076" y="0"/>
            <a:ext cx="9041524" cy="818493"/>
          </a:xfrm>
        </p:spPr>
        <p:txBody>
          <a:bodyPr>
            <a:noAutofit/>
          </a:bodyPr>
          <a:lstStyle/>
          <a:p>
            <a:pPr algn="l"/>
            <a:r>
              <a:rPr lang="en-US" sz="3600" dirty="0"/>
              <a:t>7</a:t>
            </a:r>
            <a:r>
              <a:rPr lang="en-US" sz="3600" b="1" dirty="0" smtClean="0"/>
              <a:t>. What are the amounts before the reaction?</a:t>
            </a:r>
            <a:endParaRPr lang="en-US" sz="3600" b="1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315516" y="3276600"/>
            <a:ext cx="4368156" cy="3124200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lphaUcPeriod"/>
            </a:pPr>
            <a:r>
              <a:rPr lang="en-US" sz="4000" b="1" dirty="0" smtClean="0">
                <a:solidFill>
                  <a:srgbClr val="00B050"/>
                </a:solidFill>
              </a:rPr>
              <a:t> </a:t>
            </a:r>
            <a:r>
              <a:rPr lang="en-US" sz="4000" b="1" dirty="0">
                <a:solidFill>
                  <a:srgbClr val="00B050"/>
                </a:solidFill>
              </a:rPr>
              <a:t>2</a:t>
            </a:r>
            <a:r>
              <a:rPr lang="en-US" sz="4000" b="1" dirty="0" smtClean="0">
                <a:solidFill>
                  <a:srgbClr val="00B050"/>
                </a:solidFill>
              </a:rPr>
              <a:t>              10</a:t>
            </a:r>
          </a:p>
          <a:p>
            <a:pPr marL="514350" indent="-514350">
              <a:buFont typeface="+mj-lt"/>
              <a:buAutoNum type="alphaUcPeriod"/>
            </a:pPr>
            <a:r>
              <a:rPr lang="en-US" sz="4000" b="1" dirty="0" smtClean="0">
                <a:solidFill>
                  <a:srgbClr val="0070C0"/>
                </a:solidFill>
              </a:rPr>
              <a:t>12             10</a:t>
            </a:r>
            <a:r>
              <a:rPr lang="en-US" sz="4000" b="1" dirty="0" smtClean="0">
                <a:solidFill>
                  <a:srgbClr val="00B050"/>
                </a:solidFill>
              </a:rPr>
              <a:t>                    </a:t>
            </a:r>
          </a:p>
          <a:p>
            <a:pPr marL="514350" indent="-514350">
              <a:buFont typeface="+mj-lt"/>
              <a:buAutoNum type="alphaUcPeriod"/>
            </a:pPr>
            <a:r>
              <a:rPr lang="en-US" sz="4000" b="1" dirty="0" smtClean="0">
                <a:solidFill>
                  <a:srgbClr val="FF0000"/>
                </a:solidFill>
              </a:rPr>
              <a:t>10              9                    </a:t>
            </a:r>
          </a:p>
          <a:p>
            <a:pPr marL="514350" indent="-514350">
              <a:buFont typeface="+mj-lt"/>
              <a:buAutoNum type="alphaUcPeriod"/>
            </a:pPr>
            <a:r>
              <a:rPr lang="en-US" sz="4000" b="1" dirty="0" smtClean="0">
                <a:solidFill>
                  <a:srgbClr val="7030A0"/>
                </a:solidFill>
              </a:rPr>
              <a:t> 8               </a:t>
            </a:r>
            <a:r>
              <a:rPr lang="en-US" sz="4000" b="1" dirty="0">
                <a:solidFill>
                  <a:srgbClr val="7030A0"/>
                </a:solidFill>
              </a:rPr>
              <a:t>4</a:t>
            </a:r>
            <a:endParaRPr lang="en-US" sz="4000" b="1" dirty="0" smtClean="0">
              <a:solidFill>
                <a:srgbClr val="7030A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41586" y="579557"/>
            <a:ext cx="8684172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A</a:t>
            </a:r>
            <a:r>
              <a:rPr lang="en-US" sz="2400" b="1" dirty="0" smtClean="0"/>
              <a:t>fter: </a:t>
            </a:r>
          </a:p>
          <a:p>
            <a:endParaRPr lang="en-US" sz="2400" b="1" dirty="0" smtClean="0"/>
          </a:p>
          <a:p>
            <a:r>
              <a:rPr lang="en-US" sz="4000" b="1" dirty="0" smtClean="0"/>
              <a:t>    8 C</a:t>
            </a:r>
            <a:r>
              <a:rPr lang="en-US" sz="4000" b="1" baseline="-25000" dirty="0" smtClean="0"/>
              <a:t>2</a:t>
            </a:r>
            <a:r>
              <a:rPr lang="en-US" sz="4000" b="1" dirty="0" smtClean="0"/>
              <a:t>H</a:t>
            </a:r>
            <a:r>
              <a:rPr lang="en-US" sz="4000" b="1" baseline="-25000" dirty="0" smtClean="0"/>
              <a:t>2</a:t>
            </a:r>
            <a:r>
              <a:rPr lang="en-US" sz="4000" b="1" dirty="0" smtClean="0"/>
              <a:t>      4 O</a:t>
            </a:r>
            <a:r>
              <a:rPr lang="en-US" sz="4000" b="1" baseline="-25000" dirty="0" smtClean="0"/>
              <a:t>2</a:t>
            </a:r>
            <a:r>
              <a:rPr lang="en-US" sz="4000" b="1" dirty="0" smtClean="0"/>
              <a:t>            4 CO</a:t>
            </a:r>
            <a:r>
              <a:rPr lang="en-US" sz="4000" b="1" baseline="-25000" dirty="0" smtClean="0"/>
              <a:t>2</a:t>
            </a:r>
            <a:r>
              <a:rPr lang="en-US" sz="4000" dirty="0" smtClean="0"/>
              <a:t> </a:t>
            </a:r>
            <a:r>
              <a:rPr lang="en-US" sz="4000" b="1" dirty="0" smtClean="0"/>
              <a:t>          2 H</a:t>
            </a:r>
            <a:r>
              <a:rPr lang="en-US" sz="4000" b="1" baseline="-25000" dirty="0" smtClean="0"/>
              <a:t>2</a:t>
            </a:r>
            <a:r>
              <a:rPr lang="en-US" sz="4000" b="1" dirty="0" smtClean="0"/>
              <a:t>O</a:t>
            </a:r>
            <a:endParaRPr lang="en-US" sz="40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354724" y="2819399"/>
            <a:ext cx="2362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Before:</a:t>
            </a:r>
            <a:endParaRPr lang="en-US" sz="3600" b="1" dirty="0"/>
          </a:p>
        </p:txBody>
      </p:sp>
      <p:pic>
        <p:nvPicPr>
          <p:cNvPr id="3082" name="Picture 1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43288" y="3416791"/>
            <a:ext cx="752475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83" name="Picture 1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44601" y="4114800"/>
            <a:ext cx="752475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84" name="Picture 1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44601" y="4812039"/>
            <a:ext cx="752475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85" name="Picture 1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44601" y="5486400"/>
            <a:ext cx="752475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87" name="Picture 1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8600" y="905985"/>
            <a:ext cx="676275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3" name="Picture 1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9400" y="948561"/>
            <a:ext cx="752475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9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1962804"/>
            <a:ext cx="8734926" cy="83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799" y="905984"/>
            <a:ext cx="944085" cy="5664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1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38983" y="3348927"/>
            <a:ext cx="944085" cy="5664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2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13493" y="4079019"/>
            <a:ext cx="944085" cy="5664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5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35824" y="4797814"/>
            <a:ext cx="944085" cy="5664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6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8624" y="5465111"/>
            <a:ext cx="944085" cy="5664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149029" y="905984"/>
            <a:ext cx="771525" cy="476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7325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-108391"/>
            <a:ext cx="8915400" cy="1479991"/>
          </a:xfrm>
        </p:spPr>
        <p:txBody>
          <a:bodyPr>
            <a:normAutofit/>
          </a:bodyPr>
          <a:lstStyle/>
          <a:p>
            <a:pPr algn="l"/>
            <a:r>
              <a:rPr lang="en-US" sz="3200" dirty="0" smtClean="0"/>
              <a:t>8. A </a:t>
            </a:r>
            <a:r>
              <a:rPr lang="en-US" sz="3200" dirty="0"/>
              <a:t>mixture of S atoms </a:t>
            </a:r>
            <a:r>
              <a:rPr lang="en-US" sz="3200" dirty="0" smtClean="0"/>
              <a:t>(   </a:t>
            </a:r>
            <a:r>
              <a:rPr lang="en-US" sz="3200" dirty="0"/>
              <a:t>) and O</a:t>
            </a:r>
            <a:r>
              <a:rPr lang="en-US" sz="3200" baseline="-25000" dirty="0"/>
              <a:t>2</a:t>
            </a:r>
            <a:r>
              <a:rPr lang="en-US" sz="3200" dirty="0"/>
              <a:t> molecules </a:t>
            </a:r>
            <a:r>
              <a:rPr lang="en-US" sz="3200" dirty="0" smtClean="0"/>
              <a:t>(   </a:t>
            </a:r>
            <a:r>
              <a:rPr lang="en-US" sz="3200" dirty="0"/>
              <a:t>) in a closed container is represented </a:t>
            </a:r>
            <a:r>
              <a:rPr lang="en-US" sz="3200" dirty="0" smtClean="0"/>
              <a:t>by </a:t>
            </a:r>
            <a:r>
              <a:rPr lang="en-US" sz="3200" dirty="0"/>
              <a:t>the </a:t>
            </a:r>
            <a:r>
              <a:rPr lang="en-US" sz="3200" dirty="0" smtClean="0"/>
              <a:t>diagrams: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667000"/>
            <a:ext cx="8229600" cy="3657600"/>
          </a:xfrm>
        </p:spPr>
        <p:txBody>
          <a:bodyPr/>
          <a:lstStyle/>
          <a:p>
            <a:pPr marL="0" indent="0">
              <a:buNone/>
            </a:pPr>
            <a:r>
              <a:rPr lang="en-US" b="1" dirty="0"/>
              <a:t>Which equation best describes this reaction?</a:t>
            </a:r>
          </a:p>
          <a:p>
            <a:pPr marL="514350" indent="-514350">
              <a:buFont typeface="+mj-lt"/>
              <a:buAutoNum type="alphaUcPeriod"/>
            </a:pPr>
            <a:r>
              <a:rPr lang="en-US" b="1" dirty="0"/>
              <a:t>3X + 8Y </a:t>
            </a:r>
            <a:r>
              <a:rPr lang="en-US" b="1" dirty="0">
                <a:sym typeface="Symbol"/>
              </a:rPr>
              <a:t></a:t>
            </a:r>
            <a:r>
              <a:rPr lang="en-US" b="1" dirty="0"/>
              <a:t> </a:t>
            </a:r>
            <a:r>
              <a:rPr lang="en-US" b="1" dirty="0" smtClean="0"/>
              <a:t>X</a:t>
            </a:r>
            <a:r>
              <a:rPr lang="en-US" b="1" baseline="-25000" dirty="0" smtClean="0"/>
              <a:t>3</a:t>
            </a:r>
            <a:r>
              <a:rPr lang="en-US" b="1" dirty="0" smtClean="0"/>
              <a:t>Y</a:t>
            </a:r>
            <a:r>
              <a:rPr lang="en-US" b="1" baseline="-25000" dirty="0" smtClean="0"/>
              <a:t>8</a:t>
            </a:r>
          </a:p>
          <a:p>
            <a:pPr marL="514350" indent="-514350">
              <a:buFont typeface="+mj-lt"/>
              <a:buAutoNum type="alphaUcPeriod"/>
            </a:pPr>
            <a:r>
              <a:rPr lang="en-US" b="1" dirty="0"/>
              <a:t>X</a:t>
            </a:r>
            <a:r>
              <a:rPr lang="en-US" b="1" baseline="-25000" dirty="0"/>
              <a:t>3</a:t>
            </a:r>
            <a:r>
              <a:rPr lang="en-US" b="1" dirty="0"/>
              <a:t> + Y</a:t>
            </a:r>
            <a:r>
              <a:rPr lang="en-US" b="1" baseline="-25000" dirty="0"/>
              <a:t>8</a:t>
            </a:r>
            <a:r>
              <a:rPr lang="en-US" b="1" dirty="0"/>
              <a:t> </a:t>
            </a:r>
            <a:r>
              <a:rPr lang="en-US" b="1" dirty="0">
                <a:sym typeface="Symbol"/>
              </a:rPr>
              <a:t></a:t>
            </a:r>
            <a:r>
              <a:rPr lang="en-US" b="1" dirty="0"/>
              <a:t> 3XY</a:t>
            </a:r>
            <a:r>
              <a:rPr lang="en-US" b="1" baseline="-25000" dirty="0"/>
              <a:t>2</a:t>
            </a:r>
            <a:r>
              <a:rPr lang="en-US" b="1" dirty="0"/>
              <a:t> + </a:t>
            </a:r>
            <a:r>
              <a:rPr lang="en-US" b="1" dirty="0" smtClean="0"/>
              <a:t>2Y</a:t>
            </a:r>
          </a:p>
          <a:p>
            <a:pPr marL="514350" indent="-514350">
              <a:buFont typeface="+mj-lt"/>
              <a:buAutoNum type="alphaUcPeriod"/>
            </a:pPr>
            <a:r>
              <a:rPr lang="en-US" b="1" dirty="0"/>
              <a:t>X + 2Y </a:t>
            </a:r>
            <a:r>
              <a:rPr lang="en-US" b="1" dirty="0">
                <a:sym typeface="Symbol"/>
              </a:rPr>
              <a:t></a:t>
            </a:r>
            <a:r>
              <a:rPr lang="en-US" b="1" dirty="0"/>
              <a:t> </a:t>
            </a:r>
            <a:r>
              <a:rPr lang="en-US" b="1" dirty="0" smtClean="0"/>
              <a:t>XY</a:t>
            </a:r>
            <a:r>
              <a:rPr lang="en-US" b="1" baseline="-25000" dirty="0" smtClean="0"/>
              <a:t>2</a:t>
            </a:r>
          </a:p>
          <a:p>
            <a:pPr marL="514350" indent="-514350">
              <a:buFont typeface="+mj-lt"/>
              <a:buAutoNum type="alphaUcPeriod"/>
            </a:pPr>
            <a:r>
              <a:rPr lang="en-US" b="1" dirty="0" smtClean="0"/>
              <a:t>3X </a:t>
            </a:r>
            <a:r>
              <a:rPr lang="en-US" b="1" dirty="0"/>
              <a:t>+ 8Y </a:t>
            </a:r>
            <a:r>
              <a:rPr lang="en-US" b="1" dirty="0">
                <a:sym typeface="Symbol"/>
              </a:rPr>
              <a:t></a:t>
            </a:r>
            <a:r>
              <a:rPr lang="en-US" b="1" dirty="0"/>
              <a:t> 3XY</a:t>
            </a:r>
            <a:r>
              <a:rPr lang="en-US" b="1" baseline="-25000" dirty="0"/>
              <a:t>2</a:t>
            </a:r>
            <a:r>
              <a:rPr lang="en-US" b="1" dirty="0"/>
              <a:t> + </a:t>
            </a:r>
            <a:r>
              <a:rPr lang="en-US" b="1" dirty="0" smtClean="0"/>
              <a:t>2Y</a:t>
            </a:r>
          </a:p>
          <a:p>
            <a:pPr marL="514350" indent="-514350">
              <a:buFont typeface="+mj-lt"/>
              <a:buAutoNum type="alphaUcPeriod"/>
            </a:pPr>
            <a:r>
              <a:rPr lang="en-US" b="1" dirty="0"/>
              <a:t>X</a:t>
            </a:r>
            <a:r>
              <a:rPr lang="en-US" b="1" baseline="-25000" dirty="0"/>
              <a:t>3</a:t>
            </a:r>
            <a:r>
              <a:rPr lang="en-US" b="1" dirty="0"/>
              <a:t> + Y</a:t>
            </a:r>
            <a:r>
              <a:rPr lang="en-US" b="1" baseline="-25000" dirty="0"/>
              <a:t>8</a:t>
            </a:r>
            <a:r>
              <a:rPr lang="en-US" b="1" dirty="0"/>
              <a:t> </a:t>
            </a:r>
            <a:r>
              <a:rPr lang="en-US" b="1" dirty="0">
                <a:sym typeface="Symbol"/>
              </a:rPr>
              <a:t></a:t>
            </a:r>
            <a:r>
              <a:rPr lang="en-US" b="1" dirty="0"/>
              <a:t> 3XY</a:t>
            </a:r>
            <a:r>
              <a:rPr lang="en-US" b="1" baseline="-25000" dirty="0"/>
              <a:t>2</a:t>
            </a:r>
            <a:r>
              <a:rPr lang="en-US" b="1" dirty="0"/>
              <a:t> + Y</a:t>
            </a:r>
            <a:r>
              <a:rPr lang="en-US" b="1" baseline="-25000" dirty="0"/>
              <a:t>2</a:t>
            </a:r>
            <a:endParaRPr lang="en-US" b="1" dirty="0" smtClean="0"/>
          </a:p>
          <a:p>
            <a:pPr marL="514350" indent="-514350">
              <a:buFont typeface="+mj-lt"/>
              <a:buAutoNum type="alphaUcPeriod"/>
            </a:pP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57200" y="6324600"/>
            <a:ext cx="5181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From</a:t>
            </a:r>
            <a:r>
              <a:rPr lang="en-US" dirty="0" smtClean="0">
                <a:hlinkClick r:id="rId3"/>
              </a:rPr>
              <a:t> Lancaster/Perkins activity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4356549" y="283764"/>
            <a:ext cx="304800" cy="3048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7951077" y="283749"/>
            <a:ext cx="304800" cy="283781"/>
          </a:xfrm>
          <a:prstGeom prst="ellipse">
            <a:avLst/>
          </a:prstGeom>
          <a:solidFill>
            <a:srgbClr val="FF0000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grpSp>
        <p:nvGrpSpPr>
          <p:cNvPr id="10" name="Group 9"/>
          <p:cNvGrpSpPr/>
          <p:nvPr/>
        </p:nvGrpSpPr>
        <p:grpSpPr>
          <a:xfrm>
            <a:off x="838200" y="1066800"/>
            <a:ext cx="5825836" cy="1600200"/>
            <a:chOff x="838200" y="1371600"/>
            <a:chExt cx="5825836" cy="1600200"/>
          </a:xfrm>
        </p:grpSpPr>
        <p:pic>
          <p:nvPicPr>
            <p:cNvPr id="6147" name="Picture 3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38200" y="1371600"/>
              <a:ext cx="2416302" cy="1600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cxnSp>
          <p:nvCxnSpPr>
            <p:cNvPr id="9" name="Straight Arrow Connector 8"/>
            <p:cNvCxnSpPr/>
            <p:nvPr/>
          </p:nvCxnSpPr>
          <p:spPr>
            <a:xfrm>
              <a:off x="3352800" y="2171700"/>
              <a:ext cx="838200" cy="0"/>
            </a:xfrm>
            <a:prstGeom prst="straightConnector1">
              <a:avLst/>
            </a:prstGeom>
            <a:ln w="57150">
              <a:solidFill>
                <a:srgbClr val="0070C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6149" name="Picture 5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191000" y="1371600"/>
              <a:ext cx="2473036" cy="1600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422986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15557"/>
            <a:ext cx="8153400" cy="1650161"/>
          </a:xfrm>
        </p:spPr>
        <p:txBody>
          <a:bodyPr>
            <a:normAutofit/>
          </a:bodyPr>
          <a:lstStyle/>
          <a:p>
            <a:pPr algn="l"/>
            <a:r>
              <a:rPr lang="en-US" sz="3600" dirty="0" smtClean="0"/>
              <a:t>9. </a:t>
            </a:r>
            <a:r>
              <a:rPr lang="en-US" sz="3600" b="1" dirty="0" smtClean="0"/>
              <a:t>An initial </a:t>
            </a:r>
            <a:r>
              <a:rPr lang="en-US" sz="3600" b="1" dirty="0"/>
              <a:t>mixture of </a:t>
            </a:r>
            <a:r>
              <a:rPr lang="en-US" sz="3600" b="1" dirty="0" smtClean="0"/>
              <a:t>sulfur(   </a:t>
            </a:r>
            <a:r>
              <a:rPr lang="en-US" sz="3600" b="1" dirty="0"/>
              <a:t>) and </a:t>
            </a:r>
            <a:r>
              <a:rPr lang="en-US" sz="3600" b="1" dirty="0" smtClean="0"/>
              <a:t>oxygen(      )is represented:</a:t>
            </a:r>
            <a:endParaRPr lang="en-US" sz="36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457200" y="6324600"/>
            <a:ext cx="5181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From</a:t>
            </a:r>
            <a:r>
              <a:rPr lang="en-US" dirty="0" smtClean="0">
                <a:hlinkClick r:id="rId3"/>
              </a:rPr>
              <a:t> Lancaster/Perkins activity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5905403" y="556895"/>
            <a:ext cx="304800" cy="3048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grpSp>
        <p:nvGrpSpPr>
          <p:cNvPr id="8" name="Group 7"/>
          <p:cNvGrpSpPr/>
          <p:nvPr/>
        </p:nvGrpSpPr>
        <p:grpSpPr>
          <a:xfrm>
            <a:off x="1784132" y="1114091"/>
            <a:ext cx="609600" cy="283783"/>
            <a:chOff x="7951077" y="283747"/>
            <a:chExt cx="609600" cy="283783"/>
          </a:xfrm>
        </p:grpSpPr>
        <p:sp>
          <p:nvSpPr>
            <p:cNvPr id="6" name="Oval 5"/>
            <p:cNvSpPr/>
            <p:nvPr/>
          </p:nvSpPr>
          <p:spPr>
            <a:xfrm>
              <a:off x="7951077" y="283749"/>
              <a:ext cx="304800" cy="283781"/>
            </a:xfrm>
            <a:prstGeom prst="ellipse">
              <a:avLst/>
            </a:prstGeom>
            <a:solidFill>
              <a:srgbClr val="FF0000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7" name="Oval 6"/>
            <p:cNvSpPr/>
            <p:nvPr/>
          </p:nvSpPr>
          <p:spPr>
            <a:xfrm>
              <a:off x="8255877" y="283747"/>
              <a:ext cx="304800" cy="283781"/>
            </a:xfrm>
            <a:prstGeom prst="ellipse">
              <a:avLst/>
            </a:prstGeom>
            <a:solidFill>
              <a:srgbClr val="FF0000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</p:grp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72407" y="1957371"/>
            <a:ext cx="3017879" cy="20050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275188" y="3962400"/>
            <a:ext cx="8716412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Using this equation</a:t>
            </a:r>
            <a:r>
              <a:rPr lang="en-US" sz="4000" b="1" dirty="0"/>
              <a:t>: </a:t>
            </a:r>
            <a:r>
              <a:rPr lang="en-US" sz="4400" b="1" dirty="0">
                <a:solidFill>
                  <a:srgbClr val="7030A0"/>
                </a:solidFill>
              </a:rPr>
              <a:t>2S + 3O</a:t>
            </a:r>
            <a:r>
              <a:rPr lang="en-US" sz="4400" b="1" baseline="-25000" dirty="0">
                <a:solidFill>
                  <a:srgbClr val="7030A0"/>
                </a:solidFill>
              </a:rPr>
              <a:t>2</a:t>
            </a:r>
            <a:r>
              <a:rPr lang="en-US" sz="4400" b="1" dirty="0">
                <a:solidFill>
                  <a:srgbClr val="7030A0"/>
                </a:solidFill>
              </a:rPr>
              <a:t> </a:t>
            </a:r>
            <a:r>
              <a:rPr lang="en-US" sz="4400" b="1" dirty="0">
                <a:solidFill>
                  <a:srgbClr val="7030A0"/>
                </a:solidFill>
                <a:sym typeface="Symbol"/>
              </a:rPr>
              <a:t></a:t>
            </a:r>
            <a:r>
              <a:rPr lang="en-US" sz="4400" b="1" dirty="0">
                <a:solidFill>
                  <a:srgbClr val="7030A0"/>
                </a:solidFill>
              </a:rPr>
              <a:t> </a:t>
            </a:r>
            <a:r>
              <a:rPr lang="en-US" sz="4400" b="1" dirty="0" smtClean="0">
                <a:solidFill>
                  <a:srgbClr val="7030A0"/>
                </a:solidFill>
              </a:rPr>
              <a:t>2SO</a:t>
            </a:r>
            <a:r>
              <a:rPr lang="en-US" sz="4400" b="1" baseline="-25000" dirty="0" smtClean="0">
                <a:solidFill>
                  <a:srgbClr val="7030A0"/>
                </a:solidFill>
              </a:rPr>
              <a:t>3</a:t>
            </a:r>
            <a:r>
              <a:rPr lang="en-US" sz="4400" b="1" dirty="0" smtClean="0">
                <a:solidFill>
                  <a:srgbClr val="7030A0"/>
                </a:solidFill>
              </a:rPr>
              <a:t> </a:t>
            </a:r>
            <a:r>
              <a:rPr lang="en-US" sz="4000" b="1" dirty="0" smtClean="0"/>
              <a:t>, what would the results look like?</a:t>
            </a:r>
            <a:endParaRPr lang="en-US" sz="4000" b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4194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046" y="-34008"/>
            <a:ext cx="8153400" cy="1282317"/>
          </a:xfrm>
        </p:spPr>
        <p:txBody>
          <a:bodyPr>
            <a:normAutofit/>
          </a:bodyPr>
          <a:lstStyle/>
          <a:p>
            <a:pPr algn="l"/>
            <a:r>
              <a:rPr lang="en-US" sz="3600" dirty="0" smtClean="0"/>
              <a:t>9. </a:t>
            </a:r>
            <a:r>
              <a:rPr lang="en-US" sz="3600" b="1" dirty="0" smtClean="0"/>
              <a:t>Before: S      </a:t>
            </a:r>
            <a:r>
              <a:rPr lang="en-US" sz="3600" b="1" dirty="0"/>
              <a:t>O</a:t>
            </a:r>
            <a:r>
              <a:rPr lang="en-US" sz="3600" b="1" baseline="-25000" dirty="0"/>
              <a:t>2</a:t>
            </a:r>
            <a:endParaRPr lang="en-US" sz="36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457200" y="6324600"/>
            <a:ext cx="5181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From</a:t>
            </a:r>
            <a:r>
              <a:rPr lang="en-US" dirty="0" smtClean="0">
                <a:hlinkClick r:id="rId3"/>
              </a:rPr>
              <a:t> Lancaster/Perkins activity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580290" y="454751"/>
            <a:ext cx="304800" cy="3048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grpSp>
        <p:nvGrpSpPr>
          <p:cNvPr id="8" name="Group 7"/>
          <p:cNvGrpSpPr/>
          <p:nvPr/>
        </p:nvGrpSpPr>
        <p:grpSpPr>
          <a:xfrm>
            <a:off x="3523784" y="478575"/>
            <a:ext cx="609600" cy="283783"/>
            <a:chOff x="7951077" y="283747"/>
            <a:chExt cx="609600" cy="283783"/>
          </a:xfrm>
        </p:grpSpPr>
        <p:sp>
          <p:nvSpPr>
            <p:cNvPr id="6" name="Oval 5"/>
            <p:cNvSpPr/>
            <p:nvPr/>
          </p:nvSpPr>
          <p:spPr>
            <a:xfrm>
              <a:off x="7951077" y="283749"/>
              <a:ext cx="304800" cy="283781"/>
            </a:xfrm>
            <a:prstGeom prst="ellipse">
              <a:avLst/>
            </a:prstGeom>
            <a:solidFill>
              <a:srgbClr val="FF0000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7" name="Oval 6"/>
            <p:cNvSpPr/>
            <p:nvPr/>
          </p:nvSpPr>
          <p:spPr>
            <a:xfrm>
              <a:off x="8255877" y="283747"/>
              <a:ext cx="304800" cy="283781"/>
            </a:xfrm>
            <a:prstGeom prst="ellipse">
              <a:avLst/>
            </a:prstGeom>
            <a:solidFill>
              <a:srgbClr val="FF0000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</p:grp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987990"/>
            <a:ext cx="2286000" cy="15187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4419600" y="472849"/>
            <a:ext cx="5029200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000" b="1" dirty="0" smtClean="0">
                <a:solidFill>
                  <a:srgbClr val="7030A0"/>
                </a:solidFill>
              </a:rPr>
              <a:t>2S </a:t>
            </a:r>
            <a:r>
              <a:rPr lang="en-US" sz="5000" b="1" dirty="0">
                <a:solidFill>
                  <a:srgbClr val="7030A0"/>
                </a:solidFill>
              </a:rPr>
              <a:t>+ 3O</a:t>
            </a:r>
            <a:r>
              <a:rPr lang="en-US" sz="5000" b="1" baseline="-25000" dirty="0">
                <a:solidFill>
                  <a:srgbClr val="7030A0"/>
                </a:solidFill>
              </a:rPr>
              <a:t>2</a:t>
            </a:r>
            <a:r>
              <a:rPr lang="en-US" sz="5000" b="1" dirty="0">
                <a:solidFill>
                  <a:srgbClr val="7030A0"/>
                </a:solidFill>
              </a:rPr>
              <a:t> </a:t>
            </a:r>
            <a:r>
              <a:rPr lang="en-US" sz="5000" b="1" dirty="0">
                <a:solidFill>
                  <a:srgbClr val="7030A0"/>
                </a:solidFill>
                <a:sym typeface="Symbol"/>
              </a:rPr>
              <a:t></a:t>
            </a:r>
            <a:r>
              <a:rPr lang="en-US" sz="5000" b="1" dirty="0">
                <a:solidFill>
                  <a:srgbClr val="7030A0"/>
                </a:solidFill>
              </a:rPr>
              <a:t> </a:t>
            </a:r>
            <a:r>
              <a:rPr lang="en-US" sz="5000" b="1" dirty="0" smtClean="0">
                <a:solidFill>
                  <a:srgbClr val="7030A0"/>
                </a:solidFill>
              </a:rPr>
              <a:t>2SO</a:t>
            </a:r>
            <a:r>
              <a:rPr lang="en-US" sz="5000" b="1" baseline="-25000" dirty="0" smtClean="0">
                <a:solidFill>
                  <a:srgbClr val="7030A0"/>
                </a:solidFill>
              </a:rPr>
              <a:t>3</a:t>
            </a:r>
            <a:endParaRPr lang="en-US" sz="5000" b="1" dirty="0"/>
          </a:p>
          <a:p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533400" y="304801"/>
            <a:ext cx="3766741" cy="2201970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/>
          <p:nvPr/>
        </p:nvGrpSpPr>
        <p:grpSpPr>
          <a:xfrm>
            <a:off x="53010" y="2676524"/>
            <a:ext cx="9070987" cy="1209676"/>
            <a:chOff x="163372" y="2676524"/>
            <a:chExt cx="9070987" cy="1209676"/>
          </a:xfrm>
        </p:grpSpPr>
        <p:pic>
          <p:nvPicPr>
            <p:cNvPr id="8194" name="Picture 2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3372" y="2676525"/>
              <a:ext cx="1806856" cy="12096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8195" name="Picture 3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70228" y="2676525"/>
              <a:ext cx="1802937" cy="118175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8196" name="Picture 4"/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841118" y="2676524"/>
              <a:ext cx="1802937" cy="118175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8197" name="Picture 5"/>
            <p:cNvPicPr>
              <a:picLocks noChangeAspect="1" noChangeArrowheads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620407" y="2676524"/>
              <a:ext cx="1823726" cy="116598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8198" name="Picture 6"/>
            <p:cNvPicPr>
              <a:picLocks noChangeAspect="1" noChangeArrowheads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425532" y="2686049"/>
              <a:ext cx="1808827" cy="115646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10" name="TextBox 9"/>
          <p:cNvSpPr txBox="1"/>
          <p:nvPr/>
        </p:nvSpPr>
        <p:spPr>
          <a:xfrm>
            <a:off x="548937" y="3894083"/>
            <a:ext cx="816657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dirty="0" smtClean="0"/>
              <a:t>A         B		 C		D		E</a:t>
            </a:r>
            <a:endParaRPr lang="en-US" sz="5400" b="1" dirty="0"/>
          </a:p>
        </p:txBody>
      </p:sp>
    </p:spTree>
    <p:extLst>
      <p:ext uri="{BB962C8B-B14F-4D97-AF65-F5344CB8AC3E}">
        <p14:creationId xmlns:p14="http://schemas.microsoft.com/office/powerpoint/2010/main" val="751891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046" y="-34008"/>
            <a:ext cx="8153400" cy="1282317"/>
          </a:xfrm>
        </p:spPr>
        <p:txBody>
          <a:bodyPr>
            <a:normAutofit/>
          </a:bodyPr>
          <a:lstStyle/>
          <a:p>
            <a:pPr algn="l"/>
            <a:r>
              <a:rPr lang="en-US" sz="3600" dirty="0" smtClean="0"/>
              <a:t>10. </a:t>
            </a:r>
            <a:r>
              <a:rPr lang="en-US" sz="3600" b="1" dirty="0" smtClean="0"/>
              <a:t>Before: S      </a:t>
            </a:r>
            <a:r>
              <a:rPr lang="en-US" sz="3600" b="1" dirty="0"/>
              <a:t>O</a:t>
            </a:r>
            <a:r>
              <a:rPr lang="en-US" sz="3600" b="1" baseline="-25000" dirty="0"/>
              <a:t>2</a:t>
            </a:r>
            <a:endParaRPr lang="en-US" sz="36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4213473" y="6488668"/>
            <a:ext cx="5181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From</a:t>
            </a:r>
            <a:r>
              <a:rPr lang="en-US" dirty="0" smtClean="0">
                <a:hlinkClick r:id="rId3"/>
              </a:rPr>
              <a:t> Lancaster/Perkins activity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722180" y="428832"/>
            <a:ext cx="304800" cy="3048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grpSp>
        <p:nvGrpSpPr>
          <p:cNvPr id="8" name="Group 7"/>
          <p:cNvGrpSpPr/>
          <p:nvPr/>
        </p:nvGrpSpPr>
        <p:grpSpPr>
          <a:xfrm>
            <a:off x="3718173" y="455459"/>
            <a:ext cx="609600" cy="283783"/>
            <a:chOff x="7951077" y="283747"/>
            <a:chExt cx="609600" cy="283783"/>
          </a:xfrm>
        </p:grpSpPr>
        <p:sp>
          <p:nvSpPr>
            <p:cNvPr id="6" name="Oval 5"/>
            <p:cNvSpPr/>
            <p:nvPr/>
          </p:nvSpPr>
          <p:spPr>
            <a:xfrm>
              <a:off x="7951077" y="283749"/>
              <a:ext cx="304800" cy="283781"/>
            </a:xfrm>
            <a:prstGeom prst="ellipse">
              <a:avLst/>
            </a:prstGeom>
            <a:solidFill>
              <a:srgbClr val="FF0000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7" name="Oval 6"/>
            <p:cNvSpPr/>
            <p:nvPr/>
          </p:nvSpPr>
          <p:spPr>
            <a:xfrm>
              <a:off x="8255877" y="283747"/>
              <a:ext cx="304800" cy="283781"/>
            </a:xfrm>
            <a:prstGeom prst="ellipse">
              <a:avLst/>
            </a:prstGeom>
            <a:solidFill>
              <a:srgbClr val="FF0000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</p:grp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987990"/>
            <a:ext cx="2286000" cy="15187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4634849" y="608607"/>
            <a:ext cx="5029200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000" b="1" dirty="0" smtClean="0">
                <a:solidFill>
                  <a:srgbClr val="7030A0"/>
                </a:solidFill>
              </a:rPr>
              <a:t>2S </a:t>
            </a:r>
            <a:r>
              <a:rPr lang="en-US" sz="5000" b="1" dirty="0">
                <a:solidFill>
                  <a:srgbClr val="7030A0"/>
                </a:solidFill>
              </a:rPr>
              <a:t>+ 3O</a:t>
            </a:r>
            <a:r>
              <a:rPr lang="en-US" sz="5000" b="1" baseline="-25000" dirty="0">
                <a:solidFill>
                  <a:srgbClr val="7030A0"/>
                </a:solidFill>
              </a:rPr>
              <a:t>2</a:t>
            </a:r>
            <a:r>
              <a:rPr lang="en-US" sz="5000" b="1" dirty="0">
                <a:solidFill>
                  <a:srgbClr val="7030A0"/>
                </a:solidFill>
              </a:rPr>
              <a:t> </a:t>
            </a:r>
            <a:r>
              <a:rPr lang="en-US" sz="5000" b="1" dirty="0">
                <a:solidFill>
                  <a:srgbClr val="7030A0"/>
                </a:solidFill>
                <a:sym typeface="Symbol"/>
              </a:rPr>
              <a:t></a:t>
            </a:r>
            <a:r>
              <a:rPr lang="en-US" sz="5000" b="1" dirty="0">
                <a:solidFill>
                  <a:srgbClr val="7030A0"/>
                </a:solidFill>
              </a:rPr>
              <a:t> </a:t>
            </a:r>
            <a:r>
              <a:rPr lang="en-US" sz="5000" b="1" dirty="0" smtClean="0">
                <a:solidFill>
                  <a:srgbClr val="7030A0"/>
                </a:solidFill>
              </a:rPr>
              <a:t>2SO</a:t>
            </a:r>
            <a:r>
              <a:rPr lang="en-US" sz="5000" b="1" baseline="-25000" dirty="0" smtClean="0">
                <a:solidFill>
                  <a:srgbClr val="7030A0"/>
                </a:solidFill>
              </a:rPr>
              <a:t>3</a:t>
            </a:r>
            <a:endParaRPr lang="en-US" sz="5000" b="1" dirty="0"/>
          </a:p>
          <a:p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849319" y="286443"/>
            <a:ext cx="3766741" cy="2201970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/>
          <p:nvPr/>
        </p:nvGrpSpPr>
        <p:grpSpPr>
          <a:xfrm>
            <a:off x="53010" y="2676524"/>
            <a:ext cx="9070987" cy="1209676"/>
            <a:chOff x="163372" y="2676524"/>
            <a:chExt cx="9070987" cy="1209676"/>
          </a:xfrm>
        </p:grpSpPr>
        <p:pic>
          <p:nvPicPr>
            <p:cNvPr id="8194" name="Picture 2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3372" y="2676525"/>
              <a:ext cx="1806856" cy="12096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8195" name="Picture 3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70228" y="2676525"/>
              <a:ext cx="1802937" cy="118175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8196" name="Picture 4"/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841118" y="2676524"/>
              <a:ext cx="1802937" cy="118175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8197" name="Picture 5"/>
            <p:cNvPicPr>
              <a:picLocks noChangeAspect="1" noChangeArrowheads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620407" y="2676524"/>
              <a:ext cx="1823726" cy="116598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8198" name="Picture 6"/>
            <p:cNvPicPr>
              <a:picLocks noChangeAspect="1" noChangeArrowheads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425532" y="2686049"/>
              <a:ext cx="1808827" cy="115646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12" name="TextBox 11"/>
          <p:cNvSpPr txBox="1"/>
          <p:nvPr/>
        </p:nvSpPr>
        <p:spPr>
          <a:xfrm>
            <a:off x="152400" y="3886200"/>
            <a:ext cx="10347663" cy="24314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/>
              <a:t>Which is the limiting reactant?</a:t>
            </a:r>
          </a:p>
          <a:p>
            <a:pPr marL="742950" indent="-742950">
              <a:buAutoNum type="alphaUcPeriod"/>
            </a:pPr>
            <a:r>
              <a:rPr lang="en-US" sz="3600" b="1" dirty="0" smtClean="0"/>
              <a:t>Sulfur  </a:t>
            </a:r>
          </a:p>
          <a:p>
            <a:pPr marL="742950" indent="-742950">
              <a:buAutoNum type="alphaUcPeriod"/>
            </a:pPr>
            <a:r>
              <a:rPr lang="en-US" sz="3600" b="1" dirty="0" smtClean="0"/>
              <a:t>Oxygen  </a:t>
            </a:r>
          </a:p>
          <a:p>
            <a:pPr marL="742950" indent="-742950">
              <a:buAutoNum type="alphaUcPeriod"/>
            </a:pPr>
            <a:r>
              <a:rPr lang="en-US" sz="3600" b="1" dirty="0" smtClean="0"/>
              <a:t>Neither they are both completely used</a:t>
            </a:r>
          </a:p>
        </p:txBody>
      </p:sp>
    </p:spTree>
    <p:extLst>
      <p:ext uri="{BB962C8B-B14F-4D97-AF65-F5344CB8AC3E}">
        <p14:creationId xmlns:p14="http://schemas.microsoft.com/office/powerpoint/2010/main" val="2799408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1143000"/>
            <a:ext cx="86868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sz="3600" b="1" dirty="0" smtClean="0"/>
              <a:t>1. Making </a:t>
            </a:r>
            <a:r>
              <a:rPr lang="en-US" sz="3600" b="1" dirty="0"/>
              <a:t>a cheese sandwich can be represented by the chemical equation:  </a:t>
            </a:r>
            <a:r>
              <a:rPr lang="en-US" sz="3600" b="1" dirty="0" smtClean="0"/>
              <a:t/>
            </a:r>
            <a:br>
              <a:rPr lang="en-US" sz="3600" b="1" dirty="0" smtClean="0"/>
            </a:br>
            <a:r>
              <a:rPr lang="en-US" sz="3600" b="1" dirty="0" smtClean="0"/>
              <a:t>            2 </a:t>
            </a:r>
            <a:r>
              <a:rPr lang="en-US" sz="3600" b="1" dirty="0" err="1"/>
              <a:t>Bd</a:t>
            </a:r>
            <a:r>
              <a:rPr lang="en-US" sz="3600" b="1" dirty="0"/>
              <a:t> + Ch → </a:t>
            </a:r>
            <a:r>
              <a:rPr lang="en-US" sz="3600" b="1" dirty="0" smtClean="0"/>
              <a:t>Bd</a:t>
            </a:r>
            <a:r>
              <a:rPr lang="en-US" sz="3600" b="1" baseline="-25000" dirty="0" smtClean="0"/>
              <a:t>2</a:t>
            </a:r>
            <a:r>
              <a:rPr lang="en-US" sz="3600" b="1" dirty="0" smtClean="0"/>
              <a:t>Ch</a:t>
            </a:r>
            <a:br>
              <a:rPr lang="en-US" sz="3600" b="1" dirty="0" smtClean="0"/>
            </a:br>
            <a:r>
              <a:rPr lang="en-US" sz="3600" b="1" dirty="0" smtClean="0">
                <a:solidFill>
                  <a:schemeClr val="accent1"/>
                </a:solidFill>
              </a:rPr>
              <a:t>What would you expect a sandwich to look like?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grpSp>
        <p:nvGrpSpPr>
          <p:cNvPr id="17" name="Group 16"/>
          <p:cNvGrpSpPr/>
          <p:nvPr/>
        </p:nvGrpSpPr>
        <p:grpSpPr>
          <a:xfrm>
            <a:off x="457200" y="3124200"/>
            <a:ext cx="8305801" cy="3093660"/>
            <a:chOff x="457200" y="3124200"/>
            <a:chExt cx="8305801" cy="3093660"/>
          </a:xfrm>
        </p:grpSpPr>
        <p:pic>
          <p:nvPicPr>
            <p:cNvPr id="3074" name="Picture 2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457200" y="3200400"/>
              <a:ext cx="1733909" cy="1371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075" name="Picture 3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2590800" y="3124200"/>
              <a:ext cx="1752600" cy="1524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076" name="Picture 4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5029200" y="3276600"/>
              <a:ext cx="1676400" cy="13548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5" name="TextBox 14"/>
            <p:cNvSpPr txBox="1"/>
            <p:nvPr/>
          </p:nvSpPr>
          <p:spPr>
            <a:xfrm>
              <a:off x="762000" y="4648200"/>
              <a:ext cx="7848600" cy="15696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800" dirty="0" smtClean="0"/>
                <a:t>A		   B			 C               D         		</a:t>
              </a:r>
              <a:endParaRPr lang="en-US" sz="4800" dirty="0"/>
            </a:p>
          </p:txBody>
        </p:sp>
        <p:pic>
          <p:nvPicPr>
            <p:cNvPr id="3077" name="Picture 5"/>
            <p:cNvPicPr>
              <a:picLocks noChangeAspect="1" noChangeArrowheads="1"/>
            </p:cNvPicPr>
            <p:nvPr/>
          </p:nvPicPr>
          <p:blipFill>
            <a:blip r:embed="rId6" cstate="print"/>
            <a:srcRect b="11244"/>
            <a:stretch>
              <a:fillRect/>
            </a:stretch>
          </p:blipFill>
          <p:spPr bwMode="auto">
            <a:xfrm>
              <a:off x="7010400" y="3350742"/>
              <a:ext cx="1752601" cy="1219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1143000"/>
            <a:ext cx="83820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sz="3600" b="1" dirty="0" smtClean="0"/>
              <a:t>2. Making </a:t>
            </a:r>
            <a:r>
              <a:rPr lang="en-US" sz="3600" b="1" dirty="0"/>
              <a:t>a cheese sandwich can be represented by the chemical equation: </a:t>
            </a:r>
            <a:r>
              <a:rPr lang="en-US" sz="3600" b="1" dirty="0" smtClean="0"/>
              <a:t/>
            </a:r>
            <a:br>
              <a:rPr lang="en-US" sz="3600" b="1" dirty="0" smtClean="0"/>
            </a:br>
            <a:r>
              <a:rPr lang="en-US" sz="3600" b="1" dirty="0" smtClean="0"/>
              <a:t>              Bd</a:t>
            </a:r>
            <a:r>
              <a:rPr lang="en-US" sz="3600" b="1" baseline="-25000" dirty="0" smtClean="0"/>
              <a:t>2</a:t>
            </a:r>
            <a:r>
              <a:rPr lang="en-US" sz="3600" b="1" dirty="0" smtClean="0"/>
              <a:t> + 2Ch → 2BdCh </a:t>
            </a:r>
            <a:br>
              <a:rPr lang="en-US" sz="3600" b="1" dirty="0" smtClean="0"/>
            </a:br>
            <a:r>
              <a:rPr lang="en-US" sz="3600" b="1" dirty="0" smtClean="0">
                <a:solidFill>
                  <a:schemeClr val="accent1"/>
                </a:solidFill>
              </a:rPr>
              <a:t>What would you expect a sandwich to look like?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457200" y="3124200"/>
            <a:ext cx="8305801" cy="3093660"/>
            <a:chOff x="457200" y="3124200"/>
            <a:chExt cx="8305801" cy="3093660"/>
          </a:xfrm>
        </p:grpSpPr>
        <p:pic>
          <p:nvPicPr>
            <p:cNvPr id="9" name="Picture 2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457200" y="3200400"/>
              <a:ext cx="1733909" cy="1371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" name="Picture 3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2590800" y="3124200"/>
              <a:ext cx="1752600" cy="1524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1" name="Picture 4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5029200" y="3276600"/>
              <a:ext cx="1676400" cy="13548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2" name="TextBox 11"/>
            <p:cNvSpPr txBox="1"/>
            <p:nvPr/>
          </p:nvSpPr>
          <p:spPr>
            <a:xfrm>
              <a:off x="762000" y="4648200"/>
              <a:ext cx="7848600" cy="15696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800" dirty="0" smtClean="0"/>
                <a:t>A		   B			 C               D         		</a:t>
              </a:r>
              <a:endParaRPr lang="en-US" sz="4800" dirty="0"/>
            </a:p>
          </p:txBody>
        </p:sp>
        <p:pic>
          <p:nvPicPr>
            <p:cNvPr id="13" name="Picture 5"/>
            <p:cNvPicPr>
              <a:picLocks noChangeAspect="1" noChangeArrowheads="1"/>
            </p:cNvPicPr>
            <p:nvPr/>
          </p:nvPicPr>
          <p:blipFill>
            <a:blip r:embed="rId6" cstate="print"/>
            <a:srcRect b="11244"/>
            <a:stretch>
              <a:fillRect/>
            </a:stretch>
          </p:blipFill>
          <p:spPr bwMode="auto">
            <a:xfrm>
              <a:off x="7010400" y="3350742"/>
              <a:ext cx="1752601" cy="1219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1295400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sz="3600" b="1" dirty="0" smtClean="0"/>
              <a:t>3. Making </a:t>
            </a:r>
            <a:r>
              <a:rPr lang="en-US" sz="3600" b="1" dirty="0"/>
              <a:t>a cheese sandwich can be represented by the chemical equation: </a:t>
            </a:r>
            <a:r>
              <a:rPr lang="en-US" sz="3600" b="1" dirty="0" smtClean="0"/>
              <a:t/>
            </a:r>
            <a:br>
              <a:rPr lang="en-US" sz="3600" b="1" dirty="0" smtClean="0"/>
            </a:br>
            <a:r>
              <a:rPr lang="en-US" sz="3600" b="1" dirty="0" smtClean="0"/>
              <a:t>          2 </a:t>
            </a:r>
            <a:r>
              <a:rPr lang="en-US" sz="3600" b="1" dirty="0" err="1"/>
              <a:t>Bd</a:t>
            </a:r>
            <a:r>
              <a:rPr lang="en-US" sz="3600" b="1" dirty="0"/>
              <a:t> + Ch → </a:t>
            </a:r>
            <a:r>
              <a:rPr lang="en-US" sz="3600" b="1" dirty="0" smtClean="0"/>
              <a:t>Bd</a:t>
            </a:r>
            <a:r>
              <a:rPr lang="en-US" sz="3600" b="1" baseline="-25000" dirty="0" smtClean="0"/>
              <a:t>2</a:t>
            </a:r>
            <a:r>
              <a:rPr lang="en-US" sz="3600" b="1" dirty="0" smtClean="0"/>
              <a:t>Ch</a:t>
            </a:r>
            <a:br>
              <a:rPr lang="en-US" sz="3600" b="1" dirty="0" smtClean="0"/>
            </a:br>
            <a:r>
              <a:rPr lang="en-US" sz="3600" b="1" dirty="0">
                <a:solidFill>
                  <a:schemeClr val="accent1"/>
                </a:solidFill>
              </a:rPr>
              <a:t>What does the “2” on the </a:t>
            </a:r>
            <a:r>
              <a:rPr lang="en-US" sz="3600" b="1" i="1" dirty="0">
                <a:solidFill>
                  <a:schemeClr val="accent1"/>
                </a:solidFill>
              </a:rPr>
              <a:t>left</a:t>
            </a:r>
            <a:r>
              <a:rPr lang="en-US" sz="3600" b="1" dirty="0">
                <a:solidFill>
                  <a:schemeClr val="accent1"/>
                </a:solidFill>
              </a:rPr>
              <a:t> side of the chemical equation represent?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2895600"/>
            <a:ext cx="6010275" cy="3230563"/>
          </a:xfrm>
        </p:spPr>
        <p:txBody>
          <a:bodyPr/>
          <a:lstStyle/>
          <a:p>
            <a:pPr marL="514350" indent="-514350">
              <a:buFont typeface="+mj-lt"/>
              <a:buAutoNum type="alphaUcPeriod"/>
            </a:pPr>
            <a:r>
              <a:rPr lang="en-US" dirty="0" smtClean="0"/>
              <a:t>2 pieces of bread stuck together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 smtClean="0"/>
              <a:t>2 separate pieces of bread </a:t>
            </a:r>
          </a:p>
          <a:p>
            <a:pPr marL="514350" indent="-514350">
              <a:buFont typeface="+mj-lt"/>
              <a:buAutoNum type="alphaUcPeriod"/>
            </a:pPr>
            <a:endParaRPr lang="en-US" dirty="0" smtClean="0"/>
          </a:p>
          <a:p>
            <a:pPr marL="514350" indent="-514350">
              <a:buFont typeface="+mj-lt"/>
              <a:buAutoNum type="alphaUcPeriod"/>
            </a:pPr>
            <a:r>
              <a:rPr lang="en-US" dirty="0" smtClean="0"/>
              <a:t>2 loaves of bread </a:t>
            </a:r>
          </a:p>
          <a:p>
            <a:pPr marL="514350" indent="-514350">
              <a:buFont typeface="+mj-lt"/>
              <a:buAutoNum type="alphaUcPeriod"/>
            </a:pPr>
            <a:endParaRPr lang="en-US" dirty="0" smtClean="0"/>
          </a:p>
          <a:p>
            <a:pPr marL="514350" indent="-514350">
              <a:buFont typeface="+mj-lt"/>
              <a:buAutoNum type="alphaUcPeriod"/>
            </a:pPr>
            <a:endParaRPr lang="en-US" dirty="0"/>
          </a:p>
        </p:txBody>
      </p:sp>
      <p:grpSp>
        <p:nvGrpSpPr>
          <p:cNvPr id="10" name="Group 9"/>
          <p:cNvGrpSpPr/>
          <p:nvPr/>
        </p:nvGrpSpPr>
        <p:grpSpPr>
          <a:xfrm>
            <a:off x="4038600" y="2857500"/>
            <a:ext cx="3344103" cy="2705100"/>
            <a:chOff x="2904297" y="3048000"/>
            <a:chExt cx="3344103" cy="2705100"/>
          </a:xfrm>
        </p:grpSpPr>
        <p:pic>
          <p:nvPicPr>
            <p:cNvPr id="11" name="Picture 3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 flipH="1">
              <a:off x="4064938" y="4914900"/>
              <a:ext cx="1038639" cy="838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2" name="Picture 3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 flipH="1">
              <a:off x="2904297" y="4914900"/>
              <a:ext cx="1038639" cy="838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3" name="Picture 4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4636852" y="3705225"/>
              <a:ext cx="933450" cy="838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4" name="Picture 6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5334000" y="3048000"/>
              <a:ext cx="914400" cy="6572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219200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sz="3600" b="1" dirty="0" smtClean="0"/>
              <a:t>4. Making </a:t>
            </a:r>
            <a:r>
              <a:rPr lang="en-US" sz="3600" b="1" dirty="0"/>
              <a:t>a cheese sandwich can be represented by the chemical equation:  </a:t>
            </a:r>
            <a:r>
              <a:rPr lang="en-US" sz="3600" b="1" dirty="0" smtClean="0"/>
              <a:t/>
            </a:r>
            <a:br>
              <a:rPr lang="en-US" sz="3600" b="1" dirty="0" smtClean="0"/>
            </a:br>
            <a:r>
              <a:rPr lang="en-US" sz="3600" b="1" dirty="0" smtClean="0"/>
              <a:t>           Bd</a:t>
            </a:r>
            <a:r>
              <a:rPr lang="en-US" sz="3600" b="1" baseline="-25000" dirty="0" smtClean="0"/>
              <a:t>2</a:t>
            </a:r>
            <a:r>
              <a:rPr lang="en-US" sz="3600" b="1" dirty="0" smtClean="0"/>
              <a:t> </a:t>
            </a:r>
            <a:r>
              <a:rPr lang="en-US" sz="3600" b="1" dirty="0"/>
              <a:t>+ </a:t>
            </a:r>
            <a:r>
              <a:rPr lang="en-US" sz="3600" b="1" dirty="0" smtClean="0"/>
              <a:t>2Ch </a:t>
            </a:r>
            <a:r>
              <a:rPr lang="en-US" sz="3600" b="1" dirty="0"/>
              <a:t>→ </a:t>
            </a:r>
            <a:r>
              <a:rPr lang="en-US" sz="3600" b="1" dirty="0" smtClean="0"/>
              <a:t>2BdCh</a:t>
            </a:r>
            <a:br>
              <a:rPr lang="en-US" sz="3600" b="1" dirty="0" smtClean="0"/>
            </a:br>
            <a:r>
              <a:rPr lang="en-US" sz="3600" b="1" dirty="0">
                <a:solidFill>
                  <a:schemeClr val="accent1"/>
                </a:solidFill>
              </a:rPr>
              <a:t>What does the “2” on the </a:t>
            </a:r>
            <a:r>
              <a:rPr lang="en-US" sz="3600" b="1" i="1" dirty="0">
                <a:solidFill>
                  <a:schemeClr val="accent1"/>
                </a:solidFill>
              </a:rPr>
              <a:t>left</a:t>
            </a:r>
            <a:r>
              <a:rPr lang="en-US" sz="3600" b="1" dirty="0">
                <a:solidFill>
                  <a:schemeClr val="accent1"/>
                </a:solidFill>
              </a:rPr>
              <a:t> side of the chemical equation represent?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895600"/>
            <a:ext cx="5257800" cy="3230563"/>
          </a:xfrm>
        </p:spPr>
        <p:txBody>
          <a:bodyPr/>
          <a:lstStyle/>
          <a:p>
            <a:pPr marL="514350" indent="-514350">
              <a:buFont typeface="+mj-lt"/>
              <a:buAutoNum type="alphaUcPeriod"/>
            </a:pPr>
            <a:r>
              <a:rPr lang="en-US" b="1" dirty="0" smtClean="0"/>
              <a:t>2 pieces of bread stuck together</a:t>
            </a:r>
          </a:p>
          <a:p>
            <a:pPr marL="514350" indent="-514350">
              <a:buFont typeface="+mj-lt"/>
              <a:buAutoNum type="alphaUcPeriod"/>
            </a:pPr>
            <a:r>
              <a:rPr lang="en-US" b="1" dirty="0" smtClean="0"/>
              <a:t>2 separate pieces of bread </a:t>
            </a:r>
          </a:p>
          <a:p>
            <a:pPr marL="514350" indent="-514350">
              <a:buFont typeface="+mj-lt"/>
              <a:buAutoNum type="alphaUcPeriod"/>
            </a:pPr>
            <a:endParaRPr lang="en-US" b="1" dirty="0" smtClean="0"/>
          </a:p>
          <a:p>
            <a:pPr marL="514350" indent="-514350">
              <a:buFont typeface="+mj-lt"/>
              <a:buAutoNum type="alphaUcPeriod"/>
            </a:pPr>
            <a:r>
              <a:rPr lang="en-US" b="1" dirty="0" smtClean="0"/>
              <a:t>2 loaves of bread </a:t>
            </a:r>
          </a:p>
          <a:p>
            <a:pPr marL="514350" indent="-514350">
              <a:buFont typeface="+mj-lt"/>
              <a:buAutoNum type="alphaUcPeriod"/>
            </a:pPr>
            <a:endParaRPr lang="en-US" dirty="0" smtClean="0"/>
          </a:p>
          <a:p>
            <a:pPr marL="514350" indent="-514350">
              <a:buFont typeface="+mj-lt"/>
              <a:buAutoNum type="alphaUcPeriod"/>
            </a:pPr>
            <a:endParaRPr lang="en-US" dirty="0"/>
          </a:p>
        </p:txBody>
      </p:sp>
      <p:grpSp>
        <p:nvGrpSpPr>
          <p:cNvPr id="14" name="Group 13"/>
          <p:cNvGrpSpPr/>
          <p:nvPr/>
        </p:nvGrpSpPr>
        <p:grpSpPr>
          <a:xfrm>
            <a:off x="4191000" y="3048000"/>
            <a:ext cx="2305050" cy="2895600"/>
            <a:chOff x="4191000" y="3048000"/>
            <a:chExt cx="2305050" cy="2895600"/>
          </a:xfrm>
        </p:grpSpPr>
        <p:pic>
          <p:nvPicPr>
            <p:cNvPr id="2051" name="Picture 3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 flipH="1">
              <a:off x="4191000" y="5105400"/>
              <a:ext cx="1038639" cy="838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" name="Picture 3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 flipH="1">
              <a:off x="5334000" y="5105400"/>
              <a:ext cx="1038639" cy="838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052" name="Picture 4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5562600" y="4038600"/>
              <a:ext cx="933450" cy="838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054" name="Picture 6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5334000" y="3048000"/>
              <a:ext cx="914400" cy="6572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838200"/>
            <a:ext cx="86868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sz="3600" b="1" dirty="0" smtClean="0"/>
              <a:t>5. A menu at the Chemistry Café shows a sandwich:     BdM</a:t>
            </a:r>
            <a:r>
              <a:rPr lang="en-US" sz="3600" b="1" baseline="-25000" dirty="0" smtClean="0"/>
              <a:t>2</a:t>
            </a:r>
            <a:r>
              <a:rPr lang="en-US" sz="3600" b="1" dirty="0" smtClean="0"/>
              <a:t>Ch</a:t>
            </a:r>
            <a:br>
              <a:rPr lang="en-US" sz="3600" b="1" dirty="0" smtClean="0"/>
            </a:br>
            <a:r>
              <a:rPr lang="en-US" sz="3600" b="1" dirty="0" smtClean="0">
                <a:solidFill>
                  <a:schemeClr val="accent1"/>
                </a:solidFill>
              </a:rPr>
              <a:t> What would you expect a sandwich to have? 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2438400"/>
            <a:ext cx="8153400" cy="32305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lphaUcPeriod"/>
            </a:pPr>
            <a:r>
              <a:rPr lang="en-US" b="1" dirty="0" smtClean="0">
                <a:solidFill>
                  <a:srgbClr val="7030A0"/>
                </a:solidFill>
              </a:rPr>
              <a:t>2 pieces of bread</a:t>
            </a:r>
            <a:r>
              <a:rPr lang="en-US" b="1" dirty="0" smtClean="0"/>
              <a:t>, </a:t>
            </a:r>
            <a:r>
              <a:rPr lang="en-US" b="1" dirty="0" smtClean="0">
                <a:solidFill>
                  <a:srgbClr val="FF0000"/>
                </a:solidFill>
              </a:rPr>
              <a:t>2 pieces of meat</a:t>
            </a:r>
            <a:r>
              <a:rPr lang="en-US" b="1" dirty="0" smtClean="0"/>
              <a:t>, </a:t>
            </a:r>
            <a:r>
              <a:rPr lang="en-US" b="1" dirty="0" smtClean="0">
                <a:solidFill>
                  <a:srgbClr val="00B050"/>
                </a:solidFill>
              </a:rPr>
              <a:t>1 piece of cheese</a:t>
            </a:r>
          </a:p>
          <a:p>
            <a:pPr marL="514350" indent="-514350">
              <a:buFont typeface="+mj-lt"/>
              <a:buAutoNum type="alphaUcPeriod"/>
            </a:pPr>
            <a:r>
              <a:rPr lang="en-US" b="1" dirty="0">
                <a:solidFill>
                  <a:srgbClr val="7030A0"/>
                </a:solidFill>
              </a:rPr>
              <a:t>1</a:t>
            </a:r>
            <a:r>
              <a:rPr lang="en-US" b="1" dirty="0" smtClean="0">
                <a:solidFill>
                  <a:srgbClr val="7030A0"/>
                </a:solidFill>
              </a:rPr>
              <a:t> piece of bread</a:t>
            </a:r>
            <a:r>
              <a:rPr lang="en-US" b="1" dirty="0" smtClean="0"/>
              <a:t>, </a:t>
            </a:r>
            <a:r>
              <a:rPr lang="en-US" b="1" dirty="0" smtClean="0">
                <a:solidFill>
                  <a:srgbClr val="FF0000"/>
                </a:solidFill>
              </a:rPr>
              <a:t>2 pieces of meat</a:t>
            </a:r>
            <a:r>
              <a:rPr lang="en-US" b="1" dirty="0" smtClean="0"/>
              <a:t>, </a:t>
            </a:r>
            <a:r>
              <a:rPr lang="en-US" b="1" dirty="0" smtClean="0">
                <a:solidFill>
                  <a:srgbClr val="00B050"/>
                </a:solidFill>
              </a:rPr>
              <a:t>1 piece of cheese</a:t>
            </a:r>
          </a:p>
          <a:p>
            <a:pPr marL="514350" indent="-514350">
              <a:buFont typeface="+mj-lt"/>
              <a:buAutoNum type="alphaUcPeriod"/>
            </a:pPr>
            <a:r>
              <a:rPr lang="en-US" b="1" dirty="0" smtClean="0">
                <a:solidFill>
                  <a:srgbClr val="7030A0"/>
                </a:solidFill>
              </a:rPr>
              <a:t>2 loaves of bread </a:t>
            </a:r>
          </a:p>
          <a:p>
            <a:pPr marL="514350" indent="-514350">
              <a:buFont typeface="+mj-lt"/>
              <a:buAutoNum type="alphaUcPeriod"/>
            </a:pPr>
            <a:endParaRPr lang="en-US" dirty="0" smtClean="0"/>
          </a:p>
          <a:p>
            <a:pPr marL="514350" indent="-514350">
              <a:buFont typeface="+mj-lt"/>
              <a:buAutoNum type="alphaUcPeriod"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447800"/>
            <a:ext cx="86868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sz="3600" b="1" dirty="0" smtClean="0"/>
              <a:t>6. A menu at the Chemistry Café describes  a sandwich as 3 pieces of bread, one meat and 2 cheeses.</a:t>
            </a:r>
            <a:br>
              <a:rPr lang="en-US" sz="3600" b="1" dirty="0" smtClean="0"/>
            </a:br>
            <a:r>
              <a:rPr lang="en-US" sz="3600" b="1" dirty="0" smtClean="0">
                <a:solidFill>
                  <a:schemeClr val="accent1"/>
                </a:solidFill>
              </a:rPr>
              <a:t> What would you expect a sandwich name to be? 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895600"/>
            <a:ext cx="8153400" cy="32305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lphaUcPeriod"/>
            </a:pPr>
            <a:r>
              <a:rPr lang="en-US" sz="5400" b="1" dirty="0" smtClean="0">
                <a:solidFill>
                  <a:srgbClr val="C00000"/>
                </a:solidFill>
              </a:rPr>
              <a:t>  Bd</a:t>
            </a:r>
            <a:r>
              <a:rPr lang="en-US" sz="5400" b="1" baseline="-25000" dirty="0" smtClean="0">
                <a:solidFill>
                  <a:srgbClr val="C00000"/>
                </a:solidFill>
              </a:rPr>
              <a:t>2</a:t>
            </a:r>
            <a:r>
              <a:rPr lang="en-US" sz="5400" b="1" dirty="0" smtClean="0">
                <a:solidFill>
                  <a:srgbClr val="C00000"/>
                </a:solidFill>
              </a:rPr>
              <a:t>MCh</a:t>
            </a:r>
            <a:r>
              <a:rPr lang="en-US" sz="5400" b="1" baseline="-25000" dirty="0" smtClean="0">
                <a:solidFill>
                  <a:srgbClr val="C00000"/>
                </a:solidFill>
              </a:rPr>
              <a:t>2</a:t>
            </a:r>
            <a:r>
              <a:rPr lang="en-US" sz="5400" b="1" dirty="0" smtClean="0">
                <a:solidFill>
                  <a:srgbClr val="C00000"/>
                </a:solidFill>
              </a:rPr>
              <a:t> </a:t>
            </a:r>
          </a:p>
          <a:p>
            <a:pPr marL="514350" indent="-514350">
              <a:buFont typeface="+mj-lt"/>
              <a:buAutoNum type="alphaUcPeriod"/>
            </a:pPr>
            <a:r>
              <a:rPr lang="en-US" sz="5400" b="1" dirty="0" smtClean="0">
                <a:solidFill>
                  <a:srgbClr val="C00000"/>
                </a:solidFill>
              </a:rPr>
              <a:t>  Bd</a:t>
            </a:r>
            <a:r>
              <a:rPr lang="en-US" sz="5400" b="1" baseline="-25000" dirty="0" smtClean="0">
                <a:solidFill>
                  <a:srgbClr val="C00000"/>
                </a:solidFill>
              </a:rPr>
              <a:t>3</a:t>
            </a:r>
            <a:r>
              <a:rPr lang="en-US" sz="5400" b="1" dirty="0" smtClean="0">
                <a:solidFill>
                  <a:srgbClr val="C00000"/>
                </a:solidFill>
              </a:rPr>
              <a:t>M</a:t>
            </a:r>
            <a:r>
              <a:rPr lang="en-US" sz="5400" b="1" baseline="-25000" dirty="0" smtClean="0">
                <a:solidFill>
                  <a:srgbClr val="C00000"/>
                </a:solidFill>
              </a:rPr>
              <a:t>2</a:t>
            </a:r>
            <a:r>
              <a:rPr lang="en-US" sz="5400" b="1" dirty="0" smtClean="0">
                <a:solidFill>
                  <a:srgbClr val="C00000"/>
                </a:solidFill>
              </a:rPr>
              <a:t>Ch </a:t>
            </a:r>
          </a:p>
          <a:p>
            <a:pPr marL="514350" indent="-514350">
              <a:buFont typeface="+mj-lt"/>
              <a:buAutoNum type="alphaUcPeriod"/>
            </a:pPr>
            <a:r>
              <a:rPr lang="en-US" sz="5400" b="1" dirty="0" smtClean="0">
                <a:solidFill>
                  <a:srgbClr val="C00000"/>
                </a:solidFill>
              </a:rPr>
              <a:t>  Bd</a:t>
            </a:r>
            <a:r>
              <a:rPr lang="en-US" sz="5400" b="1" baseline="-25000" dirty="0" smtClean="0">
                <a:solidFill>
                  <a:srgbClr val="C00000"/>
                </a:solidFill>
              </a:rPr>
              <a:t>3</a:t>
            </a:r>
            <a:r>
              <a:rPr lang="en-US" sz="5400" b="1" dirty="0" smtClean="0">
                <a:solidFill>
                  <a:srgbClr val="C00000"/>
                </a:solidFill>
              </a:rPr>
              <a:t>MCh</a:t>
            </a:r>
            <a:r>
              <a:rPr lang="en-US" sz="5400" b="1" baseline="-25000" dirty="0" smtClean="0">
                <a:solidFill>
                  <a:srgbClr val="C00000"/>
                </a:solidFill>
              </a:rPr>
              <a:t>2</a:t>
            </a:r>
            <a:endParaRPr lang="en-US" sz="5400" dirty="0" smtClean="0">
              <a:solidFill>
                <a:srgbClr val="C00000"/>
              </a:solidFill>
            </a:endParaRPr>
          </a:p>
          <a:p>
            <a:pPr marL="514350" indent="-514350">
              <a:buFont typeface="+mj-lt"/>
              <a:buAutoNum type="alphaUcPeriod"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600200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/>
              <a:t>7. The Chemistry Café owner was out of bread. She went to the bakery next door and bought a loaf which had 33 slices. Then she sells 12 sandwiches, which need 2 pieces of bread each. How much bread did she have left?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4114800"/>
            <a:ext cx="8382000" cy="2133600"/>
          </a:xfrm>
        </p:spPr>
        <p:txBody>
          <a:bodyPr>
            <a:normAutofit fontScale="85000" lnSpcReduction="20000"/>
          </a:bodyPr>
          <a:lstStyle/>
          <a:p>
            <a:pPr marL="514350" indent="-514350">
              <a:buFont typeface="+mj-lt"/>
              <a:buAutoNum type="alphaUcPeriod"/>
            </a:pPr>
            <a:r>
              <a:rPr lang="en-US" sz="4300" b="1" dirty="0" smtClean="0">
                <a:solidFill>
                  <a:srgbClr val="00B050"/>
                </a:solidFill>
              </a:rPr>
              <a:t>21</a:t>
            </a:r>
          </a:p>
          <a:p>
            <a:pPr marL="514350" indent="-514350">
              <a:buFont typeface="+mj-lt"/>
              <a:buAutoNum type="alphaUcPeriod"/>
            </a:pPr>
            <a:r>
              <a:rPr lang="en-US" sz="4300" b="1" dirty="0" smtClean="0">
                <a:solidFill>
                  <a:srgbClr val="00B050"/>
                </a:solidFill>
              </a:rPr>
              <a:t>9</a:t>
            </a:r>
          </a:p>
          <a:p>
            <a:pPr marL="514350" indent="-514350">
              <a:buFont typeface="+mj-lt"/>
              <a:buAutoNum type="alphaUcPeriod"/>
            </a:pPr>
            <a:r>
              <a:rPr lang="en-US" sz="4300" b="1" dirty="0" smtClean="0">
                <a:solidFill>
                  <a:srgbClr val="00B050"/>
                </a:solidFill>
              </a:rPr>
              <a:t>None, she gave the leftovers to the birds</a:t>
            </a:r>
          </a:p>
          <a:p>
            <a:pPr marL="514350" indent="-514350">
              <a:buFont typeface="+mj-lt"/>
              <a:buAutoNum type="alphaUcPeriod"/>
            </a:pPr>
            <a:endParaRPr lang="en-US" dirty="0" smtClean="0"/>
          </a:p>
          <a:p>
            <a:pPr marL="514350" indent="-514350">
              <a:buFont typeface="+mj-lt"/>
              <a:buAutoNum type="alphaUcPeriod"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395</TotalTime>
  <Words>1234</Words>
  <Application>Microsoft Office PowerPoint</Application>
  <PresentationFormat>On-screen Show (4:3)</PresentationFormat>
  <Paragraphs>176</Paragraphs>
  <Slides>25</Slides>
  <Notes>24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0" baseType="lpstr">
      <vt:lpstr>Arial</vt:lpstr>
      <vt:lpstr>Calibri</vt:lpstr>
      <vt:lpstr>Symbol</vt:lpstr>
      <vt:lpstr>Times New Roman</vt:lpstr>
      <vt:lpstr>Office Theme</vt:lpstr>
      <vt:lpstr>Reactants, Products and Leftovers Clicker questions</vt:lpstr>
      <vt:lpstr>Reactants, Products, and Leftovers Activity 1: Introduction to Chemical reactions by Trish Loeblein  http://phet.colorado.edu </vt:lpstr>
      <vt:lpstr>1. Making a cheese sandwich can be represented by the chemical equation:               2 Bd + Ch → Bd2Ch What would you expect a sandwich to look like? </vt:lpstr>
      <vt:lpstr>2. Making a cheese sandwich can be represented by the chemical equation:                Bd2 + 2Ch → 2BdCh  What would you expect a sandwich to look like? </vt:lpstr>
      <vt:lpstr>3. Making a cheese sandwich can be represented by the chemical equation:            2 Bd + Ch → Bd2Ch What does the “2” on the left side of the chemical equation represent? </vt:lpstr>
      <vt:lpstr>4. Making a cheese sandwich can be represented by the chemical equation:              Bd2 + 2Ch → 2BdCh What does the “2” on the left side of the chemical equation represent? </vt:lpstr>
      <vt:lpstr>5. A menu at the Chemistry Café shows a sandwich:     BdM2Ch  What would you expect a sandwich to have?  </vt:lpstr>
      <vt:lpstr>6. A menu at the Chemistry Café describes  a sandwich as 3 pieces of bread, one meat and 2 cheeses.  What would you expect a sandwich name to be?  </vt:lpstr>
      <vt:lpstr>7. The Chemistry Café owner was out of bread. She went to the bakery next door and bought a loaf which had 33 slices. Then she sells 12 sandwiches, which need 2 pieces of bread each. How much bread did she have left?</vt:lpstr>
      <vt:lpstr>8. The Chemistry Café cook has a loaf which had 33 slices and a package of cheese that has 15 slices. He is making sandwiches that have 2 pieces of both bread and cheese. How many sandwiches can he make?</vt:lpstr>
      <vt:lpstr>Reactants, Products, and Leftovers  Activity 2: Limiting Reactants in Chemical reactions by Trish Loeblein  http://phet.colorado.edu (assuming complete reactions)</vt:lpstr>
      <vt:lpstr>1. A mixture of 4 moles of H2 and 3 moles of O2 reacts to make water. Identify: limiting reactant, excess reactant, and how much is unreacted. </vt:lpstr>
      <vt:lpstr>2. A mixture of 6 moles of H2 and 2 moles of O2 reacts to make water. How much water is made?</vt:lpstr>
      <vt:lpstr>3. A mixture of 2.5 moles of Na and 1.8 moles of Cl2 reacts to make NaCl. Identify: limiting reactant, excess reactant, and how much is unreacted. </vt:lpstr>
      <vt:lpstr>4. A mixture of 2.5 moles of Na and 1.8 moles of Cl2 reacts to make NaCl. How much sodium chloride is made?</vt:lpstr>
      <vt:lpstr>5. The reaction for combustion of methane is </vt:lpstr>
      <vt:lpstr>5. What are the amounts after the reaction?</vt:lpstr>
      <vt:lpstr>6. Given the shown amounts for the products and leftovers after a complete reaction, predict the initial reactants.  </vt:lpstr>
      <vt:lpstr>6. What are the amounts before the reaction?</vt:lpstr>
      <vt:lpstr>7. Given the shown amounts for the products and leftovers after a complete reaction, predict the initial reactants.  </vt:lpstr>
      <vt:lpstr>7. What are the amounts before the reaction?</vt:lpstr>
      <vt:lpstr>8. A mixture of S atoms (   ) and O2 molecules (   ) in a closed container is represented by the diagrams:</vt:lpstr>
      <vt:lpstr>9. An initial mixture of sulfur(   ) and oxygen(      )is represented:</vt:lpstr>
      <vt:lpstr>9. Before: S      O2</vt:lpstr>
      <vt:lpstr>10. Before: S      O2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Reactants, Products, and Leftovers  Activity 2: Limiting Reactants in Chemical reactions by Trish Loeblein  http://phet.colorado.edu</dc:title>
  <dc:creator>Trish Loeblein</dc:creator>
  <cp:lastModifiedBy>Patricia Loeblein</cp:lastModifiedBy>
  <cp:revision>44</cp:revision>
  <dcterms:created xsi:type="dcterms:W3CDTF">2011-07-04T02:36:33Z</dcterms:created>
  <dcterms:modified xsi:type="dcterms:W3CDTF">2015-07-08T15:33:35Z</dcterms:modified>
</cp:coreProperties>
</file>