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7" r:id="rId9"/>
    <p:sldId id="268" r:id="rId10"/>
    <p:sldId id="269" r:id="rId11"/>
    <p:sldId id="270" r:id="rId12"/>
    <p:sldId id="264" r:id="rId13"/>
    <p:sldId id="265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205" autoAdjust="0"/>
  </p:normalViewPr>
  <p:slideViewPr>
    <p:cSldViewPr>
      <p:cViewPr varScale="1">
        <p:scale>
          <a:sx n="48" d="100"/>
          <a:sy n="48" d="100"/>
        </p:scale>
        <p:origin x="120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D76B9-A0AC-417B-9D60-C78E486E2DEC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46139-37E9-4A61-B828-19356566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20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2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Choices are on next 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C. This came from the game, so you would have to draw the reaction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877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r>
              <a:rPr lang="en-US" baseline="0" dirty="0" smtClean="0"/>
              <a:t> on next slide. Give students some time before the answer selections are provided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112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112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11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baseline="0" dirty="0" smtClean="0"/>
              <a:t> students will need to write the balanced chemical reaction or the teacher could provide it before showing the question.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D students will need to write the balanced chemical reaction or the teacher could provide it before showing the question.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</a:t>
            </a:r>
          </a:p>
          <a:p>
            <a:r>
              <a:rPr lang="en-US" baseline="0" dirty="0" smtClean="0"/>
              <a:t>2.5 moles Na requires 1.25 moles of chlorine (diatomic) and 1.8 moles of chlorine would require 3.5 mole Na. So Na is the limiting reactant. 1.8-1.25 = .55 mole Chlorine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</a:t>
            </a:r>
          </a:p>
          <a:p>
            <a:r>
              <a:rPr lang="en-US" baseline="0" dirty="0" smtClean="0"/>
              <a:t>2.5 moles Na requires 1.25 moles of chlorine (diatomic) and 1.8 moles of chlorine would require 3.5 mole Na. So Na is the limiting reactant. The reaction is 2 Na + Cl</a:t>
            </a:r>
            <a:r>
              <a:rPr lang="en-US" sz="800" baseline="0" dirty="0" smtClean="0"/>
              <a:t>2 </a:t>
            </a:r>
            <a:r>
              <a:rPr lang="en-US" sz="1200" baseline="0" dirty="0" smtClean="0"/>
              <a:t>= 2NaCl , so the moles of </a:t>
            </a:r>
            <a:r>
              <a:rPr lang="en-US" sz="1200" baseline="0" dirty="0" err="1" smtClean="0"/>
              <a:t>NaCl</a:t>
            </a:r>
            <a:r>
              <a:rPr lang="en-US" sz="1200" baseline="0" dirty="0" smtClean="0"/>
              <a:t> is equal to the moles of Na consumed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Choices are on next 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A. use the </a:t>
            </a:r>
            <a:r>
              <a:rPr lang="en-US" sz="1200" baseline="0" dirty="0" err="1" smtClean="0"/>
              <a:t>sim</a:t>
            </a:r>
            <a:r>
              <a:rPr lang="en-US" sz="1200" baseline="0" dirty="0" smtClean="0"/>
              <a:t> to easily show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Choices are on next 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B. This came from the game, so you would have to draw the reaction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9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8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7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9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6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5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0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9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3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orado.edu/physics/ph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contributions/view/3276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contributions/view/3276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hyperlink" Target="https://phet.colorado.edu/en/contributions/view/3276" TargetMode="External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hyperlink" Target="https://phet.colorado.edu/en/contributions/view/3276" TargetMode="External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838200"/>
            <a:ext cx="8839200" cy="1012825"/>
          </a:xfrm>
        </p:spPr>
        <p:txBody>
          <a:bodyPr>
            <a:noAutofit/>
          </a:bodyPr>
          <a:lstStyle/>
          <a:p>
            <a:r>
              <a:rPr lang="en-US" sz="3200" i="1" dirty="0" smtClean="0"/>
              <a:t>Reactants, Products, and Leftovers </a:t>
            </a:r>
            <a:br>
              <a:rPr lang="en-US" sz="3200" i="1" dirty="0" smtClean="0"/>
            </a:br>
            <a:r>
              <a:rPr lang="en-US" sz="3200" dirty="0" smtClean="0"/>
              <a:t>Activity 2:</a:t>
            </a:r>
            <a:r>
              <a:rPr lang="en-US" sz="3200" b="1" dirty="0" smtClean="0"/>
              <a:t> </a:t>
            </a:r>
            <a:r>
              <a:rPr lang="en-US" sz="3200" b="1" dirty="0"/>
              <a:t>Limiting Reactants in Chemical </a:t>
            </a:r>
            <a:r>
              <a:rPr lang="en-US" sz="3200" b="1" dirty="0" smtClean="0"/>
              <a:t>reactions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by Trish Loeblein </a:t>
            </a:r>
            <a:r>
              <a:rPr lang="en-US" sz="2800" dirty="0" smtClean="0">
                <a:hlinkClick r:id="rId3"/>
              </a:rPr>
              <a:t> </a:t>
            </a:r>
            <a:r>
              <a:rPr lang="en-US" sz="2800" u="sng" dirty="0" smtClean="0">
                <a:hlinkClick r:id="rId3"/>
              </a:rPr>
              <a:t>http://phet.colorado.edu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(assuming complete reactions)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8229600" cy="40386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5800" b="1" dirty="0">
                <a:solidFill>
                  <a:schemeClr val="tx1"/>
                </a:solidFill>
              </a:rPr>
              <a:t>Learning Goals: </a:t>
            </a:r>
            <a:r>
              <a:rPr lang="en-US" sz="5800" dirty="0" smtClean="0">
                <a:solidFill>
                  <a:schemeClr val="tx1"/>
                </a:solidFill>
              </a:rPr>
              <a:t> Students </a:t>
            </a:r>
            <a:r>
              <a:rPr lang="en-US" sz="5800" dirty="0">
                <a:solidFill>
                  <a:schemeClr val="tx1"/>
                </a:solidFill>
              </a:rPr>
              <a:t>will be able to: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5800" dirty="0">
                <a:solidFill>
                  <a:schemeClr val="tx1"/>
                </a:solidFill>
              </a:rPr>
              <a:t>Predict the amounts of products and leftovers after reaction using the concept of limiting reactant</a:t>
            </a:r>
            <a:endParaRPr lang="en-US" sz="58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5800" dirty="0">
                <a:solidFill>
                  <a:schemeClr val="tx1"/>
                </a:solidFill>
              </a:rPr>
              <a:t>Predict the initial amounts of reactants given the amount of products and leftovers using the concept of limiting reactant</a:t>
            </a:r>
            <a:endParaRPr lang="en-US" sz="58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5800" dirty="0">
                <a:solidFill>
                  <a:schemeClr val="tx1"/>
                </a:solidFill>
              </a:rPr>
              <a:t>Translate from symbolic (chemical formula) to molecular (pictorial) representations of matter</a:t>
            </a:r>
            <a:endParaRPr lang="en-US" sz="58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5800" dirty="0">
                <a:solidFill>
                  <a:schemeClr val="tx1"/>
                </a:solidFill>
              </a:rPr>
              <a:t>Explain how subscripts and coefficients are used to solve limiting reactant problems</a:t>
            </a:r>
            <a:r>
              <a:rPr lang="ru-RU" sz="5800" dirty="0" smtClean="0">
                <a:solidFill>
                  <a:schemeClr val="tx1"/>
                </a:solidFill>
              </a:rPr>
              <a:t>.</a:t>
            </a:r>
            <a:endParaRPr lang="en-US" sz="5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71" y="228600"/>
            <a:ext cx="8813488" cy="17526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7</a:t>
            </a:r>
            <a:r>
              <a:rPr lang="en-US" sz="3600" b="1" dirty="0" smtClean="0"/>
              <a:t>. </a:t>
            </a:r>
            <a:r>
              <a:rPr lang="en-US" sz="3600" b="1" dirty="0">
                <a:solidFill>
                  <a:srgbClr val="FF0000"/>
                </a:solidFill>
              </a:rPr>
              <a:t>Given</a:t>
            </a:r>
            <a:r>
              <a:rPr lang="en-US" sz="3600" b="1" dirty="0"/>
              <a:t> the shown amounts for </a:t>
            </a:r>
            <a:r>
              <a:rPr lang="en-US" sz="3600" b="1" dirty="0" smtClean="0"/>
              <a:t>the </a:t>
            </a:r>
            <a:r>
              <a:rPr lang="en-US" sz="3600" b="1" dirty="0"/>
              <a:t>products and leftovers </a:t>
            </a:r>
            <a:r>
              <a:rPr lang="en-US" sz="3600" b="1" dirty="0">
                <a:solidFill>
                  <a:srgbClr val="FF0000"/>
                </a:solidFill>
              </a:rPr>
              <a:t>after</a:t>
            </a:r>
            <a:r>
              <a:rPr lang="en-US" sz="3600" b="1" dirty="0"/>
              <a:t> </a:t>
            </a:r>
            <a:r>
              <a:rPr lang="en-US" sz="3600" b="1" dirty="0" smtClean="0"/>
              <a:t>a complete reaction, </a:t>
            </a:r>
            <a:r>
              <a:rPr lang="en-US" sz="3600" b="1" dirty="0" smtClean="0">
                <a:solidFill>
                  <a:srgbClr val="00B050"/>
                </a:solidFill>
              </a:rPr>
              <a:t>predict </a:t>
            </a:r>
            <a:r>
              <a:rPr lang="en-US" sz="3600" b="1" dirty="0">
                <a:solidFill>
                  <a:srgbClr val="00B050"/>
                </a:solidFill>
              </a:rPr>
              <a:t>the </a:t>
            </a:r>
            <a:r>
              <a:rPr lang="en-US" sz="3600" b="1" dirty="0" smtClean="0">
                <a:solidFill>
                  <a:srgbClr val="00B050"/>
                </a:solidFill>
              </a:rPr>
              <a:t>initial </a:t>
            </a:r>
            <a:r>
              <a:rPr lang="en-US" sz="3600" b="1" dirty="0" smtClean="0"/>
              <a:t>reactants.  </a:t>
            </a:r>
            <a:endParaRPr lang="en-US" sz="3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62804"/>
            <a:ext cx="8734926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13" y="3048000"/>
            <a:ext cx="4202349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422" y="3356965"/>
            <a:ext cx="1138878" cy="200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615" y="3356965"/>
            <a:ext cx="925338" cy="200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381" y="3372731"/>
            <a:ext cx="1210058" cy="1994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438" y="3339990"/>
            <a:ext cx="1103288" cy="2070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613" y="5427122"/>
            <a:ext cx="11620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6628" y="5361757"/>
            <a:ext cx="685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85" y="5410199"/>
            <a:ext cx="9620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660" y="5462586"/>
            <a:ext cx="95250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712" y="5361757"/>
            <a:ext cx="2538916" cy="96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080" y="5278493"/>
            <a:ext cx="1146210" cy="147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149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076" y="0"/>
            <a:ext cx="9041524" cy="818493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7</a:t>
            </a:r>
            <a:r>
              <a:rPr lang="en-US" sz="3600" b="1" dirty="0" smtClean="0"/>
              <a:t>. What are the amounts before the reaction?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5516" y="3276600"/>
            <a:ext cx="4368156" cy="3124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>
                <a:solidFill>
                  <a:srgbClr val="00B050"/>
                </a:solidFill>
              </a:rPr>
              <a:t>2</a:t>
            </a:r>
            <a:r>
              <a:rPr lang="en-US" sz="4000" b="1" dirty="0" smtClean="0">
                <a:solidFill>
                  <a:srgbClr val="00B050"/>
                </a:solidFill>
              </a:rPr>
              <a:t>              10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12             10</a:t>
            </a:r>
            <a:r>
              <a:rPr lang="en-US" sz="4000" b="1" dirty="0" smtClean="0">
                <a:solidFill>
                  <a:srgbClr val="00B050"/>
                </a:solidFill>
              </a:rPr>
              <a:t>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FF0000"/>
                </a:solidFill>
              </a:rPr>
              <a:t>10              9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7030A0"/>
                </a:solidFill>
              </a:rPr>
              <a:t> 8               </a:t>
            </a:r>
            <a:r>
              <a:rPr lang="en-US" sz="4000" b="1" dirty="0">
                <a:solidFill>
                  <a:srgbClr val="7030A0"/>
                </a:solidFill>
              </a:rPr>
              <a:t>4</a:t>
            </a:r>
            <a:endParaRPr lang="en-US" sz="4000" b="1" dirty="0" smtClean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586" y="579557"/>
            <a:ext cx="8684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  <a:r>
              <a:rPr lang="en-US" sz="2400" b="1" dirty="0" smtClean="0"/>
              <a:t>fter: </a:t>
            </a:r>
          </a:p>
          <a:p>
            <a:endParaRPr lang="en-US" sz="2400" b="1" dirty="0" smtClean="0"/>
          </a:p>
          <a:p>
            <a:r>
              <a:rPr lang="en-US" sz="4000" b="1" dirty="0" smtClean="0"/>
              <a:t>    8 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     4 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           4 CO</a:t>
            </a:r>
            <a:r>
              <a:rPr lang="en-US" sz="4000" b="1" baseline="-25000" dirty="0" smtClean="0"/>
              <a:t>2</a:t>
            </a:r>
            <a:r>
              <a:rPr lang="en-US" sz="4000" dirty="0" smtClean="0"/>
              <a:t> </a:t>
            </a:r>
            <a:r>
              <a:rPr lang="en-US" sz="4000" b="1" dirty="0" smtClean="0"/>
              <a:t>          2 H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O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4724" y="281939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Before:</a:t>
            </a:r>
            <a:endParaRPr lang="en-US" sz="3600" b="1" dirty="0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8" y="3416791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4114800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4812039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5486400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905985"/>
            <a:ext cx="6762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948561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62804"/>
            <a:ext cx="8734926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905984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983" y="3348927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493" y="4079019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824" y="4797814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624" y="5465111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49029" y="905984"/>
            <a:ext cx="77152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3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08391"/>
            <a:ext cx="8915400" cy="1479991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8. A </a:t>
            </a:r>
            <a:r>
              <a:rPr lang="en-US" sz="3200" dirty="0"/>
              <a:t>mixture of S atoms </a:t>
            </a:r>
            <a:r>
              <a:rPr lang="en-US" sz="3200" dirty="0" smtClean="0"/>
              <a:t>(   </a:t>
            </a:r>
            <a:r>
              <a:rPr lang="en-US" sz="3200" dirty="0"/>
              <a:t>) and O</a:t>
            </a:r>
            <a:r>
              <a:rPr lang="en-US" sz="3200" baseline="-25000" dirty="0"/>
              <a:t>2</a:t>
            </a:r>
            <a:r>
              <a:rPr lang="en-US" sz="3200" dirty="0"/>
              <a:t> molecules </a:t>
            </a:r>
            <a:r>
              <a:rPr lang="en-US" sz="3200" dirty="0" smtClean="0"/>
              <a:t>(   </a:t>
            </a:r>
            <a:r>
              <a:rPr lang="en-US" sz="3200" dirty="0"/>
              <a:t>) in a closed container is represented </a:t>
            </a:r>
            <a:r>
              <a:rPr lang="en-US" sz="3200" dirty="0" smtClean="0"/>
              <a:t>by </a:t>
            </a:r>
            <a:r>
              <a:rPr lang="en-US" sz="3200" dirty="0"/>
              <a:t>the </a:t>
            </a:r>
            <a:r>
              <a:rPr lang="en-US" sz="3200" dirty="0" smtClean="0"/>
              <a:t>diagrams: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Which equation best describes this reaction?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3X + 8Y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</a:t>
            </a:r>
            <a:r>
              <a:rPr lang="en-US" b="1" dirty="0" smtClean="0"/>
              <a:t>X</a:t>
            </a:r>
            <a:r>
              <a:rPr lang="en-US" b="1" baseline="-25000" dirty="0" smtClean="0"/>
              <a:t>3</a:t>
            </a:r>
            <a:r>
              <a:rPr lang="en-US" b="1" dirty="0" smtClean="0"/>
              <a:t>Y</a:t>
            </a:r>
            <a:r>
              <a:rPr lang="en-US" b="1" baseline="-25000" dirty="0" smtClean="0"/>
              <a:t>8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X</a:t>
            </a:r>
            <a:r>
              <a:rPr lang="en-US" b="1" baseline="-25000" dirty="0"/>
              <a:t>3</a:t>
            </a:r>
            <a:r>
              <a:rPr lang="en-US" b="1" dirty="0"/>
              <a:t> + Y</a:t>
            </a:r>
            <a:r>
              <a:rPr lang="en-US" b="1" baseline="-25000" dirty="0"/>
              <a:t>8</a:t>
            </a:r>
            <a:r>
              <a:rPr lang="en-US" b="1" dirty="0"/>
              <a:t>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3XY</a:t>
            </a:r>
            <a:r>
              <a:rPr lang="en-US" b="1" baseline="-25000" dirty="0"/>
              <a:t>2</a:t>
            </a:r>
            <a:r>
              <a:rPr lang="en-US" b="1" dirty="0"/>
              <a:t> + </a:t>
            </a:r>
            <a:r>
              <a:rPr lang="en-US" b="1" dirty="0" smtClean="0"/>
              <a:t>2Y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X + 2Y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</a:t>
            </a:r>
            <a:r>
              <a:rPr lang="en-US" b="1" dirty="0" smtClean="0"/>
              <a:t>XY</a:t>
            </a:r>
            <a:r>
              <a:rPr lang="en-US" b="1" baseline="-25000" dirty="0" smtClean="0"/>
              <a:t>2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3X </a:t>
            </a:r>
            <a:r>
              <a:rPr lang="en-US" b="1" dirty="0"/>
              <a:t>+ 8Y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3XY</a:t>
            </a:r>
            <a:r>
              <a:rPr lang="en-US" b="1" baseline="-25000" dirty="0"/>
              <a:t>2</a:t>
            </a:r>
            <a:r>
              <a:rPr lang="en-US" b="1" dirty="0"/>
              <a:t> + </a:t>
            </a:r>
            <a:r>
              <a:rPr lang="en-US" b="1" dirty="0" smtClean="0"/>
              <a:t>2Y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X</a:t>
            </a:r>
            <a:r>
              <a:rPr lang="en-US" b="1" baseline="-25000" dirty="0"/>
              <a:t>3</a:t>
            </a:r>
            <a:r>
              <a:rPr lang="en-US" b="1" dirty="0"/>
              <a:t> + Y</a:t>
            </a:r>
            <a:r>
              <a:rPr lang="en-US" b="1" baseline="-25000" dirty="0"/>
              <a:t>8</a:t>
            </a:r>
            <a:r>
              <a:rPr lang="en-US" b="1" dirty="0"/>
              <a:t>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3XY</a:t>
            </a:r>
            <a:r>
              <a:rPr lang="en-US" b="1" baseline="-25000" dirty="0"/>
              <a:t>2</a:t>
            </a:r>
            <a:r>
              <a:rPr lang="en-US" b="1" dirty="0"/>
              <a:t> + Y</a:t>
            </a:r>
            <a:r>
              <a:rPr lang="en-US" b="1" baseline="-25000" dirty="0"/>
              <a:t>2</a:t>
            </a:r>
            <a:endParaRPr lang="en-US" b="1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3246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</a:t>
            </a:r>
            <a:r>
              <a:rPr lang="en-US" dirty="0" smtClean="0">
                <a:hlinkClick r:id="rId3"/>
              </a:rPr>
              <a:t> Lancaster/Perkins activity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56549" y="283764"/>
            <a:ext cx="3048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951077" y="283749"/>
            <a:ext cx="304800" cy="283781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838200" y="1066800"/>
            <a:ext cx="5825836" cy="1600200"/>
            <a:chOff x="838200" y="1371600"/>
            <a:chExt cx="5825836" cy="1600200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1371600"/>
              <a:ext cx="2416302" cy="160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9" name="Straight Arrow Connector 8"/>
            <p:cNvCxnSpPr/>
            <p:nvPr/>
          </p:nvCxnSpPr>
          <p:spPr>
            <a:xfrm>
              <a:off x="3352800" y="2171700"/>
              <a:ext cx="838200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149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0" y="1371600"/>
              <a:ext cx="2473036" cy="160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298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5557"/>
            <a:ext cx="8153400" cy="1650161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9. </a:t>
            </a:r>
            <a:r>
              <a:rPr lang="en-US" sz="3600" b="1" dirty="0" smtClean="0"/>
              <a:t>An initial </a:t>
            </a:r>
            <a:r>
              <a:rPr lang="en-US" sz="3600" b="1" dirty="0"/>
              <a:t>mixture of </a:t>
            </a:r>
            <a:r>
              <a:rPr lang="en-US" sz="3600" b="1" dirty="0" smtClean="0"/>
              <a:t>sulfur(   </a:t>
            </a:r>
            <a:r>
              <a:rPr lang="en-US" sz="3600" b="1" dirty="0"/>
              <a:t>) and </a:t>
            </a:r>
            <a:r>
              <a:rPr lang="en-US" sz="3600" b="1" dirty="0" smtClean="0"/>
              <a:t>oxygen(      )is represented: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3246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</a:t>
            </a:r>
            <a:r>
              <a:rPr lang="en-US" dirty="0" smtClean="0">
                <a:hlinkClick r:id="rId3"/>
              </a:rPr>
              <a:t> Lancaster/Perkins activity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05403" y="556895"/>
            <a:ext cx="3048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784132" y="1114091"/>
            <a:ext cx="609600" cy="283783"/>
            <a:chOff x="7951077" y="283747"/>
            <a:chExt cx="609600" cy="283783"/>
          </a:xfrm>
        </p:grpSpPr>
        <p:sp>
          <p:nvSpPr>
            <p:cNvPr id="6" name="Oval 5"/>
            <p:cNvSpPr/>
            <p:nvPr/>
          </p:nvSpPr>
          <p:spPr>
            <a:xfrm>
              <a:off x="7951077" y="283749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255877" y="283747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407" y="1957371"/>
            <a:ext cx="3017879" cy="2005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5188" y="3962400"/>
            <a:ext cx="87164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Using this equation</a:t>
            </a:r>
            <a:r>
              <a:rPr lang="en-US" sz="4000" b="1" dirty="0"/>
              <a:t>: </a:t>
            </a:r>
            <a:r>
              <a:rPr lang="en-US" sz="4400" b="1" dirty="0">
                <a:solidFill>
                  <a:srgbClr val="7030A0"/>
                </a:solidFill>
              </a:rPr>
              <a:t>2S + 3O</a:t>
            </a:r>
            <a:r>
              <a:rPr lang="en-US" sz="4400" b="1" baseline="-25000" dirty="0">
                <a:solidFill>
                  <a:srgbClr val="7030A0"/>
                </a:solidFill>
              </a:rPr>
              <a:t>2</a:t>
            </a:r>
            <a:r>
              <a:rPr lang="en-US" sz="4400" b="1" dirty="0">
                <a:solidFill>
                  <a:srgbClr val="7030A0"/>
                </a:solidFill>
              </a:rPr>
              <a:t> </a:t>
            </a:r>
            <a:r>
              <a:rPr lang="en-US" sz="4400" b="1" dirty="0">
                <a:solidFill>
                  <a:srgbClr val="7030A0"/>
                </a:solidFill>
                <a:sym typeface="Symbol"/>
              </a:rPr>
              <a:t></a:t>
            </a:r>
            <a:r>
              <a:rPr lang="en-US" sz="4400" b="1" dirty="0">
                <a:solidFill>
                  <a:srgbClr val="7030A0"/>
                </a:solidFill>
              </a:rPr>
              <a:t> </a:t>
            </a:r>
            <a:r>
              <a:rPr lang="en-US" sz="4400" b="1" dirty="0" smtClean="0">
                <a:solidFill>
                  <a:srgbClr val="7030A0"/>
                </a:solidFill>
              </a:rPr>
              <a:t>2SO</a:t>
            </a:r>
            <a:r>
              <a:rPr lang="en-US" sz="4400" b="1" baseline="-25000" dirty="0" smtClean="0">
                <a:solidFill>
                  <a:srgbClr val="7030A0"/>
                </a:solidFill>
              </a:rPr>
              <a:t>3</a:t>
            </a:r>
            <a:r>
              <a:rPr lang="en-US" sz="44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smtClean="0"/>
              <a:t>, what would the results look like?</a:t>
            </a:r>
            <a:endParaRPr lang="en-US" sz="4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19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046" y="-34008"/>
            <a:ext cx="8153400" cy="1282317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9. </a:t>
            </a:r>
            <a:r>
              <a:rPr lang="en-US" sz="3600" b="1" dirty="0" smtClean="0"/>
              <a:t>Before: S      </a:t>
            </a:r>
            <a:r>
              <a:rPr lang="en-US" sz="3600" b="1" dirty="0"/>
              <a:t>O</a:t>
            </a:r>
            <a:r>
              <a:rPr lang="en-US" sz="3600" b="1" baseline="-25000" dirty="0"/>
              <a:t>2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3246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</a:t>
            </a:r>
            <a:r>
              <a:rPr lang="en-US" dirty="0" smtClean="0">
                <a:hlinkClick r:id="rId3"/>
              </a:rPr>
              <a:t> Lancaster/Perkins activity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80290" y="454751"/>
            <a:ext cx="3048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523784" y="478575"/>
            <a:ext cx="609600" cy="283783"/>
            <a:chOff x="7951077" y="283747"/>
            <a:chExt cx="609600" cy="283783"/>
          </a:xfrm>
        </p:grpSpPr>
        <p:sp>
          <p:nvSpPr>
            <p:cNvPr id="6" name="Oval 5"/>
            <p:cNvSpPr/>
            <p:nvPr/>
          </p:nvSpPr>
          <p:spPr>
            <a:xfrm>
              <a:off x="7951077" y="283749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255877" y="283747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87990"/>
            <a:ext cx="2286000" cy="1518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419600" y="472849"/>
            <a:ext cx="5029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7030A0"/>
                </a:solidFill>
              </a:rPr>
              <a:t>2S </a:t>
            </a:r>
            <a:r>
              <a:rPr lang="en-US" sz="5000" b="1" dirty="0">
                <a:solidFill>
                  <a:srgbClr val="7030A0"/>
                </a:solidFill>
              </a:rPr>
              <a:t>+ 3O</a:t>
            </a:r>
            <a:r>
              <a:rPr lang="en-US" sz="5000" b="1" baseline="-25000" dirty="0">
                <a:solidFill>
                  <a:srgbClr val="7030A0"/>
                </a:solidFill>
              </a:rPr>
              <a:t>2</a:t>
            </a:r>
            <a:r>
              <a:rPr lang="en-US" sz="5000" b="1" dirty="0">
                <a:solidFill>
                  <a:srgbClr val="7030A0"/>
                </a:solidFill>
              </a:rPr>
              <a:t> </a:t>
            </a:r>
            <a:r>
              <a:rPr lang="en-US" sz="5000" b="1" dirty="0">
                <a:solidFill>
                  <a:srgbClr val="7030A0"/>
                </a:solidFill>
                <a:sym typeface="Symbol"/>
              </a:rPr>
              <a:t></a:t>
            </a:r>
            <a:r>
              <a:rPr lang="en-US" sz="5000" b="1" dirty="0">
                <a:solidFill>
                  <a:srgbClr val="7030A0"/>
                </a:solidFill>
              </a:rPr>
              <a:t> </a:t>
            </a:r>
            <a:r>
              <a:rPr lang="en-US" sz="5000" b="1" dirty="0" smtClean="0">
                <a:solidFill>
                  <a:srgbClr val="7030A0"/>
                </a:solidFill>
              </a:rPr>
              <a:t>2SO</a:t>
            </a:r>
            <a:r>
              <a:rPr lang="en-US" sz="5000" b="1" baseline="-25000" dirty="0" smtClean="0">
                <a:solidFill>
                  <a:srgbClr val="7030A0"/>
                </a:solidFill>
              </a:rPr>
              <a:t>3</a:t>
            </a:r>
            <a:endParaRPr lang="en-US" sz="5000" b="1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304801"/>
            <a:ext cx="3766741" cy="22019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3010" y="2676524"/>
            <a:ext cx="9070987" cy="1209676"/>
            <a:chOff x="163372" y="2676524"/>
            <a:chExt cx="9070987" cy="1209676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72" y="2676525"/>
              <a:ext cx="1806856" cy="1209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0228" y="2676525"/>
              <a:ext cx="1802937" cy="1181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6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1118" y="2676524"/>
              <a:ext cx="1802937" cy="1181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7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0407" y="2676524"/>
              <a:ext cx="1823726" cy="116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8" name="Picture 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5532" y="2686049"/>
              <a:ext cx="1808827" cy="1156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548937" y="3894083"/>
            <a:ext cx="8166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A         B		 C		D		E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75189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046" y="-34008"/>
            <a:ext cx="8153400" cy="1282317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10. </a:t>
            </a:r>
            <a:r>
              <a:rPr lang="en-US" sz="3600" b="1" dirty="0" smtClean="0"/>
              <a:t>Before: S      </a:t>
            </a:r>
            <a:r>
              <a:rPr lang="en-US" sz="3600" b="1" dirty="0"/>
              <a:t>O</a:t>
            </a:r>
            <a:r>
              <a:rPr lang="en-US" sz="3600" b="1" baseline="-25000" dirty="0"/>
              <a:t>2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13473" y="64886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</a:t>
            </a:r>
            <a:r>
              <a:rPr lang="en-US" dirty="0" smtClean="0">
                <a:hlinkClick r:id="rId3"/>
              </a:rPr>
              <a:t> Lancaster/Perkins activity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22180" y="428832"/>
            <a:ext cx="3048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718173" y="455459"/>
            <a:ext cx="609600" cy="283783"/>
            <a:chOff x="7951077" y="283747"/>
            <a:chExt cx="609600" cy="283783"/>
          </a:xfrm>
        </p:grpSpPr>
        <p:sp>
          <p:nvSpPr>
            <p:cNvPr id="6" name="Oval 5"/>
            <p:cNvSpPr/>
            <p:nvPr/>
          </p:nvSpPr>
          <p:spPr>
            <a:xfrm>
              <a:off x="7951077" y="283749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255877" y="283747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87990"/>
            <a:ext cx="2286000" cy="1518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634849" y="608607"/>
            <a:ext cx="5029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7030A0"/>
                </a:solidFill>
              </a:rPr>
              <a:t>2S </a:t>
            </a:r>
            <a:r>
              <a:rPr lang="en-US" sz="5000" b="1" dirty="0">
                <a:solidFill>
                  <a:srgbClr val="7030A0"/>
                </a:solidFill>
              </a:rPr>
              <a:t>+ 3O</a:t>
            </a:r>
            <a:r>
              <a:rPr lang="en-US" sz="5000" b="1" baseline="-25000" dirty="0">
                <a:solidFill>
                  <a:srgbClr val="7030A0"/>
                </a:solidFill>
              </a:rPr>
              <a:t>2</a:t>
            </a:r>
            <a:r>
              <a:rPr lang="en-US" sz="5000" b="1" dirty="0">
                <a:solidFill>
                  <a:srgbClr val="7030A0"/>
                </a:solidFill>
              </a:rPr>
              <a:t> </a:t>
            </a:r>
            <a:r>
              <a:rPr lang="en-US" sz="5000" b="1" dirty="0">
                <a:solidFill>
                  <a:srgbClr val="7030A0"/>
                </a:solidFill>
                <a:sym typeface="Symbol"/>
              </a:rPr>
              <a:t></a:t>
            </a:r>
            <a:r>
              <a:rPr lang="en-US" sz="5000" b="1" dirty="0">
                <a:solidFill>
                  <a:srgbClr val="7030A0"/>
                </a:solidFill>
              </a:rPr>
              <a:t> </a:t>
            </a:r>
            <a:r>
              <a:rPr lang="en-US" sz="5000" b="1" dirty="0" smtClean="0">
                <a:solidFill>
                  <a:srgbClr val="7030A0"/>
                </a:solidFill>
              </a:rPr>
              <a:t>2SO</a:t>
            </a:r>
            <a:r>
              <a:rPr lang="en-US" sz="5000" b="1" baseline="-25000" dirty="0" smtClean="0">
                <a:solidFill>
                  <a:srgbClr val="7030A0"/>
                </a:solidFill>
              </a:rPr>
              <a:t>3</a:t>
            </a:r>
            <a:endParaRPr lang="en-US" sz="5000" b="1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49319" y="286443"/>
            <a:ext cx="3766741" cy="22019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3010" y="2676524"/>
            <a:ext cx="9070987" cy="1209676"/>
            <a:chOff x="163372" y="2676524"/>
            <a:chExt cx="9070987" cy="1209676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72" y="2676525"/>
              <a:ext cx="1806856" cy="1209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0228" y="2676525"/>
              <a:ext cx="1802937" cy="1181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6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1118" y="2676524"/>
              <a:ext cx="1802937" cy="1181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7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0407" y="2676524"/>
              <a:ext cx="1823726" cy="116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8" name="Picture 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5532" y="2686049"/>
              <a:ext cx="1808827" cy="1156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152400" y="3886200"/>
            <a:ext cx="1034766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Which is the limiting reactant?</a:t>
            </a:r>
          </a:p>
          <a:p>
            <a:pPr marL="742950" indent="-742950">
              <a:buAutoNum type="alphaUcPeriod"/>
            </a:pPr>
            <a:r>
              <a:rPr lang="en-US" sz="3600" b="1" dirty="0" smtClean="0"/>
              <a:t>Sulfur  </a:t>
            </a:r>
          </a:p>
          <a:p>
            <a:pPr marL="742950" indent="-742950">
              <a:buAutoNum type="alphaUcPeriod"/>
            </a:pPr>
            <a:r>
              <a:rPr lang="en-US" sz="3600" b="1" dirty="0" smtClean="0"/>
              <a:t>Oxygen  </a:t>
            </a:r>
          </a:p>
          <a:p>
            <a:pPr marL="742950" indent="-742950">
              <a:buAutoNum type="alphaUcPeriod"/>
            </a:pPr>
            <a:r>
              <a:rPr lang="en-US" sz="3600" b="1" dirty="0" smtClean="0"/>
              <a:t>Neither they are both completely used</a:t>
            </a:r>
          </a:p>
        </p:txBody>
      </p:sp>
    </p:spTree>
    <p:extLst>
      <p:ext uri="{BB962C8B-B14F-4D97-AF65-F5344CB8AC3E}">
        <p14:creationId xmlns:p14="http://schemas.microsoft.com/office/powerpoint/2010/main" val="279940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534400" cy="15240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1</a:t>
            </a:r>
            <a:r>
              <a:rPr lang="en-US" sz="2800" b="1" dirty="0" smtClean="0"/>
              <a:t>. </a:t>
            </a:r>
            <a:r>
              <a:rPr lang="en-US" sz="3200" b="1" dirty="0" smtClean="0"/>
              <a:t>A </a:t>
            </a:r>
            <a:r>
              <a:rPr lang="en-US" sz="3200" b="1" dirty="0"/>
              <a:t>mixture of </a:t>
            </a:r>
            <a:r>
              <a:rPr lang="en-US" sz="3200" b="1" dirty="0" smtClean="0"/>
              <a:t>4 </a:t>
            </a:r>
            <a:r>
              <a:rPr lang="en-US" sz="3200" b="1" dirty="0"/>
              <a:t>moles of H</a:t>
            </a:r>
            <a:r>
              <a:rPr lang="en-US" sz="3200" b="1" baseline="-25000" dirty="0"/>
              <a:t>2</a:t>
            </a:r>
            <a:r>
              <a:rPr lang="en-US" sz="3200" b="1" dirty="0"/>
              <a:t> and </a:t>
            </a:r>
            <a:r>
              <a:rPr lang="en-US" sz="3200" b="1" dirty="0" smtClean="0"/>
              <a:t>3 </a:t>
            </a:r>
            <a:r>
              <a:rPr lang="en-US" sz="3200" b="1" dirty="0"/>
              <a:t>moles of O</a:t>
            </a:r>
            <a:r>
              <a:rPr lang="en-US" sz="3200" b="1" baseline="-25000" dirty="0"/>
              <a:t>2</a:t>
            </a:r>
            <a:r>
              <a:rPr lang="en-US" sz="3200" b="1" dirty="0"/>
              <a:t> </a:t>
            </a:r>
            <a:r>
              <a:rPr lang="en-US" sz="3200" b="1" dirty="0" smtClean="0"/>
              <a:t>reacts to make water. Identify: limiting reactant, excess reactant, and how much is unreacted.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87680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6700" b="1" dirty="0" smtClean="0">
                <a:solidFill>
                  <a:srgbClr val="0070C0"/>
                </a:solidFill>
              </a:rPr>
              <a:t>      Limiting </a:t>
            </a:r>
            <a:r>
              <a:rPr lang="en-US" sz="6700" b="1" dirty="0" smtClean="0"/>
              <a:t>   </a:t>
            </a:r>
            <a:r>
              <a:rPr lang="en-US" sz="6700" b="1" dirty="0" smtClean="0">
                <a:solidFill>
                  <a:srgbClr val="00B050"/>
                </a:solidFill>
              </a:rPr>
              <a:t>Excess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700" b="1" dirty="0"/>
              <a:t> </a:t>
            </a:r>
            <a:r>
              <a:rPr lang="en-US" sz="6700" b="1" dirty="0" smtClean="0"/>
              <a:t>     </a:t>
            </a:r>
            <a:r>
              <a:rPr lang="en-US" sz="6700" b="1" dirty="0" smtClean="0">
                <a:solidFill>
                  <a:srgbClr val="0070C0"/>
                </a:solidFill>
              </a:rPr>
              <a:t>reactant</a:t>
            </a:r>
            <a:r>
              <a:rPr lang="en-US" sz="6700" b="1" dirty="0" smtClean="0"/>
              <a:t> </a:t>
            </a:r>
            <a:r>
              <a:rPr lang="en-US" sz="6700" b="1" dirty="0"/>
              <a:t> </a:t>
            </a:r>
            <a:r>
              <a:rPr lang="en-US" sz="6700" b="1" dirty="0" smtClean="0"/>
              <a:t>  </a:t>
            </a:r>
            <a:r>
              <a:rPr lang="en-US" sz="6700" b="1" dirty="0" err="1" smtClean="0">
                <a:solidFill>
                  <a:srgbClr val="00B050"/>
                </a:solidFill>
              </a:rPr>
              <a:t>reactant</a:t>
            </a:r>
            <a:r>
              <a:rPr lang="en-US" sz="6700" b="1" dirty="0" smtClean="0">
                <a:solidFill>
                  <a:srgbClr val="00B050"/>
                </a:solidFill>
              </a:rPr>
              <a:t> </a:t>
            </a:r>
            <a:r>
              <a:rPr lang="en-US" sz="6700" dirty="0" smtClean="0"/>
              <a:t>	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7030A0"/>
                </a:solidFill>
              </a:rPr>
              <a:t>   H</a:t>
            </a:r>
            <a:r>
              <a:rPr lang="en-US" sz="6700" b="1" baseline="-25000" dirty="0" smtClean="0">
                <a:solidFill>
                  <a:srgbClr val="7030A0"/>
                </a:solidFill>
              </a:rPr>
              <a:t>2</a:t>
            </a:r>
            <a:r>
              <a:rPr lang="en-US" sz="6700" b="1" dirty="0" smtClean="0">
                <a:solidFill>
                  <a:srgbClr val="7030A0"/>
                </a:solidFill>
              </a:rPr>
              <a:t>            1 mole H</a:t>
            </a:r>
            <a:r>
              <a:rPr lang="en-US" sz="6700" b="1" baseline="-25000" dirty="0" smtClean="0">
                <a:solidFill>
                  <a:srgbClr val="7030A0"/>
                </a:solidFill>
              </a:rPr>
              <a:t>2</a:t>
            </a:r>
            <a:endParaRPr lang="en-US" sz="6700" b="1" dirty="0" smtClean="0">
              <a:solidFill>
                <a:srgbClr val="7030A0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00000"/>
                </a:solidFill>
              </a:rPr>
              <a:t>   H</a:t>
            </a:r>
            <a:r>
              <a:rPr lang="en-US" sz="67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6700" b="1" dirty="0">
                <a:solidFill>
                  <a:srgbClr val="C00000"/>
                </a:solidFill>
              </a:rPr>
              <a:t>	</a:t>
            </a:r>
            <a:r>
              <a:rPr lang="en-US" sz="6700" b="1" dirty="0" smtClean="0">
                <a:solidFill>
                  <a:srgbClr val="C00000"/>
                </a:solidFill>
              </a:rPr>
              <a:t>     1 mole O</a:t>
            </a:r>
            <a:r>
              <a:rPr lang="en-US" sz="6700" b="1" baseline="-25000" dirty="0" smtClean="0">
                <a:solidFill>
                  <a:srgbClr val="C00000"/>
                </a:solidFill>
              </a:rPr>
              <a:t>2</a:t>
            </a:r>
            <a:endParaRPr lang="en-US" sz="6700" b="1" dirty="0" smtClean="0">
              <a:solidFill>
                <a:srgbClr val="C00000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  O</a:t>
            </a:r>
            <a:r>
              <a:rPr lang="en-US" sz="67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67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    1 mole H</a:t>
            </a:r>
            <a:r>
              <a:rPr lang="en-US" sz="67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6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C0099"/>
                </a:solidFill>
              </a:rPr>
              <a:t>   O</a:t>
            </a:r>
            <a:r>
              <a:rPr lang="en-US" sz="6700" b="1" baseline="-25000" dirty="0" smtClean="0">
                <a:solidFill>
                  <a:srgbClr val="CC0099"/>
                </a:solidFill>
              </a:rPr>
              <a:t>2</a:t>
            </a:r>
            <a:r>
              <a:rPr lang="en-US" sz="6700" b="1" dirty="0">
                <a:solidFill>
                  <a:srgbClr val="CC0099"/>
                </a:solidFill>
              </a:rPr>
              <a:t>	</a:t>
            </a:r>
            <a:r>
              <a:rPr lang="en-US" sz="6700" b="1" dirty="0" smtClean="0">
                <a:solidFill>
                  <a:srgbClr val="CC0099"/>
                </a:solidFill>
              </a:rPr>
              <a:t>     1 mole O</a:t>
            </a:r>
            <a:r>
              <a:rPr lang="en-US" sz="6700" b="1" baseline="-25000" dirty="0" smtClean="0">
                <a:solidFill>
                  <a:srgbClr val="CC0099"/>
                </a:solidFill>
              </a:rPr>
              <a:t>2</a:t>
            </a:r>
            <a:endParaRPr lang="en-US" sz="6700" b="1" dirty="0" smtClean="0">
              <a:solidFill>
                <a:srgbClr val="CC0099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FF0000"/>
                </a:solidFill>
              </a:rPr>
              <a:t>No </a:t>
            </a:r>
            <a:r>
              <a:rPr lang="en-US" sz="6700" b="1" dirty="0">
                <a:solidFill>
                  <a:srgbClr val="FF0000"/>
                </a:solidFill>
              </a:rPr>
              <a:t>reaction occurs since the equation does not balance </a:t>
            </a:r>
            <a:r>
              <a:rPr lang="en-US" sz="6700" b="1" dirty="0" smtClean="0">
                <a:solidFill>
                  <a:srgbClr val="FF0000"/>
                </a:solidFill>
              </a:rPr>
              <a:t>with 4 mole </a:t>
            </a:r>
            <a:r>
              <a:rPr lang="en-US" sz="6700" b="1" dirty="0">
                <a:solidFill>
                  <a:srgbClr val="FF0000"/>
                </a:solidFill>
              </a:rPr>
              <a:t>H</a:t>
            </a:r>
            <a:r>
              <a:rPr lang="en-US" sz="6700" b="1" baseline="-25000" dirty="0">
                <a:solidFill>
                  <a:srgbClr val="FF0000"/>
                </a:solidFill>
              </a:rPr>
              <a:t>2</a:t>
            </a:r>
            <a:r>
              <a:rPr lang="en-US" sz="6700" b="1" dirty="0">
                <a:solidFill>
                  <a:srgbClr val="FF0000"/>
                </a:solidFill>
              </a:rPr>
              <a:t> and </a:t>
            </a:r>
            <a:r>
              <a:rPr lang="en-US" sz="6700" b="1" dirty="0" smtClean="0">
                <a:solidFill>
                  <a:srgbClr val="FF0000"/>
                </a:solidFill>
              </a:rPr>
              <a:t>3 mole </a:t>
            </a:r>
            <a:r>
              <a:rPr lang="en-US" sz="6700" b="1" dirty="0">
                <a:solidFill>
                  <a:srgbClr val="FF0000"/>
                </a:solidFill>
              </a:rPr>
              <a:t>O</a:t>
            </a:r>
            <a:r>
              <a:rPr lang="en-US" sz="6700" b="1" baseline="-25000" dirty="0">
                <a:solidFill>
                  <a:srgbClr val="FF0000"/>
                </a:solidFill>
              </a:rPr>
              <a:t>2</a:t>
            </a:r>
            <a:endParaRPr lang="en-US" sz="67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2</a:t>
            </a:r>
            <a:r>
              <a:rPr lang="en-US" sz="3600" b="1" dirty="0" smtClean="0"/>
              <a:t>. A </a:t>
            </a:r>
            <a:r>
              <a:rPr lang="en-US" sz="3600" b="1" dirty="0"/>
              <a:t>mixture of 6</a:t>
            </a:r>
            <a:r>
              <a:rPr lang="en-US" sz="3600" b="1" dirty="0" smtClean="0"/>
              <a:t> </a:t>
            </a:r>
            <a:r>
              <a:rPr lang="en-US" sz="3600" b="1" dirty="0"/>
              <a:t>moles of H</a:t>
            </a:r>
            <a:r>
              <a:rPr lang="en-US" sz="3600" b="1" baseline="-25000" dirty="0"/>
              <a:t>2</a:t>
            </a:r>
            <a:r>
              <a:rPr lang="en-US" sz="3600" b="1" dirty="0"/>
              <a:t> and 2</a:t>
            </a:r>
            <a:r>
              <a:rPr lang="en-US" sz="3600" b="1" dirty="0" smtClean="0"/>
              <a:t> </a:t>
            </a:r>
            <a:r>
              <a:rPr lang="en-US" sz="3600" b="1" dirty="0"/>
              <a:t>moles of O</a:t>
            </a:r>
            <a:r>
              <a:rPr lang="en-US" sz="3600" b="1" baseline="-25000" dirty="0"/>
              <a:t>2</a:t>
            </a:r>
            <a:r>
              <a:rPr lang="en-US" sz="3600" b="1" dirty="0"/>
              <a:t> </a:t>
            </a:r>
            <a:r>
              <a:rPr lang="en-US" sz="3600" b="1" dirty="0" smtClean="0"/>
              <a:t>reacts to make water. How much water is made?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8077200" cy="4572000"/>
          </a:xfrm>
        </p:spPr>
        <p:txBody>
          <a:bodyPr>
            <a:normAutofit fontScale="55000" lnSpcReduction="20000"/>
          </a:bodyPr>
          <a:lstStyle/>
          <a:p>
            <a:pPr marL="633413" indent="-633413">
              <a:lnSpc>
                <a:spcPct val="120000"/>
              </a:lnSpc>
              <a:buFont typeface="+mj-lt"/>
              <a:buAutoNum type="alphaUcPeriod"/>
            </a:pPr>
            <a:r>
              <a:rPr lang="en-US" sz="6700" b="1" dirty="0" smtClean="0">
                <a:solidFill>
                  <a:srgbClr val="7030A0"/>
                </a:solidFill>
              </a:rPr>
              <a:t>6 moles water 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>
                <a:solidFill>
                  <a:srgbClr val="C00000"/>
                </a:solidFill>
              </a:rPr>
              <a:t> 2</a:t>
            </a:r>
            <a:r>
              <a:rPr lang="en-US" sz="6700" b="1" dirty="0" smtClean="0">
                <a:solidFill>
                  <a:srgbClr val="C00000"/>
                </a:solidFill>
              </a:rPr>
              <a:t> moles water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3 moles water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C0099"/>
                </a:solidFill>
              </a:rPr>
              <a:t> 4 moles water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FF0000"/>
                </a:solidFill>
              </a:rPr>
              <a:t>No </a:t>
            </a:r>
            <a:r>
              <a:rPr lang="en-US" sz="6700" b="1" dirty="0">
                <a:solidFill>
                  <a:srgbClr val="FF0000"/>
                </a:solidFill>
              </a:rPr>
              <a:t>reaction occurs since the equation does not balance </a:t>
            </a:r>
            <a:r>
              <a:rPr lang="en-US" sz="6700" b="1" dirty="0" smtClean="0">
                <a:solidFill>
                  <a:srgbClr val="FF0000"/>
                </a:solidFill>
              </a:rPr>
              <a:t>with 6 mole </a:t>
            </a:r>
            <a:r>
              <a:rPr lang="en-US" sz="6700" b="1" dirty="0">
                <a:solidFill>
                  <a:srgbClr val="FF0000"/>
                </a:solidFill>
              </a:rPr>
              <a:t>H</a:t>
            </a:r>
            <a:r>
              <a:rPr lang="en-US" sz="6700" b="1" baseline="-25000" dirty="0">
                <a:solidFill>
                  <a:srgbClr val="FF0000"/>
                </a:solidFill>
              </a:rPr>
              <a:t>2</a:t>
            </a:r>
            <a:r>
              <a:rPr lang="en-US" sz="6700" b="1" dirty="0">
                <a:solidFill>
                  <a:srgbClr val="FF0000"/>
                </a:solidFill>
              </a:rPr>
              <a:t> and 2</a:t>
            </a:r>
            <a:r>
              <a:rPr lang="en-US" sz="6700" b="1" dirty="0" smtClean="0">
                <a:solidFill>
                  <a:srgbClr val="FF0000"/>
                </a:solidFill>
              </a:rPr>
              <a:t> mole </a:t>
            </a:r>
            <a:r>
              <a:rPr lang="en-US" sz="6700" b="1" dirty="0">
                <a:solidFill>
                  <a:srgbClr val="FF0000"/>
                </a:solidFill>
              </a:rPr>
              <a:t>O</a:t>
            </a:r>
            <a:r>
              <a:rPr lang="en-US" sz="6700" b="1" baseline="-25000" dirty="0">
                <a:solidFill>
                  <a:srgbClr val="FF0000"/>
                </a:solidFill>
              </a:rPr>
              <a:t>2</a:t>
            </a:r>
            <a:endParaRPr lang="en-US" sz="67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5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1524000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3</a:t>
            </a:r>
            <a:r>
              <a:rPr lang="en-US" sz="2800" b="1" dirty="0" smtClean="0"/>
              <a:t>. </a:t>
            </a:r>
            <a:r>
              <a:rPr lang="en-US" sz="3200" b="1" dirty="0" smtClean="0"/>
              <a:t>A mixture of 2.5 moles of Na and 1.8 moles of Cl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reacts to make </a:t>
            </a:r>
            <a:r>
              <a:rPr lang="en-US" sz="3200" b="1" dirty="0" err="1" smtClean="0"/>
              <a:t>NaCl</a:t>
            </a:r>
            <a:r>
              <a:rPr lang="en-US" sz="3200" b="1" dirty="0" smtClean="0"/>
              <a:t>. Identify: limiting reactant, excess reactant, and how much is unreacted.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77200" cy="48768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6700" b="1" dirty="0" smtClean="0">
                <a:solidFill>
                  <a:srgbClr val="0070C0"/>
                </a:solidFill>
              </a:rPr>
              <a:t>      Limiting </a:t>
            </a:r>
            <a:r>
              <a:rPr lang="en-US" sz="6700" b="1" dirty="0" smtClean="0"/>
              <a:t>   </a:t>
            </a:r>
            <a:r>
              <a:rPr lang="en-US" sz="6700" b="1" dirty="0" smtClean="0">
                <a:solidFill>
                  <a:srgbClr val="00B050"/>
                </a:solidFill>
              </a:rPr>
              <a:t>Excess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700" b="1" dirty="0"/>
              <a:t> </a:t>
            </a:r>
            <a:r>
              <a:rPr lang="en-US" sz="6700" b="1" dirty="0" smtClean="0"/>
              <a:t>     </a:t>
            </a:r>
            <a:r>
              <a:rPr lang="en-US" sz="6700" b="1" dirty="0" smtClean="0">
                <a:solidFill>
                  <a:srgbClr val="0070C0"/>
                </a:solidFill>
              </a:rPr>
              <a:t>reactant</a:t>
            </a:r>
            <a:r>
              <a:rPr lang="en-US" sz="6700" b="1" dirty="0" smtClean="0"/>
              <a:t> </a:t>
            </a:r>
            <a:r>
              <a:rPr lang="en-US" sz="6700" b="1" dirty="0"/>
              <a:t> </a:t>
            </a:r>
            <a:r>
              <a:rPr lang="en-US" sz="6700" b="1" dirty="0" smtClean="0"/>
              <a:t>  </a:t>
            </a:r>
            <a:r>
              <a:rPr lang="en-US" sz="6700" b="1" dirty="0" err="1" smtClean="0">
                <a:solidFill>
                  <a:srgbClr val="00B050"/>
                </a:solidFill>
              </a:rPr>
              <a:t>reactant</a:t>
            </a:r>
            <a:r>
              <a:rPr lang="en-US" sz="6700" b="1" dirty="0" smtClean="0">
                <a:solidFill>
                  <a:srgbClr val="00B050"/>
                </a:solidFill>
              </a:rPr>
              <a:t> </a:t>
            </a:r>
            <a:r>
              <a:rPr lang="en-US" sz="6700" dirty="0" smtClean="0"/>
              <a:t>	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7030A0"/>
                </a:solidFill>
              </a:rPr>
              <a:t>   Na            .7 mole Na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00000"/>
                </a:solidFill>
              </a:rPr>
              <a:t>   Na</a:t>
            </a:r>
            <a:r>
              <a:rPr lang="en-US" sz="6700" b="1" dirty="0">
                <a:solidFill>
                  <a:srgbClr val="C00000"/>
                </a:solidFill>
              </a:rPr>
              <a:t>	</a:t>
            </a:r>
            <a:r>
              <a:rPr lang="en-US" sz="6700" b="1" dirty="0" smtClean="0">
                <a:solidFill>
                  <a:srgbClr val="C00000"/>
                </a:solidFill>
              </a:rPr>
              <a:t>       .7 mole Cl</a:t>
            </a:r>
            <a:r>
              <a:rPr lang="en-US" sz="6700" b="1" baseline="-25000" dirty="0" smtClean="0">
                <a:solidFill>
                  <a:srgbClr val="C00000"/>
                </a:solidFill>
              </a:rPr>
              <a:t>2</a:t>
            </a:r>
            <a:endParaRPr lang="en-US" sz="6700" b="1" dirty="0" smtClean="0">
              <a:solidFill>
                <a:srgbClr val="C00000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  Na</a:t>
            </a:r>
            <a:r>
              <a:rPr lang="en-US" sz="67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      .55 mole Cl</a:t>
            </a:r>
            <a:r>
              <a:rPr lang="en-US" sz="67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6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C0099"/>
                </a:solidFill>
              </a:rPr>
              <a:t>   Cl</a:t>
            </a:r>
            <a:r>
              <a:rPr lang="en-US" sz="6700" b="1" baseline="-25000" dirty="0" smtClean="0">
                <a:solidFill>
                  <a:srgbClr val="CC0099"/>
                </a:solidFill>
              </a:rPr>
              <a:t>2</a:t>
            </a:r>
            <a:r>
              <a:rPr lang="en-US" sz="6700" b="1" dirty="0">
                <a:solidFill>
                  <a:srgbClr val="CC0099"/>
                </a:solidFill>
              </a:rPr>
              <a:t>	</a:t>
            </a:r>
            <a:r>
              <a:rPr lang="en-US" sz="6700" b="1" dirty="0" smtClean="0">
                <a:solidFill>
                  <a:srgbClr val="CC0099"/>
                </a:solidFill>
              </a:rPr>
              <a:t>       .7 mole Na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FF0000"/>
                </a:solidFill>
              </a:rPr>
              <a:t>   Cl</a:t>
            </a:r>
            <a:r>
              <a:rPr lang="en-US" sz="6700" b="1" baseline="-25000" dirty="0" smtClean="0">
                <a:solidFill>
                  <a:srgbClr val="FF0000"/>
                </a:solidFill>
              </a:rPr>
              <a:t>2               </a:t>
            </a:r>
            <a:r>
              <a:rPr lang="en-US" sz="6700" b="1" dirty="0" smtClean="0">
                <a:solidFill>
                  <a:srgbClr val="FF0000"/>
                </a:solidFill>
              </a:rPr>
              <a:t> 1 mole 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3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4</a:t>
            </a:r>
            <a:r>
              <a:rPr lang="en-US" sz="3600" b="1" dirty="0" smtClean="0"/>
              <a:t>. A </a:t>
            </a:r>
            <a:r>
              <a:rPr lang="en-US" sz="3600" b="1" dirty="0"/>
              <a:t>mixture of </a:t>
            </a:r>
            <a:r>
              <a:rPr lang="en-US" sz="3600" b="1" dirty="0" smtClean="0"/>
              <a:t>2.5 </a:t>
            </a:r>
            <a:r>
              <a:rPr lang="en-US" sz="3600" b="1" dirty="0"/>
              <a:t>moles of </a:t>
            </a:r>
            <a:r>
              <a:rPr lang="en-US" sz="3600" b="1" dirty="0" smtClean="0"/>
              <a:t>Na </a:t>
            </a:r>
            <a:r>
              <a:rPr lang="en-US" sz="3600" b="1" dirty="0"/>
              <a:t>and </a:t>
            </a:r>
            <a:r>
              <a:rPr lang="en-US" sz="3600" b="1" dirty="0" smtClean="0"/>
              <a:t>1.8 </a:t>
            </a:r>
            <a:r>
              <a:rPr lang="en-US" sz="3600" b="1" dirty="0"/>
              <a:t>moles of </a:t>
            </a:r>
            <a:r>
              <a:rPr lang="en-US" sz="3600" b="1" dirty="0" smtClean="0"/>
              <a:t>Cl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 reacts to make </a:t>
            </a:r>
            <a:r>
              <a:rPr lang="en-US" sz="3600" b="1" dirty="0" err="1" smtClean="0"/>
              <a:t>NaCl</a:t>
            </a:r>
            <a:r>
              <a:rPr lang="en-US" sz="3600" b="1" dirty="0" smtClean="0"/>
              <a:t>. How much sodium chloride is made?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8077200" cy="4572000"/>
          </a:xfrm>
        </p:spPr>
        <p:txBody>
          <a:bodyPr>
            <a:normAutofit fontScale="70000" lnSpcReduction="20000"/>
          </a:bodyPr>
          <a:lstStyle/>
          <a:p>
            <a:pPr marL="633413" indent="-633413">
              <a:lnSpc>
                <a:spcPct val="120000"/>
              </a:lnSpc>
              <a:buFont typeface="+mj-lt"/>
              <a:buAutoNum type="alphaUcPeriod"/>
            </a:pPr>
            <a:r>
              <a:rPr lang="en-US" sz="6700" b="1" dirty="0" smtClean="0">
                <a:solidFill>
                  <a:srgbClr val="7030A0"/>
                </a:solidFill>
              </a:rPr>
              <a:t>2.5 moles </a:t>
            </a:r>
            <a:r>
              <a:rPr lang="en-US" sz="6700" b="1" dirty="0" err="1" smtClean="0">
                <a:solidFill>
                  <a:srgbClr val="7030A0"/>
                </a:solidFill>
              </a:rPr>
              <a:t>NaCl</a:t>
            </a:r>
            <a:r>
              <a:rPr lang="en-US" sz="6700" b="1" dirty="0" smtClean="0">
                <a:solidFill>
                  <a:srgbClr val="7030A0"/>
                </a:solidFill>
              </a:rPr>
              <a:t> 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>
                <a:solidFill>
                  <a:srgbClr val="C00000"/>
                </a:solidFill>
              </a:rPr>
              <a:t> </a:t>
            </a:r>
            <a:r>
              <a:rPr lang="en-US" sz="6700" b="1" dirty="0" smtClean="0">
                <a:solidFill>
                  <a:srgbClr val="C00000"/>
                </a:solidFill>
              </a:rPr>
              <a:t>1.8 moles </a:t>
            </a:r>
            <a:r>
              <a:rPr lang="en-US" sz="6700" b="1" dirty="0" err="1" smtClean="0">
                <a:solidFill>
                  <a:srgbClr val="C00000"/>
                </a:solidFill>
              </a:rPr>
              <a:t>NaCl</a:t>
            </a:r>
            <a:endParaRPr lang="en-US" sz="6700" b="1" dirty="0" smtClean="0">
              <a:solidFill>
                <a:srgbClr val="C00000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0.7 moles </a:t>
            </a:r>
            <a:r>
              <a:rPr lang="en-US" sz="6700" b="1" dirty="0" err="1" smtClean="0">
                <a:solidFill>
                  <a:schemeClr val="accent6">
                    <a:lumMod val="75000"/>
                  </a:schemeClr>
                </a:solidFill>
              </a:rPr>
              <a:t>NaCl</a:t>
            </a:r>
            <a:endParaRPr lang="en-US" sz="6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C0099"/>
                </a:solidFill>
              </a:rPr>
              <a:t> 0.55 moles </a:t>
            </a:r>
            <a:r>
              <a:rPr lang="en-US" sz="6700" b="1" dirty="0" err="1" smtClean="0">
                <a:solidFill>
                  <a:srgbClr val="CC0099"/>
                </a:solidFill>
              </a:rPr>
              <a:t>NaCl</a:t>
            </a:r>
            <a:endParaRPr lang="en-US" sz="6700" b="1" dirty="0" smtClean="0">
              <a:solidFill>
                <a:srgbClr val="CC0099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FF0000"/>
                </a:solidFill>
              </a:rPr>
              <a:t> 1 mole </a:t>
            </a:r>
            <a:r>
              <a:rPr lang="en-US" sz="6700" b="1" dirty="0" err="1" smtClean="0">
                <a:solidFill>
                  <a:srgbClr val="FF0000"/>
                </a:solidFill>
              </a:rPr>
              <a:t>Nacl</a:t>
            </a:r>
            <a:endParaRPr lang="en-US" sz="67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79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58" y="152400"/>
            <a:ext cx="8763000" cy="1123293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5</a:t>
            </a:r>
            <a:r>
              <a:rPr lang="en-US" sz="3600" b="1" dirty="0" smtClean="0"/>
              <a:t>. </a:t>
            </a:r>
            <a:r>
              <a:rPr lang="en-US" sz="3400" b="1" dirty="0" smtClean="0"/>
              <a:t>The reaction for combustion of methane is </a:t>
            </a:r>
            <a:endParaRPr lang="en-US" sz="3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600"/>
            <a:ext cx="7478316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8758" y="4572000"/>
            <a:ext cx="8229600" cy="1401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Given the shown amounts for each reactant, predict the amounts of products and leftovers after complete reaction. </a:t>
            </a:r>
            <a:endParaRPr lang="en-US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55076"/>
            <a:ext cx="1514475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855076"/>
            <a:ext cx="165735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46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076" y="0"/>
            <a:ext cx="8763000" cy="818493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5</a:t>
            </a:r>
            <a:r>
              <a:rPr lang="en-US" sz="3600" b="1" dirty="0" smtClean="0"/>
              <a:t>. What are the amounts after the reaction?</a:t>
            </a:r>
            <a:endParaRPr lang="en-US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11" y="1820420"/>
            <a:ext cx="8912775" cy="998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5516" y="3276600"/>
            <a:ext cx="8789070" cy="3124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B050"/>
                </a:solidFill>
              </a:rPr>
              <a:t>6               1                    1                    2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1               6</a:t>
            </a:r>
            <a:r>
              <a:rPr lang="en-US" sz="4000" b="1" dirty="0" smtClean="0">
                <a:solidFill>
                  <a:srgbClr val="00B050"/>
                </a:solidFill>
              </a:rPr>
              <a:t>                    </a:t>
            </a:r>
            <a:r>
              <a:rPr lang="en-US" sz="4000" b="1" dirty="0" smtClean="0">
                <a:solidFill>
                  <a:srgbClr val="0070C0"/>
                </a:solidFill>
              </a:rPr>
              <a:t>1                    2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FF0000"/>
                </a:solidFill>
              </a:rPr>
              <a:t>1               0                    6                  12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7030A0"/>
                </a:solidFill>
              </a:rPr>
              <a:t>4               0                    4                    8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1586" y="579557"/>
            <a:ext cx="457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Initial: </a:t>
            </a:r>
          </a:p>
          <a:p>
            <a:r>
              <a:rPr lang="en-US" sz="4000" b="1" dirty="0" smtClean="0"/>
              <a:t>7 CH</a:t>
            </a:r>
            <a:r>
              <a:rPr lang="en-US" sz="4000" b="1" baseline="-25000" dirty="0" smtClean="0"/>
              <a:t>4</a:t>
            </a:r>
            <a:r>
              <a:rPr lang="en-US" sz="4000" dirty="0"/>
              <a:t> </a:t>
            </a:r>
            <a:r>
              <a:rPr lang="en-US" sz="4000" b="1" dirty="0"/>
              <a:t> </a:t>
            </a:r>
            <a:r>
              <a:rPr lang="en-US" sz="4000" b="1" dirty="0" smtClean="0"/>
              <a:t>and  3 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4724" y="281939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After: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4725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71" y="228600"/>
            <a:ext cx="8813488" cy="17526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6</a:t>
            </a:r>
            <a:r>
              <a:rPr lang="en-US" sz="3600" b="1" dirty="0" smtClean="0"/>
              <a:t>. </a:t>
            </a:r>
            <a:r>
              <a:rPr lang="en-US" sz="3600" b="1" dirty="0">
                <a:solidFill>
                  <a:srgbClr val="FF0000"/>
                </a:solidFill>
              </a:rPr>
              <a:t>Given</a:t>
            </a:r>
            <a:r>
              <a:rPr lang="en-US" sz="3600" b="1" dirty="0"/>
              <a:t> the shown amounts for </a:t>
            </a:r>
            <a:r>
              <a:rPr lang="en-US" sz="3600" b="1" dirty="0" smtClean="0"/>
              <a:t>the </a:t>
            </a:r>
            <a:r>
              <a:rPr lang="en-US" sz="3600" b="1" dirty="0"/>
              <a:t>products and leftovers </a:t>
            </a:r>
            <a:r>
              <a:rPr lang="en-US" sz="3600" b="1" dirty="0">
                <a:solidFill>
                  <a:srgbClr val="FF0000"/>
                </a:solidFill>
              </a:rPr>
              <a:t>after</a:t>
            </a:r>
            <a:r>
              <a:rPr lang="en-US" sz="3600" b="1" dirty="0"/>
              <a:t> </a:t>
            </a:r>
            <a:r>
              <a:rPr lang="en-US" sz="3600" b="1" dirty="0" smtClean="0"/>
              <a:t>a complete reaction, </a:t>
            </a:r>
            <a:r>
              <a:rPr lang="en-US" sz="3600" b="1" dirty="0" smtClean="0">
                <a:solidFill>
                  <a:srgbClr val="00B050"/>
                </a:solidFill>
              </a:rPr>
              <a:t>predict </a:t>
            </a:r>
            <a:r>
              <a:rPr lang="en-US" sz="3600" b="1" dirty="0">
                <a:solidFill>
                  <a:srgbClr val="00B050"/>
                </a:solidFill>
              </a:rPr>
              <a:t>the </a:t>
            </a:r>
            <a:r>
              <a:rPr lang="en-US" sz="3600" b="1" dirty="0" smtClean="0">
                <a:solidFill>
                  <a:srgbClr val="00B050"/>
                </a:solidFill>
              </a:rPr>
              <a:t>initial </a:t>
            </a:r>
            <a:r>
              <a:rPr lang="en-US" sz="3600" b="1" dirty="0" smtClean="0"/>
              <a:t>reactants.  </a:t>
            </a:r>
            <a:endParaRPr lang="en-US" sz="3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89"/>
          <a:stretch/>
        </p:blipFill>
        <p:spPr bwMode="auto">
          <a:xfrm>
            <a:off x="34158" y="1853048"/>
            <a:ext cx="8991600" cy="779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6815" y="1863934"/>
            <a:ext cx="8991600" cy="76890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" t="1430" r="2166"/>
          <a:stretch/>
        </p:blipFill>
        <p:spPr bwMode="auto">
          <a:xfrm>
            <a:off x="3964460" y="3357643"/>
            <a:ext cx="5053974" cy="2173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"/>
          <a:stretch/>
        </p:blipFill>
        <p:spPr bwMode="auto">
          <a:xfrm>
            <a:off x="-37935" y="3756036"/>
            <a:ext cx="4047985" cy="233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034" y="5551100"/>
            <a:ext cx="990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009" y="5531148"/>
            <a:ext cx="7334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902" y="5551100"/>
            <a:ext cx="103822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473" y="5585063"/>
            <a:ext cx="100965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24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076" y="0"/>
            <a:ext cx="9041524" cy="818493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6</a:t>
            </a:r>
            <a:r>
              <a:rPr lang="en-US" sz="3600" b="1" dirty="0" smtClean="0"/>
              <a:t>. What are the amounts before the reaction?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5516" y="3276600"/>
            <a:ext cx="4368156" cy="3124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B050"/>
                </a:solidFill>
              </a:rPr>
              <a:t> 4               </a:t>
            </a:r>
            <a:r>
              <a:rPr lang="en-US" sz="4000" b="1" dirty="0">
                <a:solidFill>
                  <a:srgbClr val="00B050"/>
                </a:solidFill>
              </a:rPr>
              <a:t>7</a:t>
            </a:r>
            <a:endParaRPr lang="en-US" sz="4000" b="1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 9               </a:t>
            </a:r>
            <a:r>
              <a:rPr lang="en-US" sz="4000" b="1" dirty="0">
                <a:solidFill>
                  <a:srgbClr val="0070C0"/>
                </a:solidFill>
              </a:rPr>
              <a:t>7</a:t>
            </a:r>
            <a:r>
              <a:rPr lang="en-US" sz="4000" b="1" dirty="0" smtClean="0">
                <a:solidFill>
                  <a:srgbClr val="00B050"/>
                </a:solidFill>
              </a:rPr>
              <a:t>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FF0000"/>
                </a:solidFill>
              </a:rPr>
              <a:t>10              7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7030A0"/>
                </a:solidFill>
              </a:rPr>
              <a:t> 4               0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1586" y="579557"/>
            <a:ext cx="8684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  <a:r>
              <a:rPr lang="en-US" sz="2400" b="1" dirty="0" smtClean="0"/>
              <a:t>fter: </a:t>
            </a:r>
          </a:p>
          <a:p>
            <a:endParaRPr lang="en-US" sz="2400" b="1" dirty="0" smtClean="0"/>
          </a:p>
          <a:p>
            <a:r>
              <a:rPr lang="en-US" sz="4000" b="1" dirty="0" smtClean="0"/>
              <a:t> 5 NH</a:t>
            </a:r>
            <a:r>
              <a:rPr lang="en-US" sz="4000" b="1" baseline="-25000" dirty="0" smtClean="0"/>
              <a:t>3</a:t>
            </a:r>
            <a:r>
              <a:rPr lang="en-US" sz="4000" dirty="0" smtClean="0"/>
              <a:t> </a:t>
            </a:r>
            <a:r>
              <a:rPr lang="en-US" sz="4000" b="1" dirty="0" smtClean="0"/>
              <a:t>       0 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           4 NO</a:t>
            </a:r>
            <a:r>
              <a:rPr lang="en-US" sz="4000" b="1" baseline="-25000" dirty="0" smtClean="0"/>
              <a:t>2</a:t>
            </a:r>
            <a:r>
              <a:rPr lang="en-US" sz="4000" dirty="0" smtClean="0"/>
              <a:t> </a:t>
            </a:r>
            <a:r>
              <a:rPr lang="en-US" sz="4000" b="1" dirty="0" smtClean="0"/>
              <a:t>          </a:t>
            </a:r>
            <a:r>
              <a:rPr lang="en-US" sz="4000" b="1" dirty="0"/>
              <a:t>6</a:t>
            </a:r>
            <a:r>
              <a:rPr lang="en-US" sz="4000" b="1" dirty="0" smtClean="0"/>
              <a:t> H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O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4724" y="281939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Before:</a:t>
            </a:r>
            <a:endParaRPr lang="en-US" sz="36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89"/>
          <a:stretch/>
        </p:blipFill>
        <p:spPr bwMode="auto">
          <a:xfrm>
            <a:off x="34158" y="2136826"/>
            <a:ext cx="8991600" cy="779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590" y="3465730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367" y="4086717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590" y="4800600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824" y="5486400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8" y="3416791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4114800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4812039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5486400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886935"/>
            <a:ext cx="8001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905985"/>
            <a:ext cx="6762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948561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49" y="915510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05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797</Words>
  <Application>Microsoft Office PowerPoint</Application>
  <PresentationFormat>On-screen Show (4:3)</PresentationFormat>
  <Paragraphs>118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Symbol</vt:lpstr>
      <vt:lpstr>Office Theme</vt:lpstr>
      <vt:lpstr>Reactants, Products, and Leftovers  Activity 2: Limiting Reactants in Chemical reactions by Trish Loeblein  http://phet.colorado.edu (assuming complete reactions)</vt:lpstr>
      <vt:lpstr>1. A mixture of 4 moles of H2 and 3 moles of O2 reacts to make water. Identify: limiting reactant, excess reactant, and how much is unreacted. </vt:lpstr>
      <vt:lpstr>2. A mixture of 6 moles of H2 and 2 moles of O2 reacts to make water. How much water is made?</vt:lpstr>
      <vt:lpstr>3. A mixture of 2.5 moles of Na and 1.8 moles of Cl2 reacts to make NaCl. Identify: limiting reactant, excess reactant, and how much is unreacted. </vt:lpstr>
      <vt:lpstr>4. A mixture of 2.5 moles of Na and 1.8 moles of Cl2 reacts to make NaCl. How much sodium chloride is made?</vt:lpstr>
      <vt:lpstr>5. The reaction for combustion of methane is </vt:lpstr>
      <vt:lpstr>5. What are the amounts after the reaction?</vt:lpstr>
      <vt:lpstr>6. Given the shown amounts for the products and leftovers after a complete reaction, predict the initial reactants.  </vt:lpstr>
      <vt:lpstr>6. What are the amounts before the reaction?</vt:lpstr>
      <vt:lpstr>7. Given the shown amounts for the products and leftovers after a complete reaction, predict the initial reactants.  </vt:lpstr>
      <vt:lpstr>7. What are the amounts before the reaction?</vt:lpstr>
      <vt:lpstr>8. A mixture of S atoms (   ) and O2 molecules (   ) in a closed container is represented by the diagrams:</vt:lpstr>
      <vt:lpstr>9. An initial mixture of sulfur(   ) and oxygen(      )is represented:</vt:lpstr>
      <vt:lpstr>9. Before: S      O2</vt:lpstr>
      <vt:lpstr>10. Before: S      O2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Reactants, Products, and Leftovers  Activity 2: Limiting Reactants in Chemical reactions by Trish Loeblein  http://phet.colorado.edu</dc:title>
  <dc:creator>Trish Loeblein</dc:creator>
  <cp:lastModifiedBy>Patricia Loeblein</cp:lastModifiedBy>
  <cp:revision>44</cp:revision>
  <dcterms:created xsi:type="dcterms:W3CDTF">2011-07-04T02:36:33Z</dcterms:created>
  <dcterms:modified xsi:type="dcterms:W3CDTF">2015-07-08T18:35:10Z</dcterms:modified>
</cp:coreProperties>
</file>