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01" autoAdjust="0"/>
  </p:normalViewPr>
  <p:slideViewPr>
    <p:cSldViewPr>
      <p:cViewPr varScale="1">
        <p:scale>
          <a:sx n="51" d="100"/>
          <a:sy n="51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CDB52-8677-4E78-A314-7C37DBC770A7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E43CD-EB15-48A5-ACBE-50051A8F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5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46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could use the </a:t>
            </a:r>
            <a:r>
              <a:rPr lang="en-US" dirty="0" err="1" smtClean="0"/>
              <a:t>sim</a:t>
            </a:r>
            <a:r>
              <a:rPr lang="en-US" dirty="0" smtClean="0"/>
              <a:t> to explain,</a:t>
            </a:r>
            <a:r>
              <a:rPr lang="en-US" baseline="0" dirty="0" smtClean="0"/>
              <a:t> but I want to emphasize use of the periodic table.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5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teacher will need to figure out reasonable</a:t>
            </a:r>
            <a:r>
              <a:rPr lang="en-US" baseline="0" dirty="0" smtClean="0"/>
              <a:t> average mass for challenge.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88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0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0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0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 is C : </a:t>
            </a:r>
          </a:p>
          <a:p>
            <a:r>
              <a:rPr lang="en-US" dirty="0" smtClean="0"/>
              <a:t>A. 6 </a:t>
            </a:r>
            <a:r>
              <a:rPr lang="en-US" dirty="0" err="1" smtClean="0"/>
              <a:t>amu</a:t>
            </a:r>
            <a:r>
              <a:rPr lang="en-US" dirty="0" smtClean="0"/>
              <a:t> is the total</a:t>
            </a:r>
            <a:r>
              <a:rPr lang="en-US" baseline="0" dirty="0" smtClean="0"/>
              <a:t> mass  B. one of the isotopes C. see next slide for reasoning D. most common isotope and value on periodic table.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9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discuss the fact that</a:t>
            </a:r>
            <a:r>
              <a:rPr lang="en-US" baseline="0" dirty="0" smtClean="0"/>
              <a:t> the isotope mass is rounded to whole numbers, but the exact values are </a:t>
            </a:r>
          </a:p>
          <a:p>
            <a:r>
              <a:rPr lang="en-US" baseline="0" dirty="0" smtClean="0"/>
              <a:t>2.01410 and 1.00783. You can show this by using the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. Just drag one isotope into the box and the value will be displayed.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22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Value on periodic table  b. just the middle</a:t>
            </a:r>
            <a:r>
              <a:rPr lang="en-US" baseline="0" dirty="0" smtClean="0"/>
              <a:t> value  c. </a:t>
            </a:r>
            <a:r>
              <a:rPr lang="en-US" dirty="0" smtClean="0"/>
              <a:t>37.5 = (2*36+38+ 40)/4 or .5*36+.25*38+.25*40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0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0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5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5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4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4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7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6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5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2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0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0361-D7E1-44CD-BBCF-FE123E7B56D9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B3C83-B291-494E-ABFC-99D3F38B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3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jeffco.k12.co.us/exchweb/bin/redir.asp?URL=https://owa.jeffco.k12.co.us/exchweb/bin/redir.asp?URL=http://phet.colorado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927" y="152400"/>
            <a:ext cx="8991600" cy="1828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Isotopes </a:t>
            </a:r>
            <a:r>
              <a:rPr lang="en-US" b="1" i="1" dirty="0"/>
              <a:t>and Atomic Mass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b="1" dirty="0" smtClean="0"/>
              <a:t>What </a:t>
            </a:r>
            <a:r>
              <a:rPr lang="en-US" sz="3400" b="1" dirty="0"/>
              <a:t>does the mass on the periodic table mean</a:t>
            </a:r>
            <a:r>
              <a:rPr lang="en-US" sz="3400" b="1" dirty="0" smtClean="0"/>
              <a:t>?</a:t>
            </a:r>
            <a:br>
              <a:rPr lang="en-US" sz="3400" b="1" dirty="0" smtClean="0"/>
            </a:br>
            <a:r>
              <a:rPr lang="en-US" sz="3400" b="1" dirty="0" smtClean="0"/>
              <a:t>By Trish Loeblein </a:t>
            </a:r>
            <a:r>
              <a:rPr lang="en-US" sz="2700" u="sng" dirty="0" smtClean="0">
                <a:hlinkClick r:id="rId3"/>
              </a:rPr>
              <a:t>http</a:t>
            </a:r>
            <a:r>
              <a:rPr lang="en-US" sz="2700" u="sng" dirty="0">
                <a:hlinkClick r:id="rId3"/>
              </a:rPr>
              <a:t>://phet.colorado.edu</a:t>
            </a:r>
            <a:r>
              <a:rPr lang="en-US" sz="2700" dirty="0" smtClean="0"/>
              <a:t> 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828800"/>
            <a:ext cx="8839200" cy="42672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Learning Goals: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Define </a:t>
            </a:r>
            <a:r>
              <a:rPr lang="en-US" sz="2400" b="1" dirty="0">
                <a:solidFill>
                  <a:schemeClr val="tx1"/>
                </a:solidFill>
              </a:rPr>
              <a:t>“isotope” using mass number, atomic number, number of protons, neutrons and electrons</a:t>
            </a:r>
          </a:p>
          <a:p>
            <a:pPr marL="514350" lvl="0" indent="-514350" algn="l" fontAlgn="base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Compare and contrast: element, atom, isotope </a:t>
            </a:r>
          </a:p>
          <a:p>
            <a:pPr marL="514350" lvl="0" indent="-514350" algn="l" fontAlgn="base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Given the number of protons, neutrons and electrons, find the mass and name of an isotope </a:t>
            </a:r>
          </a:p>
          <a:p>
            <a:pPr marL="514350" lvl="0" indent="-514350" algn="l" fontAlgn="base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Given the name of an element and the number of neutrons, find the mass of an isotope</a:t>
            </a:r>
          </a:p>
          <a:p>
            <a:pPr marL="514350" lvl="0" indent="-514350" algn="l" fontAlgn="base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Give evidence to support or dispute: “In nature, the chance of finding one isotope of an element is the same for all elements.”</a:t>
            </a:r>
          </a:p>
          <a:p>
            <a:pPr marL="514350" lvl="0" indent="-514350" algn="l" fontAlgn="base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Find the average atomic mass of an element given the abundance and mass of its </a:t>
            </a:r>
            <a:r>
              <a:rPr lang="en-US" sz="2400" b="1" dirty="0" smtClean="0">
                <a:solidFill>
                  <a:schemeClr val="tx1"/>
                </a:solidFill>
              </a:rPr>
              <a:t>isotopes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64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26306"/>
            <a:ext cx="5562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What would the </a:t>
            </a:r>
            <a:r>
              <a:rPr lang="en-US" b="1" dirty="0" smtClean="0"/>
              <a:t>approximate average </a:t>
            </a:r>
            <a:r>
              <a:rPr lang="en-US" b="1" dirty="0" smtClean="0"/>
              <a:t>mass of </a:t>
            </a:r>
            <a:r>
              <a:rPr lang="en-US" b="1" dirty="0" smtClean="0"/>
              <a:t>Argon </a:t>
            </a:r>
            <a:r>
              <a:rPr lang="en-US" b="1" dirty="0" smtClean="0"/>
              <a:t>be?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978" y="4800600"/>
            <a:ext cx="8077200" cy="94009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40 </a:t>
            </a:r>
            <a:r>
              <a:rPr lang="en-US" sz="4000" b="1" dirty="0" err="1" smtClean="0"/>
              <a:t>amu</a:t>
            </a:r>
            <a:r>
              <a:rPr lang="en-US" sz="4000" b="1" dirty="0" smtClean="0"/>
              <a:t>    B. 38 </a:t>
            </a:r>
            <a:r>
              <a:rPr lang="en-US" sz="4000" b="1" dirty="0" err="1" smtClean="0"/>
              <a:t>amu</a:t>
            </a:r>
            <a:r>
              <a:rPr lang="en-US" sz="4000" b="1" dirty="0" smtClean="0"/>
              <a:t>   C. 37.5 </a:t>
            </a:r>
            <a:r>
              <a:rPr lang="en-US" sz="4000" b="1" dirty="0" err="1" smtClean="0"/>
              <a:t>amu</a:t>
            </a:r>
            <a:endParaRPr lang="en-US" sz="4000" b="1" dirty="0" smtClean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411" y="3021563"/>
            <a:ext cx="6813978" cy="1465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4800"/>
            <a:ext cx="3067730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28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Reason: </a:t>
            </a:r>
            <a:r>
              <a:rPr lang="en-US" b="1" dirty="0"/>
              <a:t>.5*36+.25*38+.</a:t>
            </a:r>
            <a:r>
              <a:rPr lang="en-US" b="1" dirty="0" smtClean="0"/>
              <a:t>25*40 =37.5</a:t>
            </a:r>
            <a:endParaRPr lang="en-US" b="1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3" r="7537"/>
          <a:stretch/>
        </p:blipFill>
        <p:spPr bwMode="auto">
          <a:xfrm>
            <a:off x="55987" y="1214891"/>
            <a:ext cx="2537926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637" y="1172174"/>
            <a:ext cx="6595364" cy="141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9" y="3600903"/>
            <a:ext cx="5043680" cy="223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321" y="3747423"/>
            <a:ext cx="3875130" cy="143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26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Discussion Questions: How would you know if this combination is likely to be found in some dirt? </a:t>
            </a:r>
            <a:endParaRPr lang="en-US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1" t="8013" r="13274" b="13274"/>
          <a:stretch/>
        </p:blipFill>
        <p:spPr bwMode="auto">
          <a:xfrm>
            <a:off x="3135086" y="2724538"/>
            <a:ext cx="3467460" cy="2558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92" b="6977"/>
          <a:stretch/>
        </p:blipFill>
        <p:spPr bwMode="auto">
          <a:xfrm>
            <a:off x="959496" y="5283458"/>
            <a:ext cx="3841103" cy="151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402" y="5283458"/>
            <a:ext cx="3304288" cy="144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89" y="3833946"/>
            <a:ext cx="1986899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295400"/>
            <a:ext cx="7086601" cy="73183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Reason: 10/14*14+4/14*15=14.285</a:t>
            </a:r>
            <a:br>
              <a:rPr lang="en-US" sz="3600" b="1" dirty="0" smtClean="0"/>
            </a:br>
            <a:r>
              <a:rPr lang="en-US" sz="3600" b="1" dirty="0" smtClean="0"/>
              <a:t>On the periodic table, the mass of Nitrogen is given as 14.007, so this is not the most common mixture found in nature. </a:t>
            </a:r>
            <a:endParaRPr lang="en-US" sz="3600" b="1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4" r="15549"/>
          <a:stretch/>
        </p:blipFill>
        <p:spPr bwMode="auto">
          <a:xfrm>
            <a:off x="5438192" y="3978425"/>
            <a:ext cx="3433666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65" y="5229225"/>
            <a:ext cx="38766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4"/>
          <a:stretch/>
        </p:blipFill>
        <p:spPr bwMode="auto">
          <a:xfrm>
            <a:off x="1884790" y="3810000"/>
            <a:ext cx="2520016" cy="143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320226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“My Mixture”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9613" y="3270539"/>
            <a:ext cx="4030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“Nature’s Mix”</a:t>
            </a: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697" y="1066800"/>
            <a:ext cx="1742086" cy="213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07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Pre-Lesson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</a:t>
            </a:r>
            <a:r>
              <a:rPr lang="en-US" dirty="0"/>
              <a:t>the average mass of the </a:t>
            </a:r>
            <a:r>
              <a:rPr lang="en-US" dirty="0" smtClean="0"/>
              <a:t>eggs in the </a:t>
            </a:r>
            <a:r>
              <a:rPr lang="en-US" dirty="0" smtClean="0"/>
              <a:t>container.</a:t>
            </a:r>
            <a:endParaRPr lang="en-US" dirty="0" smtClean="0"/>
          </a:p>
          <a:p>
            <a:r>
              <a:rPr lang="en-US" dirty="0" smtClean="0"/>
              <a:t>Record the mass of each type of egg and the number of </a:t>
            </a:r>
            <a:r>
              <a:rPr lang="en-US" dirty="0" smtClean="0"/>
              <a:t>each.</a:t>
            </a:r>
            <a:endParaRPr lang="en-US" dirty="0" smtClean="0"/>
          </a:p>
          <a:p>
            <a:r>
              <a:rPr lang="en-US" dirty="0" smtClean="0"/>
              <a:t>What is difference between the “Average Mass” and “Individual Mass”?</a:t>
            </a:r>
          </a:p>
          <a:p>
            <a:r>
              <a:rPr lang="en-US" dirty="0" smtClean="0"/>
              <a:t>Design a situation to make the mixture ____g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Post-Lesson Questions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84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would </a:t>
            </a:r>
            <a:r>
              <a:rPr lang="en-US" b="1" dirty="0" smtClean="0"/>
              <a:t>this be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895600" cy="2590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Carbon-12 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Carbon-14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Oxygen-14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More than one of these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38" y="1752601"/>
            <a:ext cx="5301873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72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6858000" cy="731838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Reason</a:t>
            </a:r>
            <a:r>
              <a:rPr lang="en-US" sz="3600" dirty="0" smtClean="0"/>
              <a:t>: The number of protons tells the name of the atom; the mass is given by the sum of protons and neutrons</a:t>
            </a:r>
            <a:endParaRPr 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3504529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52875"/>
            <a:ext cx="302554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447" y="3733800"/>
            <a:ext cx="534545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5" t="11888" r="17405" b="17482"/>
          <a:stretch/>
        </p:blipFill>
        <p:spPr bwMode="auto">
          <a:xfrm>
            <a:off x="7585738" y="609600"/>
            <a:ext cx="1508760" cy="153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23687" y="2148840"/>
            <a:ext cx="5535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 protons +8 neutrons = 14 </a:t>
            </a:r>
            <a:r>
              <a:rPr lang="en-US" sz="3200" dirty="0" err="1" smtClean="0"/>
              <a:t>amu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63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Which would be isotopes?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93520"/>
            <a:ext cx="4433341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3104086"/>
            <a:ext cx="4372381" cy="154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4800600"/>
            <a:ext cx="4326661" cy="168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800106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" y="3522509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" y="5287186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493520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000" b="1" dirty="0" smtClean="0"/>
              <a:t> 1 &amp; 2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000" b="1" dirty="0"/>
              <a:t> </a:t>
            </a:r>
            <a:r>
              <a:rPr lang="en-US" sz="4000" b="1" dirty="0" smtClean="0"/>
              <a:t>1 &amp; 3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000" b="1" dirty="0"/>
              <a:t> </a:t>
            </a:r>
            <a:r>
              <a:rPr lang="en-US" sz="4000" b="1" dirty="0" smtClean="0"/>
              <a:t>2 &amp; 3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000" b="1" dirty="0"/>
              <a:t> </a:t>
            </a:r>
            <a:r>
              <a:rPr lang="en-US" sz="4000" b="1" dirty="0" smtClean="0"/>
              <a:t>none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000" b="1" dirty="0"/>
              <a:t> </a:t>
            </a:r>
            <a:r>
              <a:rPr lang="en-US" sz="4000" b="1" dirty="0" smtClean="0"/>
              <a:t>more than one combination</a:t>
            </a:r>
          </a:p>
        </p:txBody>
      </p:sp>
    </p:spTree>
    <p:extLst>
      <p:ext uri="{BB962C8B-B14F-4D97-AF65-F5344CB8AC3E}">
        <p14:creationId xmlns:p14="http://schemas.microsoft.com/office/powerpoint/2010/main" val="8329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Reason: Isotopes have same number of protons (so the same name), but different number of neutrons</a:t>
            </a:r>
            <a:endParaRPr lang="en-US" sz="36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939665" y="2552700"/>
            <a:ext cx="5537335" cy="4000499"/>
            <a:chOff x="914400" y="1905000"/>
            <a:chExt cx="5481153" cy="4223131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905000"/>
              <a:ext cx="1339312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0145" y="3230880"/>
              <a:ext cx="1227821" cy="1227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0145" y="4572000"/>
              <a:ext cx="1174481" cy="1263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1905000"/>
              <a:ext cx="3926673" cy="1417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3200400"/>
              <a:ext cx="3926673" cy="1387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8880" y="4602481"/>
              <a:ext cx="3926673" cy="1525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995981" y="1787682"/>
            <a:ext cx="6440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 1 and 2 are isotopes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3333" y="2870058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5382" y="4036287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1447" y="5323426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863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What would the </a:t>
            </a:r>
            <a:r>
              <a:rPr lang="en-US" b="1" dirty="0" smtClean="0"/>
              <a:t>approximate average </a:t>
            </a:r>
            <a:r>
              <a:rPr lang="en-US" b="1" dirty="0" smtClean="0"/>
              <a:t>mass of Hydrogen be?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2119604"/>
            <a:ext cx="3429000" cy="33667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300" b="1" dirty="0" smtClean="0"/>
              <a:t> 6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amu</a:t>
            </a:r>
            <a:endParaRPr lang="en-US" sz="43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/>
              <a:t> 2 </a:t>
            </a:r>
            <a:r>
              <a:rPr lang="en-US" sz="4300" b="1" dirty="0" err="1" smtClean="0"/>
              <a:t>amu</a:t>
            </a:r>
            <a:endParaRPr lang="en-US" sz="43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/>
              <a:t> 1.5 </a:t>
            </a:r>
            <a:r>
              <a:rPr lang="en-US" sz="4300" b="1" dirty="0" err="1" smtClean="0"/>
              <a:t>amu</a:t>
            </a:r>
            <a:endParaRPr lang="en-US" sz="43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/>
              <a:t> 1 </a:t>
            </a:r>
            <a:r>
              <a:rPr lang="en-US" sz="4300" b="1" dirty="0" err="1" smtClean="0"/>
              <a:t>amu</a:t>
            </a:r>
            <a:endParaRPr lang="en-US" sz="4300" b="1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5" t="12076" r="14229" b="10566"/>
          <a:stretch/>
        </p:blipFill>
        <p:spPr bwMode="auto">
          <a:xfrm>
            <a:off x="254138" y="2090056"/>
            <a:ext cx="5009882" cy="364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3305" y="2090056"/>
            <a:ext cx="5257800" cy="392974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/>
              <a:t>Reason: </a:t>
            </a:r>
            <a:r>
              <a:rPr lang="en-US" dirty="0" smtClean="0"/>
              <a:t>3/6 gives 50% of each, so .5*2+.5*1=1.5 </a:t>
            </a:r>
            <a:r>
              <a:rPr lang="en-US" dirty="0" err="1" smtClean="0"/>
              <a:t>amu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4480"/>
            <a:ext cx="3877504" cy="271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96105" y="3987284"/>
            <a:ext cx="4181534" cy="1468756"/>
            <a:chOff x="96105" y="4267199"/>
            <a:chExt cx="4181534" cy="1468756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05" y="4267199"/>
              <a:ext cx="2148509" cy="1468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01"/>
            <a:stretch/>
          </p:blipFill>
          <p:spPr bwMode="auto">
            <a:xfrm>
              <a:off x="2149754" y="4267200"/>
              <a:ext cx="2127885" cy="1468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753" y="1554480"/>
            <a:ext cx="4648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231" y="3733275"/>
            <a:ext cx="4331243" cy="231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105" y="6045945"/>
            <a:ext cx="9581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Why are there more digits in the answer in the </a:t>
            </a:r>
            <a:r>
              <a:rPr lang="en-US" sz="3200" b="1" dirty="0" err="1" smtClean="0">
                <a:solidFill>
                  <a:srgbClr val="0070C0"/>
                </a:solidFill>
              </a:rPr>
              <a:t>sim</a:t>
            </a:r>
            <a:r>
              <a:rPr lang="en-US" sz="3200" b="1" dirty="0" smtClean="0">
                <a:solidFill>
                  <a:srgbClr val="0070C0"/>
                </a:solidFill>
              </a:rPr>
              <a:t>?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486</Words>
  <Application>Microsoft Office PowerPoint</Application>
  <PresentationFormat>On-screen Show (4:3)</PresentationFormat>
  <Paragraphs>69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Isotopes and Atomic Mass:  What does the mass on the periodic table mean? By Trish Loeblein http://phet.colorado.edu </vt:lpstr>
      <vt:lpstr>Pre-Lesson Discussion</vt:lpstr>
      <vt:lpstr>Post-Lesson Questions</vt:lpstr>
      <vt:lpstr>What would this be?</vt:lpstr>
      <vt:lpstr>Reason: The number of protons tells the name of the atom; the mass is given by the sum of protons and neutrons</vt:lpstr>
      <vt:lpstr>Which would be isotopes?</vt:lpstr>
      <vt:lpstr>Reason: Isotopes have same number of protons (so the same name), but different number of neutrons</vt:lpstr>
      <vt:lpstr>What would the approximate average mass of Hydrogen be?</vt:lpstr>
      <vt:lpstr>Reason: 3/6 gives 50% of each, so .5*2+.5*1=1.5 amu</vt:lpstr>
      <vt:lpstr>What would the approximate average mass of Argon be?</vt:lpstr>
      <vt:lpstr>Reason: .5*36+.25*38+.25*40 =37.5</vt:lpstr>
      <vt:lpstr>Discussion Questions: How would you know if this combination is likely to be found in some dirt? </vt:lpstr>
      <vt:lpstr>Reason: 10/14*14+4/14*15=14.285 On the periodic table, the mass of Nitrogen is given as 14.007, so this is not the most common mixture found in nature.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Isotopes and Atomic Mass:  What does the mass on the periodic table mean? By Trish Loeblein http://phet.colorado.edu</dc:title>
  <dc:creator>Trish Loeblein</dc:creator>
  <cp:lastModifiedBy>Trish Loeblein</cp:lastModifiedBy>
  <cp:revision>20</cp:revision>
  <dcterms:created xsi:type="dcterms:W3CDTF">2011-05-17T20:06:35Z</dcterms:created>
  <dcterms:modified xsi:type="dcterms:W3CDTF">2011-06-06T01:56:24Z</dcterms:modified>
</cp:coreProperties>
</file>