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7" r:id="rId16"/>
    <p:sldId id="276" r:id="rId17"/>
    <p:sldId id="273" r:id="rId18"/>
    <p:sldId id="270" r:id="rId19"/>
    <p:sldId id="275" r:id="rId20"/>
    <p:sldId id="278" r:id="rId21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8F0B5E-6BD2-46A6-8D31-3619EA97ECC6}" type="datetimeFigureOut">
              <a:rPr lang="en-US" smtClean="0"/>
              <a:pPr/>
              <a:t>6/18/2011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6AFB0-CC23-453B-9533-5C46584CC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9629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9466E-C294-45C8-B6C9-844108183E99}" type="datetimeFigureOut">
              <a:rPr lang="en-US" smtClean="0"/>
              <a:t>6/18/2011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3A680-B7FA-4F58-A35D-61531B02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314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4231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958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7784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 there</a:t>
            </a:r>
            <a:r>
              <a:rPr lang="en-US" baseline="0" dirty="0" smtClean="0"/>
              <a:t> are 4 protons so atom or ion is ok; oxygen has a atomic number of 8, so I used it for a distractor.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0139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 electrons (net charge) is an</a:t>
            </a:r>
            <a:r>
              <a:rPr lang="en-US" baseline="0" dirty="0" smtClean="0"/>
              <a:t> independent variable to nuclear stability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023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2835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5583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196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913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395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105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975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105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795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051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4725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024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117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6860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5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D9B1-80B7-4449-90FC-EB75B795C6B3}" type="datetimeFigureOut">
              <a:rPr lang="en-US" smtClean="0"/>
              <a:pPr/>
              <a:t>6/18/2011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F5F0E-E4E4-4602-9ED3-911755041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D9B1-80B7-4449-90FC-EB75B795C6B3}" type="datetimeFigureOut">
              <a:rPr lang="en-US" smtClean="0"/>
              <a:pPr/>
              <a:t>6/18/2011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F5F0E-E4E4-4602-9ED3-911755041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D9B1-80B7-4449-90FC-EB75B795C6B3}" type="datetimeFigureOut">
              <a:rPr lang="en-US" smtClean="0"/>
              <a:pPr/>
              <a:t>6/18/2011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F5F0E-E4E4-4602-9ED3-911755041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D9B1-80B7-4449-90FC-EB75B795C6B3}" type="datetimeFigureOut">
              <a:rPr lang="en-US" smtClean="0"/>
              <a:pPr/>
              <a:t>6/18/2011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F5F0E-E4E4-4602-9ED3-911755041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D9B1-80B7-4449-90FC-EB75B795C6B3}" type="datetimeFigureOut">
              <a:rPr lang="en-US" smtClean="0"/>
              <a:pPr/>
              <a:t>6/18/2011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F5F0E-E4E4-4602-9ED3-911755041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D9B1-80B7-4449-90FC-EB75B795C6B3}" type="datetimeFigureOut">
              <a:rPr lang="en-US" smtClean="0"/>
              <a:pPr/>
              <a:t>6/18/2011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F5F0E-E4E4-4602-9ED3-911755041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D9B1-80B7-4449-90FC-EB75B795C6B3}" type="datetimeFigureOut">
              <a:rPr lang="en-US" smtClean="0"/>
              <a:pPr/>
              <a:t>6/18/2011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F5F0E-E4E4-4602-9ED3-911755041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D9B1-80B7-4449-90FC-EB75B795C6B3}" type="datetimeFigureOut">
              <a:rPr lang="en-US" smtClean="0"/>
              <a:pPr/>
              <a:t>6/18/2011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F5F0E-E4E4-4602-9ED3-911755041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D9B1-80B7-4449-90FC-EB75B795C6B3}" type="datetimeFigureOut">
              <a:rPr lang="en-US" smtClean="0"/>
              <a:pPr/>
              <a:t>6/18/2011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F5F0E-E4E4-4602-9ED3-911755041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D9B1-80B7-4449-90FC-EB75B795C6B3}" type="datetimeFigureOut">
              <a:rPr lang="en-US" smtClean="0"/>
              <a:pPr/>
              <a:t>6/18/2011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F5F0E-E4E4-4602-9ED3-911755041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D9B1-80B7-4449-90FC-EB75B795C6B3}" type="datetimeFigureOut">
              <a:rPr lang="en-US" smtClean="0"/>
              <a:pPr/>
              <a:t>6/18/2011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F5F0E-E4E4-4602-9ED3-911755041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2D9B1-80B7-4449-90FC-EB75B795C6B3}" type="datetimeFigureOut">
              <a:rPr lang="en-US" smtClean="0"/>
              <a:pPr/>
              <a:t>6/18/2011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F5F0E-E4E4-4602-9ED3-911755041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het.colorado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9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1089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Build an Atom</a:t>
            </a:r>
            <a:br>
              <a:rPr lang="en-US" dirty="0" smtClean="0"/>
            </a:br>
            <a:r>
              <a:rPr lang="en-US" sz="2000" b="1" dirty="0" smtClean="0"/>
              <a:t>Demos </a:t>
            </a:r>
            <a:r>
              <a:rPr lang="en-US" sz="2000" b="1" dirty="0"/>
              <a:t>for pre-lesson and clicker questions for post-lesson</a:t>
            </a:r>
            <a:br>
              <a:rPr lang="en-US" sz="2000" b="1" dirty="0"/>
            </a:br>
            <a:r>
              <a:rPr lang="en-US" sz="2000" b="1" dirty="0"/>
              <a:t>Trish Loeblein </a:t>
            </a:r>
            <a:r>
              <a:rPr lang="en-US" sz="2000" b="1" dirty="0" smtClean="0"/>
              <a:t>6/14/2011</a:t>
            </a:r>
            <a:br>
              <a:rPr lang="en-US" sz="2000" b="1" dirty="0" smtClean="0"/>
            </a:br>
            <a:r>
              <a:rPr lang="en-US" sz="2000" dirty="0">
                <a:hlinkClick r:id="rId3"/>
              </a:rPr>
              <a:t>http://phet.colorado.edu/</a:t>
            </a:r>
            <a:r>
              <a:rPr lang="en-US" sz="2000" b="1" dirty="0"/>
              <a:t/>
            </a:r>
            <a:br>
              <a:rPr lang="en-US" sz="2000" b="1" dirty="0"/>
            </a:b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600200"/>
            <a:ext cx="8077200" cy="49530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Learning Goals- Students will be able to: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Make atom models that show stable atoms or ions. 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Use given information about subatomic particles to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Identify an element and its position on the periodic table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Draw models of  atoms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Determine if the model is for a neutral atom or an ion.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Predict how addition or subtraction of a proton, neutron, or electron will change the element, the charge, and the mass of their atom or ion. 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Describe all vocabulary words needed to meet the goals.  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Use a periodic symbol to tell the number of protons, neutrons, and electrons in an atom or ion.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Draw the symbol for the element as you would see on the periodic table</a:t>
            </a:r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4a. 8 marshmallows and 12 sticks</a:t>
            </a:r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2400300" y="4533900"/>
            <a:ext cx="1905000" cy="609600"/>
          </a:xfrm>
          <a:prstGeom prst="line">
            <a:avLst/>
          </a:prstGeom>
          <a:ln w="889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914900" y="4381500"/>
            <a:ext cx="1905000" cy="609600"/>
          </a:xfrm>
          <a:prstGeom prst="line">
            <a:avLst/>
          </a:prstGeom>
          <a:ln w="889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067300" y="2095500"/>
            <a:ext cx="1905000" cy="609600"/>
          </a:xfrm>
          <a:prstGeom prst="line">
            <a:avLst/>
          </a:prstGeom>
          <a:ln w="889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400300" y="2095500"/>
            <a:ext cx="1905000" cy="609600"/>
          </a:xfrm>
          <a:prstGeom prst="line">
            <a:avLst/>
          </a:prstGeom>
          <a:ln w="889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3619500" y="3314700"/>
            <a:ext cx="25908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1104900" y="3314700"/>
            <a:ext cx="2590800" cy="0"/>
          </a:xfrm>
          <a:prstGeom prst="line">
            <a:avLst/>
          </a:prstGeom>
          <a:ln w="889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324100" y="2095500"/>
            <a:ext cx="2590800" cy="0"/>
          </a:xfrm>
          <a:prstGeom prst="line">
            <a:avLst/>
          </a:prstGeom>
          <a:ln w="889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lowchart: Magnetic Disk 4"/>
          <p:cNvSpPr/>
          <p:nvPr/>
        </p:nvSpPr>
        <p:spPr>
          <a:xfrm rot="16200000">
            <a:off x="2019300" y="1790700"/>
            <a:ext cx="685800" cy="762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Magnetic Disk 5"/>
          <p:cNvSpPr/>
          <p:nvPr/>
        </p:nvSpPr>
        <p:spPr>
          <a:xfrm rot="16200000">
            <a:off x="4533900" y="1714500"/>
            <a:ext cx="685800" cy="762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2362200" y="4419600"/>
            <a:ext cx="2590800" cy="0"/>
          </a:xfrm>
          <a:prstGeom prst="line">
            <a:avLst/>
          </a:prstGeom>
          <a:ln w="889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owchart: Magnetic Disk 13"/>
          <p:cNvSpPr/>
          <p:nvPr/>
        </p:nvSpPr>
        <p:spPr>
          <a:xfrm rot="16200000">
            <a:off x="2057400" y="4114800"/>
            <a:ext cx="685800" cy="762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Magnetic Disk 14"/>
          <p:cNvSpPr/>
          <p:nvPr/>
        </p:nvSpPr>
        <p:spPr>
          <a:xfrm rot="16200000">
            <a:off x="4572000" y="4038600"/>
            <a:ext cx="685800" cy="762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5715000" y="4038600"/>
            <a:ext cx="2590800" cy="0"/>
          </a:xfrm>
          <a:prstGeom prst="line">
            <a:avLst/>
          </a:prstGeom>
          <a:ln w="889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3200400" y="4038600"/>
            <a:ext cx="2590800" cy="0"/>
          </a:xfrm>
          <a:prstGeom prst="line">
            <a:avLst/>
          </a:prstGeom>
          <a:ln w="889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419600" y="2819400"/>
            <a:ext cx="2590800" cy="0"/>
          </a:xfrm>
          <a:prstGeom prst="line">
            <a:avLst/>
          </a:prstGeom>
          <a:ln w="889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lowchart: Magnetic Disk 21"/>
          <p:cNvSpPr/>
          <p:nvPr/>
        </p:nvSpPr>
        <p:spPr>
          <a:xfrm rot="16200000">
            <a:off x="4114800" y="2514600"/>
            <a:ext cx="685800" cy="762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Magnetic Disk 22"/>
          <p:cNvSpPr/>
          <p:nvPr/>
        </p:nvSpPr>
        <p:spPr>
          <a:xfrm rot="16200000">
            <a:off x="6629400" y="2438400"/>
            <a:ext cx="685800" cy="762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4457700" y="5143500"/>
            <a:ext cx="2590800" cy="0"/>
          </a:xfrm>
          <a:prstGeom prst="line">
            <a:avLst/>
          </a:prstGeom>
          <a:ln w="889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lowchart: Magnetic Disk 25"/>
          <p:cNvSpPr/>
          <p:nvPr/>
        </p:nvSpPr>
        <p:spPr>
          <a:xfrm rot="16200000">
            <a:off x="4152900" y="4838700"/>
            <a:ext cx="685800" cy="762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lowchart: Magnetic Disk 26"/>
          <p:cNvSpPr/>
          <p:nvPr/>
        </p:nvSpPr>
        <p:spPr>
          <a:xfrm rot="16200000">
            <a:off x="6667500" y="4762500"/>
            <a:ext cx="685800" cy="762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Clicker questions for Post-Lesson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5943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1</a:t>
            </a:r>
            <a:r>
              <a:rPr lang="en-US" b="1" dirty="0" smtClean="0">
                <a:solidFill>
                  <a:srgbClr val="7030A0"/>
                </a:solidFill>
              </a:rPr>
              <a:t>. What can you make with 4 protons </a:t>
            </a:r>
            <a:r>
              <a:rPr lang="en-US" b="1" dirty="0">
                <a:solidFill>
                  <a:srgbClr val="7030A0"/>
                </a:solidFill>
              </a:rPr>
              <a:t>and 4</a:t>
            </a:r>
            <a:r>
              <a:rPr lang="en-US" b="1" dirty="0" smtClean="0">
                <a:solidFill>
                  <a:srgbClr val="7030A0"/>
                </a:solidFill>
              </a:rPr>
              <a:t> neutrons? 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1981199"/>
            <a:ext cx="4800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en-US" sz="3600" b="1" dirty="0" smtClean="0"/>
              <a:t>Oxygen atom 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b="1" dirty="0" smtClean="0"/>
              <a:t>Oxygen ion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b="1" dirty="0" smtClean="0"/>
              <a:t>Beryllium atom 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b="1" dirty="0"/>
              <a:t>Beryllium</a:t>
            </a:r>
            <a:r>
              <a:rPr lang="en-US" sz="3600" b="1" dirty="0" smtClean="0"/>
              <a:t> ion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b="1" dirty="0"/>
              <a:t>2</a:t>
            </a:r>
            <a:r>
              <a:rPr lang="en-US" sz="3600" b="1" dirty="0" smtClean="0"/>
              <a:t> of these</a:t>
            </a:r>
            <a:endParaRPr lang="en-US" sz="3600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6165310" y="1298723"/>
            <a:ext cx="2794440" cy="2514600"/>
            <a:chOff x="6248400" y="1821764"/>
            <a:chExt cx="2438400" cy="2216836"/>
          </a:xfrm>
        </p:grpSpPr>
        <p:grpSp>
          <p:nvGrpSpPr>
            <p:cNvPr id="5" name="Group 4"/>
            <p:cNvGrpSpPr/>
            <p:nvPr/>
          </p:nvGrpSpPr>
          <p:grpSpPr>
            <a:xfrm>
              <a:off x="6248400" y="1821764"/>
              <a:ext cx="2438400" cy="2216836"/>
              <a:chOff x="0" y="0"/>
              <a:chExt cx="738835" cy="738836"/>
            </a:xfrm>
          </p:grpSpPr>
          <p:pic>
            <p:nvPicPr>
              <p:cNvPr id="6" name="Picture 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539" t="15122" r="48421" b="23415"/>
              <a:stretch/>
            </p:blipFill>
            <p:spPr bwMode="auto">
              <a:xfrm>
                <a:off x="0" y="0"/>
                <a:ext cx="738835" cy="738836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7" name="Oval 6"/>
              <p:cNvSpPr/>
              <p:nvPr/>
            </p:nvSpPr>
            <p:spPr>
              <a:xfrm>
                <a:off x="36576" y="36576"/>
                <a:ext cx="657860" cy="65786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234086" y="226772"/>
                <a:ext cx="270510" cy="27051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" name="5-Point Star 8"/>
              <p:cNvSpPr/>
              <p:nvPr/>
            </p:nvSpPr>
            <p:spPr>
              <a:xfrm>
                <a:off x="343814" y="343815"/>
                <a:ext cx="51207" cy="45719"/>
              </a:xfrm>
              <a:prstGeom prst="star5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86359" y="2646981"/>
              <a:ext cx="561975" cy="542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208" y="381000"/>
            <a:ext cx="328879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66800"/>
            <a:ext cx="5595197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7030A0"/>
                </a:solidFill>
              </a:rPr>
              <a:t>2. Would you predict that 4 protons </a:t>
            </a:r>
            <a:r>
              <a:rPr lang="en-US" b="1" dirty="0">
                <a:solidFill>
                  <a:srgbClr val="7030A0"/>
                </a:solidFill>
              </a:rPr>
              <a:t>and 4</a:t>
            </a:r>
            <a:r>
              <a:rPr lang="en-US" b="1" dirty="0" smtClean="0">
                <a:solidFill>
                  <a:srgbClr val="7030A0"/>
                </a:solidFill>
              </a:rPr>
              <a:t> neutrons will make a stable nucleus? 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599" y="2935800"/>
            <a:ext cx="7545812" cy="30469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b="1" dirty="0" smtClean="0"/>
              <a:t>No, because the net charge </a:t>
            </a:r>
          </a:p>
          <a:p>
            <a:pPr marL="574675"/>
            <a:r>
              <a:rPr lang="en-US" sz="3200" b="1" dirty="0" smtClean="0"/>
              <a:t>is high</a:t>
            </a:r>
          </a:p>
          <a:p>
            <a:pPr marL="514350" indent="-514350">
              <a:buFont typeface="+mj-lt"/>
              <a:buAutoNum type="alphaUcPeriod" startAt="2"/>
            </a:pPr>
            <a:r>
              <a:rPr lang="en-US" sz="3200" b="1" dirty="0" smtClean="0"/>
              <a:t>No, because there should always be more protons than neutrons</a:t>
            </a:r>
          </a:p>
          <a:p>
            <a:pPr marL="514350" indent="-514350">
              <a:buFont typeface="+mj-lt"/>
              <a:buAutoNum type="alphaUcPeriod" startAt="2"/>
            </a:pPr>
            <a:r>
              <a:rPr lang="en-US" sz="3200" b="1" dirty="0" smtClean="0"/>
              <a:t>Yes, because the number of protons and neutrons are about equal</a:t>
            </a:r>
            <a:endParaRPr lang="en-US" sz="3200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7116446" y="1339641"/>
            <a:ext cx="1689016" cy="1551910"/>
            <a:chOff x="6248400" y="1821764"/>
            <a:chExt cx="2438400" cy="2216836"/>
          </a:xfrm>
        </p:grpSpPr>
        <p:grpSp>
          <p:nvGrpSpPr>
            <p:cNvPr id="5" name="Group 4"/>
            <p:cNvGrpSpPr/>
            <p:nvPr/>
          </p:nvGrpSpPr>
          <p:grpSpPr>
            <a:xfrm>
              <a:off x="6248400" y="1821764"/>
              <a:ext cx="2438400" cy="2216836"/>
              <a:chOff x="0" y="0"/>
              <a:chExt cx="738835" cy="738836"/>
            </a:xfrm>
          </p:grpSpPr>
          <p:pic>
            <p:nvPicPr>
              <p:cNvPr id="7" name="Picture 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539" t="15122" r="48421" b="23415"/>
              <a:stretch/>
            </p:blipFill>
            <p:spPr bwMode="auto">
              <a:xfrm>
                <a:off x="0" y="0"/>
                <a:ext cx="738835" cy="738836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" name="Oval 7"/>
              <p:cNvSpPr/>
              <p:nvPr/>
            </p:nvSpPr>
            <p:spPr>
              <a:xfrm>
                <a:off x="36576" y="36576"/>
                <a:ext cx="657860" cy="65786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234086" y="226772"/>
                <a:ext cx="270510" cy="27051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0" name="5-Point Star 9"/>
              <p:cNvSpPr/>
              <p:nvPr/>
            </p:nvSpPr>
            <p:spPr>
              <a:xfrm>
                <a:off x="343814" y="343815"/>
                <a:ext cx="51207" cy="45719"/>
              </a:xfrm>
              <a:prstGeom prst="star5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86359" y="2646981"/>
              <a:ext cx="561975" cy="542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370" y="440720"/>
            <a:ext cx="2984417" cy="898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611" y="3048000"/>
            <a:ext cx="2209800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0"/>
            <a:ext cx="6248400" cy="16764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7030A0"/>
                </a:solidFill>
              </a:rPr>
              <a:t>3</a:t>
            </a:r>
            <a:r>
              <a:rPr lang="en-US" b="1" dirty="0" smtClean="0">
                <a:solidFill>
                  <a:srgbClr val="7030A0"/>
                </a:solidFill>
              </a:rPr>
              <a:t>. If you have 5 protons &amp;     6 neutrons,  how many electrons would you add to make a neutral atom ?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3048000"/>
            <a:ext cx="381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en-US" sz="3600" b="1" dirty="0" smtClean="0"/>
              <a:t>5 electrons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b="1" dirty="0" smtClean="0"/>
              <a:t>6 electrons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b="1" dirty="0" smtClean="0"/>
              <a:t>11 electrons</a:t>
            </a:r>
            <a:endParaRPr lang="en-US" sz="36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52400"/>
            <a:ext cx="3291064" cy="1434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048000"/>
            <a:ext cx="2647950" cy="1793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216" y="838200"/>
            <a:ext cx="8118984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3. Reasoning: Neutrons don’t matter because they have zero charge; need equal number of protons and electrons</a:t>
            </a:r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208206"/>
            <a:ext cx="2514600" cy="2217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2406" y="4210664"/>
            <a:ext cx="3767563" cy="2214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627413"/>
            <a:ext cx="3781425" cy="1553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352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5867400" cy="19812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7030A0"/>
                </a:solidFill>
              </a:rPr>
              <a:t>4</a:t>
            </a:r>
            <a:r>
              <a:rPr lang="en-US" b="1" dirty="0" smtClean="0">
                <a:solidFill>
                  <a:srgbClr val="7030A0"/>
                </a:solidFill>
              </a:rPr>
              <a:t>. What is mass for an atom with 8 protons, 9 neutrons and 8 electrons?</a:t>
            </a:r>
            <a:endParaRPr lang="en-US" b="1" dirty="0">
              <a:solidFill>
                <a:srgbClr val="7030A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799" y="609600"/>
            <a:ext cx="25781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10400" y="1905000"/>
            <a:ext cx="76034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  ?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2814484"/>
            <a:ext cx="518160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en-US" sz="4000" b="1" dirty="0" smtClean="0"/>
              <a:t>Zero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b="1" dirty="0" smtClean="0"/>
              <a:t>8</a:t>
            </a:r>
            <a:endParaRPr lang="en-US" sz="4000" b="1" dirty="0"/>
          </a:p>
          <a:p>
            <a:pPr marL="742950" indent="-742950">
              <a:buFont typeface="+mj-lt"/>
              <a:buAutoNum type="alphaUcPeriod"/>
            </a:pPr>
            <a:r>
              <a:rPr lang="en-US" sz="4000" b="1" dirty="0" smtClean="0"/>
              <a:t>16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b="1" dirty="0" smtClean="0"/>
              <a:t>17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b="1" dirty="0" smtClean="0"/>
              <a:t>25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5791200" cy="22098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7030A0"/>
                </a:solidFill>
              </a:rPr>
              <a:t>5</a:t>
            </a:r>
            <a:r>
              <a:rPr lang="en-US" b="1" dirty="0" smtClean="0">
                <a:solidFill>
                  <a:srgbClr val="7030A0"/>
                </a:solidFill>
              </a:rPr>
              <a:t>. If you have 5 protons,   6 neutrons, &amp; 5 electrons,  what would the symbol look like?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58829" y="5715000"/>
            <a:ext cx="74899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2060"/>
                </a:solidFill>
              </a:rPr>
              <a:t>A            B              C             D</a:t>
            </a:r>
            <a:endParaRPr lang="en-US" sz="4800" b="1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1730" y="250723"/>
            <a:ext cx="3324225" cy="136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7"/>
          <a:stretch/>
        </p:blipFill>
        <p:spPr bwMode="auto">
          <a:xfrm>
            <a:off x="6132717" y="1616618"/>
            <a:ext cx="2401683" cy="2364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54" y="4407631"/>
            <a:ext cx="1575354" cy="153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835" y="4407631"/>
            <a:ext cx="1574061" cy="153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823" y="4407631"/>
            <a:ext cx="1503493" cy="1449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0242" y="4407631"/>
            <a:ext cx="1504158" cy="1486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5486400" cy="16764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7030A0"/>
                </a:solidFill>
              </a:rPr>
              <a:t>6</a:t>
            </a:r>
            <a:r>
              <a:rPr lang="en-US" b="1" dirty="0" smtClean="0">
                <a:solidFill>
                  <a:srgbClr val="7030A0"/>
                </a:solidFill>
              </a:rPr>
              <a:t>. If you have 8 protons, 9 neutrons,</a:t>
            </a:r>
            <a:r>
              <a:rPr lang="en-US" sz="3600" b="1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10 electrons, what would the atom or ion be?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4296" y="3124200"/>
            <a:ext cx="518160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en-US" sz="4000" b="1" dirty="0" smtClean="0"/>
              <a:t>Zero, it’s an atom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b="1" dirty="0" smtClean="0"/>
              <a:t>+2 ion</a:t>
            </a:r>
            <a:endParaRPr lang="en-US" sz="4000" b="1" dirty="0"/>
          </a:p>
          <a:p>
            <a:pPr marL="742950" indent="-742950">
              <a:buFont typeface="+mj-lt"/>
              <a:buAutoNum type="alphaUcPeriod"/>
            </a:pPr>
            <a:r>
              <a:rPr lang="en-US" sz="4000" b="1" dirty="0"/>
              <a:t>+</a:t>
            </a:r>
            <a:r>
              <a:rPr lang="en-US" sz="4000" b="1" dirty="0" smtClean="0"/>
              <a:t>1 ion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b="1" dirty="0" smtClean="0"/>
              <a:t>-1 ion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b="1" dirty="0" smtClean="0"/>
              <a:t>-2 ion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8684" y="1491734"/>
            <a:ext cx="3129125" cy="288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5897" y="228600"/>
            <a:ext cx="3660321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6400800" cy="23622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7030A0"/>
                </a:solidFill>
              </a:rPr>
              <a:t>7. If you have 3 protons,         4 neutrons, &amp; 3 electrons, what would the mod</a:t>
            </a:r>
            <a:r>
              <a:rPr lang="en-US" b="1" dirty="0">
                <a:solidFill>
                  <a:srgbClr val="7030A0"/>
                </a:solidFill>
              </a:rPr>
              <a:t>e</a:t>
            </a:r>
            <a:r>
              <a:rPr lang="en-US" b="1" dirty="0" smtClean="0">
                <a:solidFill>
                  <a:srgbClr val="7030A0"/>
                </a:solidFill>
              </a:rPr>
              <a:t>l look like?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3347866"/>
            <a:ext cx="8534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en-US" sz="3600" b="1" dirty="0" smtClean="0"/>
              <a:t>3 red &amp; 3 blue in center; 4 grey on rings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b="1" dirty="0" smtClean="0"/>
              <a:t>3 red </a:t>
            </a:r>
            <a:r>
              <a:rPr lang="en-US" sz="3600" b="1" dirty="0"/>
              <a:t>&amp; </a:t>
            </a:r>
            <a:r>
              <a:rPr lang="en-US" sz="3600" b="1" dirty="0" smtClean="0"/>
              <a:t>4 grey </a:t>
            </a:r>
            <a:r>
              <a:rPr lang="en-US" sz="3600" b="1" dirty="0"/>
              <a:t>in center; </a:t>
            </a:r>
            <a:r>
              <a:rPr lang="en-US" sz="3600" b="1" dirty="0" smtClean="0"/>
              <a:t>3 blue </a:t>
            </a:r>
            <a:r>
              <a:rPr lang="en-US" sz="3600" b="1" dirty="0"/>
              <a:t>on </a:t>
            </a:r>
            <a:r>
              <a:rPr lang="en-US" sz="3600" b="1" dirty="0" smtClean="0"/>
              <a:t>rings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b="1" dirty="0"/>
              <a:t>3 </a:t>
            </a:r>
            <a:r>
              <a:rPr lang="en-US" sz="3600" b="1" dirty="0" smtClean="0"/>
              <a:t>blue </a:t>
            </a:r>
            <a:r>
              <a:rPr lang="en-US" sz="3600" b="1" dirty="0"/>
              <a:t>&amp; 4 grey in center; 3 </a:t>
            </a:r>
            <a:r>
              <a:rPr lang="en-US" sz="3600" b="1" dirty="0" smtClean="0"/>
              <a:t>red </a:t>
            </a:r>
            <a:r>
              <a:rPr lang="en-US" sz="3600" b="1" dirty="0"/>
              <a:t>on </a:t>
            </a:r>
            <a:r>
              <a:rPr lang="en-US" sz="3600" b="1" dirty="0" smtClean="0"/>
              <a:t>rings</a:t>
            </a:r>
            <a:endParaRPr lang="en-US" sz="3600" b="1" dirty="0"/>
          </a:p>
        </p:txBody>
      </p:sp>
      <p:grpSp>
        <p:nvGrpSpPr>
          <p:cNvPr id="8" name="Group 7"/>
          <p:cNvGrpSpPr/>
          <p:nvPr/>
        </p:nvGrpSpPr>
        <p:grpSpPr>
          <a:xfrm>
            <a:off x="6704846" y="1625845"/>
            <a:ext cx="1524000" cy="1447800"/>
            <a:chOff x="0" y="0"/>
            <a:chExt cx="738835" cy="738836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539" t="15122" r="48421" b="23415"/>
            <a:stretch/>
          </p:blipFill>
          <p:spPr bwMode="auto">
            <a:xfrm>
              <a:off x="0" y="0"/>
              <a:ext cx="738835" cy="738836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" name="Oval 9"/>
            <p:cNvSpPr/>
            <p:nvPr/>
          </p:nvSpPr>
          <p:spPr>
            <a:xfrm>
              <a:off x="36576" y="36576"/>
              <a:ext cx="657860" cy="65786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234086" y="226772"/>
              <a:ext cx="270510" cy="27051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2" name="5-Point Star 11"/>
            <p:cNvSpPr/>
            <p:nvPr/>
          </p:nvSpPr>
          <p:spPr>
            <a:xfrm>
              <a:off x="343814" y="343815"/>
              <a:ext cx="51207" cy="45719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551" y="228600"/>
            <a:ext cx="2930071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33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The toothpick must have a marshmallow on each end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</a:t>
            </a:r>
            <a:r>
              <a:rPr lang="en-US" dirty="0" smtClean="0"/>
              <a:t>ach part must be used.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6705600" cy="23622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7030A0"/>
                </a:solidFill>
              </a:rPr>
              <a:t>8. If a particle has 3 protons,         4 neutrons, &amp; 3 electrons, then a proton is added what would the symbol be?</a:t>
            </a:r>
            <a:endParaRPr lang="en-US" b="1" dirty="0">
              <a:solidFill>
                <a:srgbClr val="7030A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929" y="228600"/>
            <a:ext cx="2930071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7300" y="2133600"/>
            <a:ext cx="2014745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8458200" y="609600"/>
            <a:ext cx="381000" cy="1981200"/>
          </a:xfrm>
          <a:prstGeom prst="straightConnector1">
            <a:avLst/>
          </a:prstGeom>
          <a:ln w="8890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58829" y="5715000"/>
            <a:ext cx="74899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2060"/>
                </a:solidFill>
              </a:rPr>
              <a:t>A            B              C             D</a:t>
            </a:r>
            <a:endParaRPr lang="en-US" sz="48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2"/>
              <p:cNvSpPr txBox="1">
                <a:spLocks noChangeArrowheads="1"/>
              </p:cNvSpPr>
              <p:nvPr/>
            </p:nvSpPr>
            <p:spPr bwMode="auto">
              <a:xfrm>
                <a:off x="314640" y="4114800"/>
                <a:ext cx="1905000" cy="1371600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6600" b="1" i="1">
                              <a:effectLst/>
                              <a:latin typeface="Cambria Math"/>
                              <a:ea typeface="Times New Roman"/>
                            </a:rPr>
                          </m:ctrlPr>
                        </m:sSupPr>
                        <m:e>
                          <m:sPre>
                            <m:sPrePr>
                              <m:ctrlPr>
                                <a:rPr lang="en-US" sz="6600" b="1" i="1">
                                  <a:effectLst/>
                                  <a:latin typeface="Cambria Math"/>
                                  <a:ea typeface="Times New Roman"/>
                                </a:rPr>
                              </m:ctrlPr>
                            </m:sPrePr>
                            <m:sub>
                              <m:r>
                                <a:rPr lang="en-US" sz="6600" b="1" i="0" baseline="0">
                                  <a:effectLst/>
                                  <a:latin typeface="Cambria Math"/>
                                  <a:ea typeface="Times New Roman"/>
                                </a:rPr>
                                <m:t>𝟑</m:t>
                              </m:r>
                            </m:sub>
                            <m:sup>
                              <m:r>
                                <a:rPr lang="en-US" sz="6600" b="1" i="0" baseline="0">
                                  <a:effectLst/>
                                  <a:latin typeface="Cambria Math"/>
                                  <a:ea typeface="Times New Roman"/>
                                </a:rPr>
                                <m:t>𝟕</m:t>
                              </m:r>
                            </m:sup>
                            <m:e>
                              <m:r>
                                <a:rPr lang="en-US" sz="6600" b="1" i="0" baseline="0">
                                  <a:effectLst/>
                                  <a:latin typeface="Cambria Math"/>
                                  <a:ea typeface="Times New Roman"/>
                                </a:rPr>
                                <m:t>𝐋𝐢</m:t>
                              </m:r>
                            </m:e>
                          </m:sPre>
                        </m:e>
                        <m:sup>
                          <m:r>
                            <a:rPr lang="en-US" sz="6600" b="1" i="0" baseline="0">
                              <a:effectLst/>
                              <a:latin typeface="Cambria Math"/>
                              <a:ea typeface="Times New Roman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en-US" sz="6600" b="1" dirty="0">
                  <a:effectLst/>
                  <a:latin typeface="Times New Roman"/>
                  <a:ea typeface="Times New Roman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Times New Roman"/>
                  </a:rPr>
                  <a:t> </a:t>
                </a:r>
              </a:p>
            </p:txBody>
          </p:sp>
        </mc:Choice>
        <mc:Fallback xmlns="">
          <p:sp>
            <p:nvSpPr>
              <p:cNvPr id="2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4640" y="4114800"/>
                <a:ext cx="1905000" cy="137160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2"/>
              <p:cNvSpPr txBox="1">
                <a:spLocks noChangeArrowheads="1"/>
              </p:cNvSpPr>
              <p:nvPr/>
            </p:nvSpPr>
            <p:spPr bwMode="auto">
              <a:xfrm>
                <a:off x="2399077" y="4114800"/>
                <a:ext cx="1905000" cy="1371600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6600" b="1" i="1" smtClean="0">
                              <a:effectLst/>
                              <a:latin typeface="Cambria Math"/>
                              <a:ea typeface="Times New Roman"/>
                            </a:rPr>
                          </m:ctrlPr>
                        </m:sSupPr>
                        <m:e>
                          <m:sPre>
                            <m:sPrePr>
                              <m:ctrlPr>
                                <a:rPr lang="en-US" sz="6600" b="1" i="1">
                                  <a:effectLst/>
                                  <a:latin typeface="Cambria Math"/>
                                  <a:ea typeface="Times New Roman"/>
                                </a:rPr>
                              </m:ctrlPr>
                            </m:sPrePr>
                            <m:sub>
                              <m:r>
                                <a:rPr lang="en-US" sz="6600" b="1" i="0" smtClean="0">
                                  <a:effectLst/>
                                  <a:latin typeface="Cambria Math"/>
                                  <a:ea typeface="Times New Roman"/>
                                </a:rPr>
                                <m:t>𝟒</m:t>
                              </m:r>
                            </m:sub>
                            <m:sup>
                              <m:r>
                                <a:rPr lang="en-US" sz="6600" b="1" i="0" baseline="0">
                                  <a:effectLst/>
                                  <a:latin typeface="Cambria Math"/>
                                  <a:ea typeface="Times New Roman"/>
                                </a:rPr>
                                <m:t>𝟕</m:t>
                              </m:r>
                            </m:sup>
                            <m:e>
                              <m:r>
                                <a:rPr lang="en-US" sz="6600" b="1" i="0" baseline="0">
                                  <a:effectLst/>
                                  <a:latin typeface="Cambria Math"/>
                                  <a:ea typeface="Times New Roman"/>
                                </a:rPr>
                                <m:t>𝐋𝐢</m:t>
                              </m:r>
                            </m:e>
                          </m:sPre>
                        </m:e>
                        <m:sup>
                          <m:r>
                            <a:rPr lang="en-US" sz="6600" b="1" i="0" baseline="0">
                              <a:effectLst/>
                              <a:latin typeface="Cambria Math"/>
                              <a:ea typeface="Times New Roman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en-US" sz="6600" b="1" dirty="0">
                  <a:effectLst/>
                  <a:latin typeface="Times New Roman"/>
                  <a:ea typeface="Times New Roman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Times New Roman"/>
                  </a:rPr>
                  <a:t> </a:t>
                </a:r>
              </a:p>
            </p:txBody>
          </p:sp>
        </mc:Choice>
        <mc:Fallback xmlns="">
          <p:sp>
            <p:nvSpPr>
              <p:cNvPr id="2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99077" y="4114800"/>
                <a:ext cx="1905000" cy="137160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2"/>
              <p:cNvSpPr txBox="1">
                <a:spLocks noChangeArrowheads="1"/>
              </p:cNvSpPr>
              <p:nvPr/>
            </p:nvSpPr>
            <p:spPr bwMode="auto">
              <a:xfrm>
                <a:off x="4574460" y="4114800"/>
                <a:ext cx="2089355" cy="1371600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6600" b="1" i="1" smtClean="0">
                              <a:effectLst/>
                              <a:latin typeface="Cambria Math"/>
                              <a:ea typeface="Times New Roman"/>
                            </a:rPr>
                          </m:ctrlPr>
                        </m:sSupPr>
                        <m:e>
                          <m:sPre>
                            <m:sPrePr>
                              <m:ctrlPr>
                                <a:rPr lang="en-US" sz="6600" b="1" i="1">
                                  <a:effectLst/>
                                  <a:latin typeface="Cambria Math"/>
                                  <a:ea typeface="Times New Roman"/>
                                </a:rPr>
                              </m:ctrlPr>
                            </m:sPrePr>
                            <m:sub>
                              <m:r>
                                <a:rPr lang="en-US" sz="6600" b="1" i="0" smtClean="0">
                                  <a:effectLst/>
                                  <a:latin typeface="Cambria Math"/>
                                  <a:ea typeface="Times New Roman"/>
                                </a:rPr>
                                <m:t>𝟒</m:t>
                              </m:r>
                            </m:sub>
                            <m:sup>
                              <m:r>
                                <a:rPr lang="en-US" sz="6600" b="1" i="0" smtClean="0">
                                  <a:effectLst/>
                                  <a:latin typeface="Cambria Math"/>
                                  <a:ea typeface="Times New Roman"/>
                                </a:rPr>
                                <m:t>𝟖</m:t>
                              </m:r>
                            </m:sup>
                            <m:e>
                              <m:r>
                                <a:rPr lang="en-US" sz="6600" b="1" i="0" baseline="0">
                                  <a:effectLst/>
                                  <a:latin typeface="Cambria Math"/>
                                  <a:ea typeface="Times New Roman"/>
                                </a:rPr>
                                <m:t>𝐋𝐢</m:t>
                              </m:r>
                            </m:e>
                          </m:sPre>
                        </m:e>
                        <m:sup>
                          <m:r>
                            <a:rPr lang="en-US" sz="6600" b="1" i="0" smtClean="0">
                              <a:effectLst/>
                              <a:latin typeface="Cambria Math"/>
                              <a:ea typeface="Times New Roman"/>
                            </a:rPr>
                            <m:t>+</m:t>
                          </m:r>
                          <m:r>
                            <a:rPr lang="en-US" sz="6600" b="1" i="0" smtClean="0">
                              <a:effectLst/>
                              <a:latin typeface="Cambria Math"/>
                              <a:ea typeface="Times New Roman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en-US" sz="6600" b="1" dirty="0">
                  <a:effectLst/>
                  <a:latin typeface="Times New Roman"/>
                  <a:ea typeface="Times New Roman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Times New Roman"/>
                  </a:rPr>
                  <a:t> </a:t>
                </a:r>
              </a:p>
            </p:txBody>
          </p:sp>
        </mc:Choice>
        <mc:Fallback xmlns="">
          <p:sp>
            <p:nvSpPr>
              <p:cNvPr id="2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4460" y="4114800"/>
                <a:ext cx="2089355" cy="137160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2"/>
              <p:cNvSpPr txBox="1">
                <a:spLocks noChangeArrowheads="1"/>
              </p:cNvSpPr>
              <p:nvPr/>
            </p:nvSpPr>
            <p:spPr bwMode="auto">
              <a:xfrm>
                <a:off x="6830963" y="4114800"/>
                <a:ext cx="2281082" cy="1371600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6600" b="1" i="1" smtClean="0">
                              <a:effectLst/>
                              <a:latin typeface="Cambria Math"/>
                              <a:ea typeface="Times New Roman"/>
                            </a:rPr>
                          </m:ctrlPr>
                        </m:sSupPr>
                        <m:e>
                          <m:sPre>
                            <m:sPrePr>
                              <m:ctrlPr>
                                <a:rPr lang="en-US" sz="6600" b="1" i="1">
                                  <a:effectLst/>
                                  <a:latin typeface="Cambria Math"/>
                                  <a:ea typeface="Times New Roman"/>
                                </a:rPr>
                              </m:ctrlPr>
                            </m:sPrePr>
                            <m:sub>
                              <m:r>
                                <a:rPr lang="en-US" sz="6600" b="1" i="0" smtClean="0">
                                  <a:effectLst/>
                                  <a:latin typeface="Cambria Math"/>
                                  <a:ea typeface="Times New Roman"/>
                                </a:rPr>
                                <m:t>𝟒</m:t>
                              </m:r>
                            </m:sub>
                            <m:sup>
                              <m:r>
                                <a:rPr lang="en-US" sz="6600" b="1" i="0" smtClean="0">
                                  <a:effectLst/>
                                  <a:latin typeface="Cambria Math"/>
                                  <a:ea typeface="Times New Roman"/>
                                </a:rPr>
                                <m:t>𝟖</m:t>
                              </m:r>
                            </m:sup>
                            <m:e>
                              <m:r>
                                <a:rPr lang="en-US" sz="6600" b="1" i="0" smtClean="0">
                                  <a:effectLst/>
                                  <a:latin typeface="Cambria Math"/>
                                  <a:ea typeface="Times New Roman"/>
                                </a:rPr>
                                <m:t>𝐁𝐞</m:t>
                              </m:r>
                            </m:e>
                          </m:sPre>
                        </m:e>
                        <m:sup>
                          <m:r>
                            <a:rPr lang="en-US" sz="6600" b="1" i="0" smtClean="0">
                              <a:effectLst/>
                              <a:latin typeface="Cambria Math"/>
                              <a:ea typeface="Times New Roman"/>
                            </a:rPr>
                            <m:t>+</m:t>
                          </m:r>
                          <m:r>
                            <a:rPr lang="en-US" sz="6600" b="1" i="0" smtClean="0">
                              <a:effectLst/>
                              <a:latin typeface="Cambria Math"/>
                              <a:ea typeface="Times New Roman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en-US" sz="6600" b="1" dirty="0">
                  <a:effectLst/>
                  <a:latin typeface="Times New Roman"/>
                  <a:ea typeface="Times New Roman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Times New Roman"/>
                  </a:rPr>
                  <a:t> </a:t>
                </a:r>
              </a:p>
            </p:txBody>
          </p:sp>
        </mc:Choice>
        <mc:Fallback xmlns="">
          <p:sp>
            <p:nvSpPr>
              <p:cNvPr id="2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30963" y="4114800"/>
                <a:ext cx="2281082" cy="137160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577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 What can you make with </a:t>
            </a:r>
            <a:r>
              <a:rPr lang="en-US" dirty="0"/>
              <a:t>2 </a:t>
            </a:r>
            <a:r>
              <a:rPr lang="en-US" dirty="0" smtClean="0"/>
              <a:t>marshmallows </a:t>
            </a:r>
            <a:r>
              <a:rPr lang="en-US" dirty="0"/>
              <a:t>and </a:t>
            </a:r>
            <a:r>
              <a:rPr lang="en-US" dirty="0" smtClean="0"/>
              <a:t>one </a:t>
            </a:r>
            <a:r>
              <a:rPr lang="en-US" dirty="0"/>
              <a:t>toothpick 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Flowchart: Magnetic Disk 4"/>
          <p:cNvSpPr/>
          <p:nvPr/>
        </p:nvSpPr>
        <p:spPr>
          <a:xfrm>
            <a:off x="1524000" y="1752600"/>
            <a:ext cx="685800" cy="762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Magnetic Disk 5"/>
          <p:cNvSpPr/>
          <p:nvPr/>
        </p:nvSpPr>
        <p:spPr>
          <a:xfrm>
            <a:off x="2438400" y="1752600"/>
            <a:ext cx="685800" cy="762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3657600" y="2057400"/>
            <a:ext cx="2590800" cy="0"/>
          </a:xfrm>
          <a:prstGeom prst="line">
            <a:avLst/>
          </a:prstGeom>
          <a:ln w="889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3657600" y="2057400"/>
            <a:ext cx="2590800" cy="0"/>
          </a:xfrm>
          <a:prstGeom prst="line">
            <a:avLst/>
          </a:prstGeom>
          <a:ln w="889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1a. What would you call this?</a:t>
            </a:r>
            <a:endParaRPr lang="en-US" dirty="0"/>
          </a:p>
        </p:txBody>
      </p:sp>
      <p:sp>
        <p:nvSpPr>
          <p:cNvPr id="5" name="Flowchart: Magnetic Disk 4"/>
          <p:cNvSpPr/>
          <p:nvPr/>
        </p:nvSpPr>
        <p:spPr>
          <a:xfrm rot="16200000">
            <a:off x="3352800" y="1752600"/>
            <a:ext cx="685800" cy="762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Magnetic Disk 5"/>
          <p:cNvSpPr/>
          <p:nvPr/>
        </p:nvSpPr>
        <p:spPr>
          <a:xfrm rot="16200000">
            <a:off x="5867400" y="1676400"/>
            <a:ext cx="685800" cy="762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 What can you make with 3 marshmallows </a:t>
            </a:r>
            <a:r>
              <a:rPr lang="en-US" dirty="0"/>
              <a:t>and </a:t>
            </a:r>
            <a:r>
              <a:rPr lang="en-US" dirty="0" smtClean="0"/>
              <a:t>3 toothpicks ?</a:t>
            </a:r>
            <a:endParaRPr lang="en-US" dirty="0"/>
          </a:p>
        </p:txBody>
      </p:sp>
      <p:sp>
        <p:nvSpPr>
          <p:cNvPr id="5" name="Flowchart: Magnetic Disk 4"/>
          <p:cNvSpPr/>
          <p:nvPr/>
        </p:nvSpPr>
        <p:spPr>
          <a:xfrm>
            <a:off x="1524000" y="1752600"/>
            <a:ext cx="685800" cy="762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Magnetic Disk 5"/>
          <p:cNvSpPr/>
          <p:nvPr/>
        </p:nvSpPr>
        <p:spPr>
          <a:xfrm>
            <a:off x="2438400" y="1752600"/>
            <a:ext cx="685800" cy="762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3657600" y="1905000"/>
            <a:ext cx="2590800" cy="0"/>
          </a:xfrm>
          <a:prstGeom prst="line">
            <a:avLst/>
          </a:prstGeom>
          <a:ln w="889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owchart: Magnetic Disk 6"/>
          <p:cNvSpPr/>
          <p:nvPr/>
        </p:nvSpPr>
        <p:spPr>
          <a:xfrm>
            <a:off x="685800" y="1752600"/>
            <a:ext cx="685800" cy="762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3657600" y="2286000"/>
            <a:ext cx="2590800" cy="0"/>
          </a:xfrm>
          <a:prstGeom prst="line">
            <a:avLst/>
          </a:prstGeom>
          <a:ln w="889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657600" y="2667000"/>
            <a:ext cx="2590800" cy="0"/>
          </a:xfrm>
          <a:prstGeom prst="line">
            <a:avLst/>
          </a:prstGeom>
          <a:ln w="889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rot="16200000" flipH="1">
            <a:off x="3657600" y="2438400"/>
            <a:ext cx="1524000" cy="1524000"/>
          </a:xfrm>
          <a:prstGeom prst="line">
            <a:avLst/>
          </a:prstGeom>
          <a:ln w="889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 flipH="1" flipV="1">
            <a:off x="5105400" y="2590800"/>
            <a:ext cx="1524000" cy="762000"/>
          </a:xfrm>
          <a:prstGeom prst="line">
            <a:avLst/>
          </a:prstGeom>
          <a:ln w="889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657600" y="2057400"/>
            <a:ext cx="2590800" cy="0"/>
          </a:xfrm>
          <a:prstGeom prst="line">
            <a:avLst/>
          </a:prstGeom>
          <a:ln w="889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2a. What would you call this?</a:t>
            </a:r>
            <a:endParaRPr lang="en-US" dirty="0"/>
          </a:p>
        </p:txBody>
      </p:sp>
      <p:sp>
        <p:nvSpPr>
          <p:cNvPr id="5" name="Flowchart: Magnetic Disk 4"/>
          <p:cNvSpPr/>
          <p:nvPr/>
        </p:nvSpPr>
        <p:spPr>
          <a:xfrm rot="16200000">
            <a:off x="3352800" y="1752600"/>
            <a:ext cx="685800" cy="762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Magnetic Disk 5"/>
          <p:cNvSpPr/>
          <p:nvPr/>
        </p:nvSpPr>
        <p:spPr>
          <a:xfrm rot="16200000">
            <a:off x="5867400" y="1676400"/>
            <a:ext cx="685800" cy="762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Magnetic Disk 11"/>
          <p:cNvSpPr/>
          <p:nvPr/>
        </p:nvSpPr>
        <p:spPr>
          <a:xfrm rot="16200000">
            <a:off x="4914900" y="3390900"/>
            <a:ext cx="685800" cy="762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What can you make with 4 marshmallows </a:t>
            </a:r>
            <a:r>
              <a:rPr lang="en-US" dirty="0"/>
              <a:t>and 4</a:t>
            </a:r>
            <a:r>
              <a:rPr lang="en-US" dirty="0" smtClean="0"/>
              <a:t> toothpicks ?</a:t>
            </a:r>
            <a:endParaRPr lang="en-US" dirty="0"/>
          </a:p>
        </p:txBody>
      </p:sp>
      <p:sp>
        <p:nvSpPr>
          <p:cNvPr id="5" name="Flowchart: Magnetic Disk 4"/>
          <p:cNvSpPr/>
          <p:nvPr/>
        </p:nvSpPr>
        <p:spPr>
          <a:xfrm>
            <a:off x="1524000" y="1752600"/>
            <a:ext cx="685800" cy="762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Magnetic Disk 5"/>
          <p:cNvSpPr/>
          <p:nvPr/>
        </p:nvSpPr>
        <p:spPr>
          <a:xfrm>
            <a:off x="2438400" y="1752600"/>
            <a:ext cx="685800" cy="762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257800" y="1981200"/>
            <a:ext cx="2590800" cy="0"/>
          </a:xfrm>
          <a:prstGeom prst="line">
            <a:avLst/>
          </a:prstGeom>
          <a:ln w="889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owchart: Magnetic Disk 6"/>
          <p:cNvSpPr/>
          <p:nvPr/>
        </p:nvSpPr>
        <p:spPr>
          <a:xfrm>
            <a:off x="685800" y="1752600"/>
            <a:ext cx="685800" cy="762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257800" y="2286000"/>
            <a:ext cx="2590800" cy="0"/>
          </a:xfrm>
          <a:prstGeom prst="line">
            <a:avLst/>
          </a:prstGeom>
          <a:ln w="889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257800" y="2590800"/>
            <a:ext cx="2590800" cy="0"/>
          </a:xfrm>
          <a:prstGeom prst="line">
            <a:avLst/>
          </a:prstGeom>
          <a:ln w="889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lowchart: Magnetic Disk 10"/>
          <p:cNvSpPr/>
          <p:nvPr/>
        </p:nvSpPr>
        <p:spPr>
          <a:xfrm>
            <a:off x="3429000" y="1752600"/>
            <a:ext cx="685800" cy="762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5257800" y="2895600"/>
            <a:ext cx="2590800" cy="0"/>
          </a:xfrm>
          <a:prstGeom prst="line">
            <a:avLst/>
          </a:prstGeom>
          <a:ln w="889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 rot="5400000">
            <a:off x="4953000" y="3276600"/>
            <a:ext cx="2590800" cy="0"/>
          </a:xfrm>
          <a:prstGeom prst="line">
            <a:avLst/>
          </a:prstGeom>
          <a:ln w="889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2438400" y="3276600"/>
            <a:ext cx="2590800" cy="0"/>
          </a:xfrm>
          <a:prstGeom prst="line">
            <a:avLst/>
          </a:prstGeom>
          <a:ln w="889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657600" y="2057400"/>
            <a:ext cx="2590800" cy="0"/>
          </a:xfrm>
          <a:prstGeom prst="line">
            <a:avLst/>
          </a:prstGeom>
          <a:ln w="889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3a.What would you call this?</a:t>
            </a:r>
            <a:endParaRPr lang="en-US" dirty="0"/>
          </a:p>
        </p:txBody>
      </p:sp>
      <p:sp>
        <p:nvSpPr>
          <p:cNvPr id="5" name="Flowchart: Magnetic Disk 4"/>
          <p:cNvSpPr/>
          <p:nvPr/>
        </p:nvSpPr>
        <p:spPr>
          <a:xfrm rot="16200000">
            <a:off x="3352800" y="1752600"/>
            <a:ext cx="685800" cy="762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Magnetic Disk 5"/>
          <p:cNvSpPr/>
          <p:nvPr/>
        </p:nvSpPr>
        <p:spPr>
          <a:xfrm rot="16200000">
            <a:off x="5867400" y="1676400"/>
            <a:ext cx="685800" cy="762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3695700" y="4381500"/>
            <a:ext cx="2590800" cy="0"/>
          </a:xfrm>
          <a:prstGeom prst="line">
            <a:avLst/>
          </a:prstGeom>
          <a:ln w="889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owchart: Magnetic Disk 13"/>
          <p:cNvSpPr/>
          <p:nvPr/>
        </p:nvSpPr>
        <p:spPr>
          <a:xfrm rot="16200000">
            <a:off x="3390900" y="4076700"/>
            <a:ext cx="685800" cy="762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Magnetic Disk 14"/>
          <p:cNvSpPr/>
          <p:nvPr/>
        </p:nvSpPr>
        <p:spPr>
          <a:xfrm rot="16200000">
            <a:off x="5905500" y="4000500"/>
            <a:ext cx="685800" cy="762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4. How many marshmallows and how many toothpicks would you need to make a box?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1274</TotalTime>
  <Words>639</Words>
  <Application>Microsoft Office PowerPoint</Application>
  <PresentationFormat>On-screen Show (4:3)</PresentationFormat>
  <Paragraphs>96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Build an Atom Demos for pre-lesson and clicker questions for post-lesson Trish Loeblein 6/14/2011 http://phet.colorado.edu/ </vt:lpstr>
      <vt:lpstr>Rules</vt:lpstr>
      <vt:lpstr>1. What can you make with 2 marshmallows and one toothpick ?</vt:lpstr>
      <vt:lpstr>1a. What would you call this?</vt:lpstr>
      <vt:lpstr>2. What can you make with 3 marshmallows and 3 toothpicks ?</vt:lpstr>
      <vt:lpstr>2a. What would you call this?</vt:lpstr>
      <vt:lpstr>3. What can you make with 4 marshmallows and 4 toothpicks ?</vt:lpstr>
      <vt:lpstr>3a.What would you call this?</vt:lpstr>
      <vt:lpstr>4. How many marshmallows and how many toothpicks would you need to make a box?</vt:lpstr>
      <vt:lpstr>4a. 8 marshmallows and 12 sticks</vt:lpstr>
      <vt:lpstr>Clicker questions for Post-Lesson</vt:lpstr>
      <vt:lpstr>1. What can you make with 4 protons and 4 neutrons? </vt:lpstr>
      <vt:lpstr>2. Would you predict that 4 protons and 4 neutrons will make a stable nucleus? </vt:lpstr>
      <vt:lpstr>3. If you have 5 protons &amp;     6 neutrons,  how many electrons would you add to make a neutral atom ?</vt:lpstr>
      <vt:lpstr>3. Reasoning: Neutrons don’t matter because they have zero charge; need equal number of protons and electrons</vt:lpstr>
      <vt:lpstr>4. What is mass for an atom with 8 protons, 9 neutrons and 8 electrons?</vt:lpstr>
      <vt:lpstr>5. If you have 5 protons,   6 neutrons, &amp; 5 electrons,  what would the symbol look like?</vt:lpstr>
      <vt:lpstr>6. If you have 8 protons, 9 neutrons, 10 electrons, what would the atom or ion be?</vt:lpstr>
      <vt:lpstr>7. If you have 3 protons,         4 neutrons, &amp; 3 electrons, what would the model look like?</vt:lpstr>
      <vt:lpstr>8. If a particle has 3 protons,         4 neutrons, &amp; 3 electrons, then a proton is added what would the symbol be?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 an Atom http://phet.colorado.edu/</dc:title>
  <dc:creator>trish</dc:creator>
  <cp:lastModifiedBy>Trish Loeblein</cp:lastModifiedBy>
  <cp:revision>29</cp:revision>
  <dcterms:created xsi:type="dcterms:W3CDTF">2010-10-15T02:31:05Z</dcterms:created>
  <dcterms:modified xsi:type="dcterms:W3CDTF">2011-06-19T04:26:33Z</dcterms:modified>
</cp:coreProperties>
</file>