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3569" autoAdjust="0"/>
  </p:normalViewPr>
  <p:slideViewPr>
    <p:cSldViewPr>
      <p:cViewPr>
        <p:scale>
          <a:sx n="70" d="100"/>
          <a:sy n="70" d="100"/>
        </p:scale>
        <p:origin x="-514" y="-4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38145" cy="464205"/>
          </a:xfrm>
          <a:prstGeom prst="rect">
            <a:avLst/>
          </a:prstGeom>
        </p:spPr>
        <p:txBody>
          <a:bodyPr vert="horz" lIns="88126" tIns="44064" rIns="88126" bIns="44064" rtlCol="0"/>
          <a:lstStyle>
            <a:lvl1pPr algn="l">
              <a:defRPr sz="1200"/>
            </a:lvl1pPr>
          </a:lstStyle>
          <a:p>
            <a:endParaRPr lang="en-US"/>
          </a:p>
        </p:txBody>
      </p:sp>
      <p:sp>
        <p:nvSpPr>
          <p:cNvPr id="3" name="Date Placeholder 2"/>
          <p:cNvSpPr>
            <a:spLocks noGrp="1"/>
          </p:cNvSpPr>
          <p:nvPr>
            <p:ph type="dt" sz="quarter" idx="1"/>
          </p:nvPr>
        </p:nvSpPr>
        <p:spPr>
          <a:xfrm>
            <a:off x="3970734" y="2"/>
            <a:ext cx="3038145" cy="464205"/>
          </a:xfrm>
          <a:prstGeom prst="rect">
            <a:avLst/>
          </a:prstGeom>
        </p:spPr>
        <p:txBody>
          <a:bodyPr vert="horz" lIns="88126" tIns="44064" rIns="88126" bIns="44064" rtlCol="0"/>
          <a:lstStyle>
            <a:lvl1pPr algn="r">
              <a:defRPr sz="1200"/>
            </a:lvl1pPr>
          </a:lstStyle>
          <a:p>
            <a:fld id="{F7F2F0E5-D027-452C-9D89-2C6A04C0418C}" type="datetimeFigureOut">
              <a:rPr lang="en-US" smtClean="0"/>
              <a:pPr/>
              <a:t>8/3/2009</a:t>
            </a:fld>
            <a:endParaRPr lang="en-US"/>
          </a:p>
        </p:txBody>
      </p:sp>
      <p:sp>
        <p:nvSpPr>
          <p:cNvPr id="4" name="Footer Placeholder 3"/>
          <p:cNvSpPr>
            <a:spLocks noGrp="1"/>
          </p:cNvSpPr>
          <p:nvPr>
            <p:ph type="ftr" sz="quarter" idx="2"/>
          </p:nvPr>
        </p:nvSpPr>
        <p:spPr>
          <a:xfrm>
            <a:off x="1" y="8830660"/>
            <a:ext cx="3038145" cy="464205"/>
          </a:xfrm>
          <a:prstGeom prst="rect">
            <a:avLst/>
          </a:prstGeom>
        </p:spPr>
        <p:txBody>
          <a:bodyPr vert="horz" lIns="88126" tIns="44064" rIns="88126" bIns="44064" rtlCol="0" anchor="b"/>
          <a:lstStyle>
            <a:lvl1pPr algn="l">
              <a:defRPr sz="1200"/>
            </a:lvl1pPr>
          </a:lstStyle>
          <a:p>
            <a:endParaRPr lang="en-US"/>
          </a:p>
        </p:txBody>
      </p:sp>
      <p:sp>
        <p:nvSpPr>
          <p:cNvPr id="5" name="Slide Number Placeholder 4"/>
          <p:cNvSpPr>
            <a:spLocks noGrp="1"/>
          </p:cNvSpPr>
          <p:nvPr>
            <p:ph type="sldNum" sz="quarter" idx="3"/>
          </p:nvPr>
        </p:nvSpPr>
        <p:spPr>
          <a:xfrm>
            <a:off x="3970734" y="8830660"/>
            <a:ext cx="3038145" cy="464205"/>
          </a:xfrm>
          <a:prstGeom prst="rect">
            <a:avLst/>
          </a:prstGeom>
        </p:spPr>
        <p:txBody>
          <a:bodyPr vert="horz" lIns="88126" tIns="44064" rIns="88126" bIns="44064" rtlCol="0" anchor="b"/>
          <a:lstStyle>
            <a:lvl1pPr algn="r">
              <a:defRPr sz="1200"/>
            </a:lvl1pPr>
          </a:lstStyle>
          <a:p>
            <a:fld id="{7E2B73D6-3A7F-4743-BC6C-B40E661C54DD}"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58" tIns="46580" rIns="93158" bIns="46580"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58" tIns="46580" rIns="93158" bIns="46580" rtlCol="0"/>
          <a:lstStyle>
            <a:lvl1pPr algn="r" fontAlgn="auto">
              <a:spcBef>
                <a:spcPts val="0"/>
              </a:spcBef>
              <a:spcAft>
                <a:spcPts val="0"/>
              </a:spcAft>
              <a:defRPr sz="1300" smtClean="0">
                <a:latin typeface="+mn-lt"/>
              </a:defRPr>
            </a:lvl1pPr>
          </a:lstStyle>
          <a:p>
            <a:pPr>
              <a:defRPr/>
            </a:pPr>
            <a:fld id="{189461D6-2317-4D9B-A2C2-6E611AF14FA7}" type="datetimeFigureOut">
              <a:rPr lang="en-US"/>
              <a:pPr>
                <a:defRPr/>
              </a:pPr>
              <a:t>8/3/2009</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58" tIns="46580" rIns="93158" bIns="46580"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58" tIns="46580" rIns="93158" bIns="4658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58" tIns="46580" rIns="93158" bIns="46580"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58" tIns="46580" rIns="93158" bIns="46580" rtlCol="0" anchor="b"/>
          <a:lstStyle>
            <a:lvl1pPr algn="r" fontAlgn="auto">
              <a:spcBef>
                <a:spcPts val="0"/>
              </a:spcBef>
              <a:spcAft>
                <a:spcPts val="0"/>
              </a:spcAft>
              <a:defRPr sz="1300" smtClean="0">
                <a:latin typeface="+mn-lt"/>
              </a:defRPr>
            </a:lvl1pPr>
          </a:lstStyle>
          <a:p>
            <a:pPr>
              <a:defRPr/>
            </a:pPr>
            <a:fld id="{984C5FA5-5CE9-444B-863D-96432DF494E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49583F1-F5CD-432B-B654-012748787EE5}" type="slidenum">
              <a:rPr lang="en-US"/>
              <a:pPr fontAlgn="base">
                <a:spcBef>
                  <a:spcPct val="0"/>
                </a:spcBef>
                <a:spcAft>
                  <a:spcPct val="0"/>
                </a:spcAft>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B </a:t>
            </a:r>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A59E93D-8AF8-4D57-A3C8-8B2B1F6F4D80}" type="slidenum">
              <a:rPr lang="en-US"/>
              <a:pPr fontAlgn="base">
                <a:spcBef>
                  <a:spcPct val="0"/>
                </a:spcBef>
                <a:spcAft>
                  <a:spcPct val="0"/>
                </a:spcAft>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a:t>
            </a:r>
          </a:p>
        </p:txBody>
      </p:sp>
      <p:sp>
        <p:nvSpPr>
          <p:cNvPr id="204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0C88C52-36F0-4D87-BEF0-61B8B0CD2D44}" type="slidenum">
              <a:rPr lang="en-US"/>
              <a:pPr fontAlgn="base">
                <a:spcBef>
                  <a:spcPct val="0"/>
                </a:spcBef>
                <a:spcAft>
                  <a:spcPct val="0"/>
                </a:spcAft>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B </a:t>
            </a:r>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F201BD2-199E-4823-8097-C9CF540679F9}" type="slidenum">
              <a:rPr lang="en-US"/>
              <a:pPr fontAlgn="base">
                <a:spcBef>
                  <a:spcPct val="0"/>
                </a:spcBef>
                <a:spcAft>
                  <a:spcPct val="0"/>
                </a:spcAft>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p:spPr>
      </p:sp>
      <p:sp>
        <p:nvSpPr>
          <p:cNvPr id="24579"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E. The answer is both B and C.</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p:spPr>
      </p:sp>
      <p:sp>
        <p:nvSpPr>
          <p:cNvPr id="28675"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C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TextEdit="1"/>
          </p:cNvSpPr>
          <p:nvPr>
            <p:ph type="sldImg"/>
          </p:nvPr>
        </p:nvSpPr>
        <p:spPr bwMode="auto">
          <a:noFill/>
          <a:ln>
            <a:solidFill>
              <a:srgbClr val="000000"/>
            </a:solidFill>
            <a:miter lim="800000"/>
            <a:headEnd/>
            <a:tailEnd/>
          </a:ln>
        </p:spPr>
      </p:sp>
      <p:sp>
        <p:nvSpPr>
          <p:cNvPr id="31747"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t>For the pedestal, a person would be standing still, then walk forward, turn around and walk the other way and stop.</a:t>
            </a:r>
          </a:p>
          <a:p>
            <a:r>
              <a:rPr lang="en-US" dirty="0" smtClean="0"/>
              <a:t>For the linear, a person would be standing still, accelerate at a constant rate forward (going faster), then still going forward slowing at a constant rate to a stop.</a:t>
            </a:r>
          </a:p>
          <a:p>
            <a:r>
              <a:rPr lang="en-US" dirty="0" smtClean="0"/>
              <a:t>For the parabola, the story is nearly the same as the linear</a:t>
            </a:r>
            <a:r>
              <a:rPr lang="en-US" baseline="0" dirty="0" smtClean="0"/>
              <a:t> in that the object is going forward the whole time, </a:t>
            </a:r>
            <a:r>
              <a:rPr lang="en-US" dirty="0" smtClean="0"/>
              <a:t> but it might be easier to imagine</a:t>
            </a:r>
            <a:r>
              <a:rPr lang="en-US" baseline="0" dirty="0" smtClean="0"/>
              <a:t> a person driving a car. The</a:t>
            </a:r>
            <a:r>
              <a:rPr lang="en-US" dirty="0" smtClean="0"/>
              <a:t> car </a:t>
            </a:r>
            <a:r>
              <a:rPr lang="en-US" baseline="0" dirty="0" smtClean="0"/>
              <a:t>would be not increasing speed up as much, so more like the driver was using the gas all </a:t>
            </a:r>
            <a:r>
              <a:rPr lang="en-US" baseline="0" smtClean="0"/>
              <a:t>the way. then </a:t>
            </a:r>
            <a:r>
              <a:rPr lang="en-US" baseline="0" dirty="0" smtClean="0"/>
              <a:t>let up and then used the break more and more </a:t>
            </a:r>
            <a:r>
              <a:rPr lang="en-US" dirty="0" smtClean="0"/>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5EEE397-834E-4302-896D-277718650557}" type="datetimeFigureOut">
              <a:rPr lang="en-US"/>
              <a:pPr>
                <a:defRPr/>
              </a:pPr>
              <a:t>8/3/2009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A992BE8-C360-4C78-9E02-67375A74247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2BBE8B4-6B72-485D-8199-BF3D04BB1CDC}" type="datetimeFigureOut">
              <a:rPr lang="en-US"/>
              <a:pPr>
                <a:defRPr/>
              </a:pPr>
              <a:t>8/3/2009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2F0937A-3E5B-4F73-A295-798CA7F46E9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67475A2-6832-4975-94BB-04F1F505BFCE}" type="datetimeFigureOut">
              <a:rPr lang="en-US"/>
              <a:pPr>
                <a:defRPr/>
              </a:pPr>
              <a:t>8/3/2009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26CA70F-BA08-4A16-8513-5EB2DF789FC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B4F10F2-7FDB-4745-9E6D-840C8945C1CB}" type="datetimeFigureOut">
              <a:rPr lang="en-US"/>
              <a:pPr>
                <a:defRPr/>
              </a:pPr>
              <a:t>8/3/2009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D5688C-DC68-4C2B-B3D1-63CF0D529CF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31878A5-CF94-46F8-AE41-D2A5B0D1C47D}" type="datetimeFigureOut">
              <a:rPr lang="en-US"/>
              <a:pPr>
                <a:defRPr/>
              </a:pPr>
              <a:t>8/3/2009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28E2E4D-A36D-4457-900F-EEB050A5BB7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805E6DD-1C9D-4185-A5C5-EBE023086A8F}" type="datetimeFigureOut">
              <a:rPr lang="en-US"/>
              <a:pPr>
                <a:defRPr/>
              </a:pPr>
              <a:t>8/3/2009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5D46984-5C05-4FF1-B58B-5EE0B634850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F3895B3-A73B-47E6-91D8-3D0970D91A2B}" type="datetimeFigureOut">
              <a:rPr lang="en-US"/>
              <a:pPr>
                <a:defRPr/>
              </a:pPr>
              <a:t>8/3/2009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9A1D202-B9D1-49D2-A145-FDE57F45D77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D1118E1-A342-4C14-BB82-06D21C439FA6}" type="datetimeFigureOut">
              <a:rPr lang="en-US"/>
              <a:pPr>
                <a:defRPr/>
              </a:pPr>
              <a:t>8/3/2009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2F044F9-B1AE-4AD3-9A70-9EE3FF051E8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E6E3825-1BF6-4DD4-A938-2BFA2C4D167D}" type="datetimeFigureOut">
              <a:rPr lang="en-US"/>
              <a:pPr>
                <a:defRPr/>
              </a:pPr>
              <a:t>8/3/2009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ACFF7F7-6FBF-4288-B1EA-E0EA6B3F144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5DDC503-A5E0-408B-8C42-01DBC8CBE6B4}" type="datetimeFigureOut">
              <a:rPr lang="en-US"/>
              <a:pPr>
                <a:defRPr/>
              </a:pPr>
              <a:t>8/3/2009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839E9CC-9D78-4EC6-9FC4-33E4D96F7F4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74BF7B2-F3BB-4153-A1BE-DD9EEE712F1D}" type="datetimeFigureOut">
              <a:rPr lang="en-US"/>
              <a:pPr>
                <a:defRPr/>
              </a:pPr>
              <a:t>8/3/2009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79DEA08-B414-402C-AC53-3FA878951E6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DCD65F50-41BB-4081-8661-CE2FF2D7D908}" type="datetimeFigureOut">
              <a:rPr lang="en-US"/>
              <a:pPr>
                <a:defRPr/>
              </a:pPr>
              <a:t>8/3/2009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B0271319-2836-46EC-8F0E-F7D0BAB888C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jeffcoweb.jeffco.k12.co.us/high/evergreen/science/loeblein/phys_syl/syllabus_p.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0.png"/><Relationship Id="rId7" Type="http://schemas.openxmlformats.org/officeDocument/2006/relationships/image" Target="../media/image23.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1.wmf"/><Relationship Id="rId4" Type="http://schemas.openxmlformats.org/officeDocument/2006/relationships/image" Target="../media/image21.png"/></Relationships>
</file>

<file path=ppt/slides/_rels/slide1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762000" y="228600"/>
            <a:ext cx="7772400" cy="1470025"/>
          </a:xfrm>
        </p:spPr>
        <p:txBody>
          <a:bodyPr/>
          <a:lstStyle/>
          <a:p>
            <a:r>
              <a:rPr lang="en-US" smtClean="0"/>
              <a:t>Calculus Grapher for Physics </a:t>
            </a:r>
          </a:p>
        </p:txBody>
      </p:sp>
      <p:sp>
        <p:nvSpPr>
          <p:cNvPr id="3" name="Subtitle 2"/>
          <p:cNvSpPr>
            <a:spLocks noGrp="1"/>
          </p:cNvSpPr>
          <p:nvPr>
            <p:ph type="subTitle" idx="1"/>
          </p:nvPr>
        </p:nvSpPr>
        <p:spPr>
          <a:xfrm>
            <a:off x="838200" y="1828800"/>
            <a:ext cx="7924800" cy="3810000"/>
          </a:xfrm>
        </p:spPr>
        <p:txBody>
          <a:bodyPr rtlCol="0">
            <a:normAutofit fontScale="55000" lnSpcReduction="20000"/>
          </a:bodyPr>
          <a:lstStyle/>
          <a:p>
            <a:pPr algn="l" fontAlgn="auto">
              <a:spcAft>
                <a:spcPts val="0"/>
              </a:spcAft>
              <a:buFont typeface="Arial" pitchFamily="34" charset="0"/>
              <a:buNone/>
              <a:defRPr/>
            </a:pPr>
            <a:r>
              <a:rPr lang="en-US" sz="5700" b="1" dirty="0"/>
              <a:t>Learning Goals: </a:t>
            </a:r>
            <a:r>
              <a:rPr lang="en-US" sz="5700" dirty="0"/>
              <a:t>Students will be able to: </a:t>
            </a:r>
          </a:p>
          <a:p>
            <a:pPr algn="l" fontAlgn="auto">
              <a:spcAft>
                <a:spcPts val="0"/>
              </a:spcAft>
              <a:buFont typeface="Arial" pitchFamily="34" charset="0"/>
              <a:buChar char="•"/>
              <a:defRPr/>
            </a:pPr>
            <a:r>
              <a:rPr lang="en-US" sz="5700" dirty="0"/>
              <a:t>Use the language of calculus to discuss motion</a:t>
            </a:r>
          </a:p>
          <a:p>
            <a:pPr algn="l" fontAlgn="auto">
              <a:spcAft>
                <a:spcPts val="0"/>
              </a:spcAft>
              <a:buFont typeface="Arial" pitchFamily="34" charset="0"/>
              <a:buChar char="•"/>
              <a:defRPr/>
            </a:pPr>
            <a:r>
              <a:rPr lang="en-US" sz="5700" dirty="0"/>
              <a:t>Given a function sketch the derivative, or integral curves </a:t>
            </a:r>
            <a:endParaRPr lang="en-US" sz="5700" dirty="0" smtClean="0"/>
          </a:p>
          <a:p>
            <a:pPr algn="l" fontAlgn="auto">
              <a:spcAft>
                <a:spcPts val="0"/>
              </a:spcAft>
              <a:buFont typeface="Arial" pitchFamily="34" charset="0"/>
              <a:buNone/>
              <a:defRPr/>
            </a:pPr>
            <a:endParaRPr lang="en-US" sz="5700" dirty="0"/>
          </a:p>
          <a:p>
            <a:pPr algn="l" fontAlgn="auto">
              <a:spcAft>
                <a:spcPts val="0"/>
              </a:spcAft>
              <a:buFont typeface="Arial" pitchFamily="34" charset="0"/>
              <a:buNone/>
              <a:defRPr/>
            </a:pPr>
            <a:r>
              <a:rPr lang="en-US" sz="3600" dirty="0" smtClean="0"/>
              <a:t>Open</a:t>
            </a:r>
            <a:r>
              <a:rPr lang="en-US" sz="3600" b="1" i="1" dirty="0" smtClean="0"/>
              <a:t> Calculus </a:t>
            </a:r>
            <a:r>
              <a:rPr lang="en-US" sz="3600" b="1" i="1" dirty="0" err="1" smtClean="0"/>
              <a:t>Grapher</a:t>
            </a:r>
            <a:r>
              <a:rPr lang="en-US" sz="3600" b="1" i="1" dirty="0" smtClean="0"/>
              <a:t>  and Moving Man before starting presentation </a:t>
            </a:r>
            <a:endParaRPr lang="en-US" sz="3600" dirty="0" smtClean="0"/>
          </a:p>
          <a:p>
            <a:pPr algn="l" fontAlgn="auto">
              <a:spcAft>
                <a:spcPts val="0"/>
              </a:spcAft>
              <a:buFont typeface="Arial" pitchFamily="34" charset="0"/>
              <a:buNone/>
              <a:defRPr/>
            </a:pPr>
            <a:endParaRPr lang="en-US" sz="3600" dirty="0"/>
          </a:p>
          <a:p>
            <a:pPr algn="l" fontAlgn="auto">
              <a:spcAft>
                <a:spcPts val="0"/>
              </a:spcAft>
              <a:buFont typeface="Arial" pitchFamily="34" charset="0"/>
              <a:buNone/>
              <a:defRPr/>
            </a:pPr>
            <a:r>
              <a:rPr lang="en-US" sz="3600" dirty="0" smtClean="0"/>
              <a:t>Trish Loeblein  July 2009 to see course syllabi :</a:t>
            </a:r>
          </a:p>
          <a:p>
            <a:pPr algn="l" fontAlgn="auto">
              <a:spcAft>
                <a:spcPts val="0"/>
              </a:spcAft>
              <a:buFont typeface="Arial" pitchFamily="34" charset="0"/>
              <a:buNone/>
              <a:defRPr/>
            </a:pPr>
            <a:r>
              <a:rPr lang="en-US" sz="3600" u="sng" dirty="0" smtClean="0">
                <a:hlinkClick r:id="rId3"/>
              </a:rPr>
              <a:t>http://jeffcoweb.jeffco.k12.co.us/high/evergreen/science/loeblein/phys_syl/syllabus_p.html</a:t>
            </a:r>
            <a:endParaRPr lang="en-US" sz="3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p:nvPr>
        </p:nvSpPr>
        <p:spPr>
          <a:xfrm>
            <a:off x="381000" y="457200"/>
            <a:ext cx="7086600" cy="1143000"/>
          </a:xfrm>
        </p:spPr>
        <p:txBody>
          <a:bodyPr/>
          <a:lstStyle/>
          <a:p>
            <a:pPr algn="l"/>
            <a:r>
              <a:rPr lang="en-US" sz="4000" dirty="0" smtClean="0"/>
              <a:t>5. Three race cars have these velocity graphs. Which one probably wins?</a:t>
            </a:r>
          </a:p>
        </p:txBody>
      </p:sp>
      <p:pic>
        <p:nvPicPr>
          <p:cNvPr id="30729" name="Picture 9"/>
          <p:cNvPicPr>
            <a:picLocks noChangeAspect="1" noChangeArrowheads="1"/>
          </p:cNvPicPr>
          <p:nvPr/>
        </p:nvPicPr>
        <p:blipFill>
          <a:blip r:embed="rId2"/>
          <a:srcRect t="2942"/>
          <a:stretch>
            <a:fillRect/>
          </a:stretch>
        </p:blipFill>
        <p:spPr bwMode="auto">
          <a:xfrm>
            <a:off x="152400" y="2455209"/>
            <a:ext cx="2055881" cy="2958353"/>
          </a:xfrm>
          <a:prstGeom prst="rect">
            <a:avLst/>
          </a:prstGeom>
          <a:noFill/>
        </p:spPr>
      </p:pic>
      <p:pic>
        <p:nvPicPr>
          <p:cNvPr id="30730" name="Picture 10"/>
          <p:cNvPicPr>
            <a:picLocks noChangeAspect="1" noChangeArrowheads="1"/>
          </p:cNvPicPr>
          <p:nvPr/>
        </p:nvPicPr>
        <p:blipFill>
          <a:blip r:embed="rId3"/>
          <a:srcRect t="2878" b="2446"/>
          <a:stretch>
            <a:fillRect/>
          </a:stretch>
        </p:blipFill>
        <p:spPr bwMode="auto">
          <a:xfrm>
            <a:off x="2454987" y="2460812"/>
            <a:ext cx="2038749" cy="2949388"/>
          </a:xfrm>
          <a:prstGeom prst="rect">
            <a:avLst/>
          </a:prstGeom>
          <a:noFill/>
        </p:spPr>
      </p:pic>
      <p:pic>
        <p:nvPicPr>
          <p:cNvPr id="30731" name="Picture 11"/>
          <p:cNvPicPr>
            <a:picLocks noChangeAspect="1" noChangeArrowheads="1"/>
          </p:cNvPicPr>
          <p:nvPr/>
        </p:nvPicPr>
        <p:blipFill>
          <a:blip r:embed="rId4"/>
          <a:srcRect b="1229"/>
          <a:stretch>
            <a:fillRect/>
          </a:stretch>
        </p:blipFill>
        <p:spPr bwMode="auto">
          <a:xfrm>
            <a:off x="4839810" y="2438400"/>
            <a:ext cx="2018190" cy="2971800"/>
          </a:xfrm>
          <a:prstGeom prst="rect">
            <a:avLst/>
          </a:prstGeom>
          <a:noFill/>
        </p:spPr>
      </p:pic>
      <p:sp>
        <p:nvSpPr>
          <p:cNvPr id="30733" name="Text Box 13"/>
          <p:cNvSpPr txBox="1">
            <a:spLocks noChangeArrowheads="1"/>
          </p:cNvSpPr>
          <p:nvPr/>
        </p:nvSpPr>
        <p:spPr bwMode="auto">
          <a:xfrm>
            <a:off x="985838" y="5334000"/>
            <a:ext cx="685800" cy="701675"/>
          </a:xfrm>
          <a:prstGeom prst="rect">
            <a:avLst/>
          </a:prstGeom>
          <a:noFill/>
          <a:ln w="9525">
            <a:noFill/>
            <a:miter lim="800000"/>
            <a:headEnd/>
            <a:tailEnd/>
          </a:ln>
          <a:effectLst/>
        </p:spPr>
        <p:txBody>
          <a:bodyPr>
            <a:spAutoFit/>
          </a:bodyPr>
          <a:lstStyle/>
          <a:p>
            <a:pPr>
              <a:spcBef>
                <a:spcPct val="50000"/>
              </a:spcBef>
            </a:pPr>
            <a:r>
              <a:rPr lang="en-US" sz="4000" b="1"/>
              <a:t>A</a:t>
            </a:r>
          </a:p>
        </p:txBody>
      </p:sp>
      <p:sp>
        <p:nvSpPr>
          <p:cNvPr id="30734" name="Text Box 14"/>
          <p:cNvSpPr txBox="1">
            <a:spLocks noChangeArrowheads="1"/>
          </p:cNvSpPr>
          <p:nvPr/>
        </p:nvSpPr>
        <p:spPr bwMode="auto">
          <a:xfrm>
            <a:off x="3171825" y="5334000"/>
            <a:ext cx="685800" cy="701675"/>
          </a:xfrm>
          <a:prstGeom prst="rect">
            <a:avLst/>
          </a:prstGeom>
          <a:noFill/>
          <a:ln w="9525">
            <a:noFill/>
            <a:miter lim="800000"/>
            <a:headEnd/>
            <a:tailEnd/>
          </a:ln>
          <a:effectLst/>
        </p:spPr>
        <p:txBody>
          <a:bodyPr>
            <a:spAutoFit/>
          </a:bodyPr>
          <a:lstStyle/>
          <a:p>
            <a:pPr>
              <a:spcBef>
                <a:spcPct val="50000"/>
              </a:spcBef>
            </a:pPr>
            <a:r>
              <a:rPr lang="en-US" sz="4000" b="1"/>
              <a:t>B</a:t>
            </a:r>
          </a:p>
        </p:txBody>
      </p:sp>
      <p:sp>
        <p:nvSpPr>
          <p:cNvPr id="30735" name="Text Box 15"/>
          <p:cNvSpPr txBox="1">
            <a:spLocks noChangeArrowheads="1"/>
          </p:cNvSpPr>
          <p:nvPr/>
        </p:nvSpPr>
        <p:spPr bwMode="auto">
          <a:xfrm>
            <a:off x="5357813" y="5334000"/>
            <a:ext cx="685800" cy="701675"/>
          </a:xfrm>
          <a:prstGeom prst="rect">
            <a:avLst/>
          </a:prstGeom>
          <a:noFill/>
          <a:ln w="9525">
            <a:noFill/>
            <a:miter lim="800000"/>
            <a:headEnd/>
            <a:tailEnd/>
          </a:ln>
          <a:effectLst/>
        </p:spPr>
        <p:txBody>
          <a:bodyPr>
            <a:spAutoFit/>
          </a:bodyPr>
          <a:lstStyle/>
          <a:p>
            <a:pPr>
              <a:spcBef>
                <a:spcPct val="50000"/>
              </a:spcBef>
            </a:pPr>
            <a:r>
              <a:rPr lang="en-US" sz="4000" b="1"/>
              <a:t>C</a:t>
            </a:r>
          </a:p>
        </p:txBody>
      </p:sp>
      <p:sp>
        <p:nvSpPr>
          <p:cNvPr id="30736" name="Text Box 16"/>
          <p:cNvSpPr txBox="1">
            <a:spLocks noChangeArrowheads="1"/>
          </p:cNvSpPr>
          <p:nvPr/>
        </p:nvSpPr>
        <p:spPr bwMode="auto">
          <a:xfrm>
            <a:off x="7086600" y="5334000"/>
            <a:ext cx="2209800" cy="1189038"/>
          </a:xfrm>
          <a:prstGeom prst="rect">
            <a:avLst/>
          </a:prstGeom>
          <a:noFill/>
          <a:ln w="9525">
            <a:noFill/>
            <a:miter lim="800000"/>
            <a:headEnd/>
            <a:tailEnd/>
          </a:ln>
          <a:effectLst/>
        </p:spPr>
        <p:txBody>
          <a:bodyPr>
            <a:spAutoFit/>
          </a:bodyPr>
          <a:lstStyle/>
          <a:p>
            <a:pPr>
              <a:spcBef>
                <a:spcPct val="50000"/>
              </a:spcBef>
            </a:pPr>
            <a:r>
              <a:rPr lang="en-US" sz="4000" b="1" dirty="0"/>
              <a:t>D </a:t>
            </a:r>
            <a:r>
              <a:rPr lang="en-US" sz="3200" b="1" dirty="0"/>
              <a:t>No way to tell</a:t>
            </a:r>
          </a:p>
        </p:txBody>
      </p:sp>
      <p:grpSp>
        <p:nvGrpSpPr>
          <p:cNvPr id="30744" name="Group 24"/>
          <p:cNvGrpSpPr>
            <a:grpSpLocks/>
          </p:cNvGrpSpPr>
          <p:nvPr/>
        </p:nvGrpSpPr>
        <p:grpSpPr bwMode="auto">
          <a:xfrm flipH="1">
            <a:off x="7162800" y="0"/>
            <a:ext cx="1752600" cy="3343275"/>
            <a:chOff x="4512" y="96"/>
            <a:chExt cx="1104" cy="2106"/>
          </a:xfrm>
        </p:grpSpPr>
        <p:pic>
          <p:nvPicPr>
            <p:cNvPr id="30738" name="Picture 2" descr="C:\Program Files\Microsoft Office\MEDIA\CAGCAT10\j0212957.wmf"/>
            <p:cNvPicPr>
              <a:picLocks noChangeAspect="1" noChangeArrowheads="1"/>
            </p:cNvPicPr>
            <p:nvPr/>
          </p:nvPicPr>
          <p:blipFill>
            <a:blip r:embed="rId5"/>
            <a:srcRect/>
            <a:stretch>
              <a:fillRect/>
            </a:stretch>
          </p:blipFill>
          <p:spPr bwMode="auto">
            <a:xfrm flipH="1">
              <a:off x="4512" y="398"/>
              <a:ext cx="961" cy="603"/>
            </a:xfrm>
            <a:prstGeom prst="rect">
              <a:avLst/>
            </a:prstGeom>
            <a:noFill/>
            <a:ln w="9525">
              <a:noFill/>
              <a:miter lim="800000"/>
              <a:headEnd/>
              <a:tailEnd/>
            </a:ln>
          </p:spPr>
        </p:pic>
        <p:sp>
          <p:nvSpPr>
            <p:cNvPr id="5" name="Oval 4"/>
            <p:cNvSpPr/>
            <p:nvPr/>
          </p:nvSpPr>
          <p:spPr>
            <a:xfrm>
              <a:off x="5472" y="96"/>
              <a:ext cx="144" cy="144"/>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00B050"/>
                </a:solidFill>
              </a:endParaRPr>
            </a:p>
          </p:txBody>
        </p:sp>
        <p:sp>
          <p:nvSpPr>
            <p:cNvPr id="6" name="Oval 5"/>
            <p:cNvSpPr/>
            <p:nvPr/>
          </p:nvSpPr>
          <p:spPr>
            <a:xfrm>
              <a:off x="5472" y="254"/>
              <a:ext cx="144" cy="144"/>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6"/>
            <p:cNvSpPr/>
            <p:nvPr/>
          </p:nvSpPr>
          <p:spPr>
            <a:xfrm>
              <a:off x="5472" y="412"/>
              <a:ext cx="144" cy="14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0000"/>
                </a:solidFill>
              </a:endParaRPr>
            </a:p>
          </p:txBody>
        </p:sp>
        <p:pic>
          <p:nvPicPr>
            <p:cNvPr id="30742" name="Picture 22"/>
            <p:cNvPicPr>
              <a:picLocks noChangeAspect="1" noChangeArrowheads="1"/>
            </p:cNvPicPr>
            <p:nvPr/>
          </p:nvPicPr>
          <p:blipFill>
            <a:blip r:embed="rId6"/>
            <a:srcRect/>
            <a:stretch>
              <a:fillRect/>
            </a:stretch>
          </p:blipFill>
          <p:spPr bwMode="auto">
            <a:xfrm>
              <a:off x="4572" y="960"/>
              <a:ext cx="1002" cy="642"/>
            </a:xfrm>
            <a:prstGeom prst="rect">
              <a:avLst/>
            </a:prstGeom>
            <a:noFill/>
          </p:spPr>
        </p:pic>
        <p:pic>
          <p:nvPicPr>
            <p:cNvPr id="30743" name="Picture 23"/>
            <p:cNvPicPr>
              <a:picLocks noChangeAspect="1" noChangeArrowheads="1"/>
            </p:cNvPicPr>
            <p:nvPr/>
          </p:nvPicPr>
          <p:blipFill>
            <a:blip r:embed="rId7"/>
            <a:srcRect/>
            <a:stretch>
              <a:fillRect/>
            </a:stretch>
          </p:blipFill>
          <p:spPr bwMode="auto">
            <a:xfrm>
              <a:off x="4560" y="1536"/>
              <a:ext cx="1008" cy="666"/>
            </a:xfrm>
            <a:prstGeom prst="rect">
              <a:avLst/>
            </a:prstGeom>
            <a:noFill/>
          </p:spPr>
        </p:pic>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a:xfrm>
            <a:off x="0" y="2590800"/>
            <a:ext cx="2362200" cy="1143000"/>
          </a:xfrm>
        </p:spPr>
        <p:txBody>
          <a:bodyPr/>
          <a:lstStyle/>
          <a:p>
            <a:r>
              <a:rPr lang="en-US" sz="2800" smtClean="0"/>
              <a:t>Use integral to tell that the parabolic one traveled farthest </a:t>
            </a:r>
            <a:r>
              <a:rPr lang="en-US" sz="4000" smtClean="0"/>
              <a:t> </a:t>
            </a:r>
          </a:p>
        </p:txBody>
      </p:sp>
      <p:pic>
        <p:nvPicPr>
          <p:cNvPr id="32776" name="Picture 8"/>
          <p:cNvPicPr>
            <a:picLocks noChangeAspect="1" noChangeArrowheads="1"/>
          </p:cNvPicPr>
          <p:nvPr/>
        </p:nvPicPr>
        <p:blipFill>
          <a:blip r:embed="rId2"/>
          <a:srcRect l="13849" t="5682" b="9091"/>
          <a:stretch>
            <a:fillRect/>
          </a:stretch>
        </p:blipFill>
        <p:spPr bwMode="auto">
          <a:xfrm>
            <a:off x="2590800" y="88900"/>
            <a:ext cx="1876425" cy="6669088"/>
          </a:xfrm>
          <a:prstGeom prst="rect">
            <a:avLst/>
          </a:prstGeom>
          <a:noFill/>
        </p:spPr>
      </p:pic>
      <p:pic>
        <p:nvPicPr>
          <p:cNvPr id="32777" name="Picture 9"/>
          <p:cNvPicPr>
            <a:picLocks noChangeAspect="1" noChangeArrowheads="1"/>
          </p:cNvPicPr>
          <p:nvPr/>
        </p:nvPicPr>
        <p:blipFill>
          <a:blip r:embed="rId3"/>
          <a:srcRect l="7584" t="1244" r="6766" b="5128"/>
          <a:stretch>
            <a:fillRect/>
          </a:stretch>
        </p:blipFill>
        <p:spPr bwMode="auto">
          <a:xfrm>
            <a:off x="4800600" y="88900"/>
            <a:ext cx="1828800" cy="6691313"/>
          </a:xfrm>
          <a:prstGeom prst="rect">
            <a:avLst/>
          </a:prstGeom>
          <a:noFill/>
        </p:spPr>
      </p:pic>
      <p:pic>
        <p:nvPicPr>
          <p:cNvPr id="32778" name="Picture 10"/>
          <p:cNvPicPr>
            <a:picLocks noChangeAspect="1" noChangeArrowheads="1"/>
          </p:cNvPicPr>
          <p:nvPr/>
        </p:nvPicPr>
        <p:blipFill>
          <a:blip r:embed="rId4"/>
          <a:srcRect t="1985"/>
          <a:stretch>
            <a:fillRect/>
          </a:stretch>
        </p:blipFill>
        <p:spPr bwMode="auto">
          <a:xfrm>
            <a:off x="6851650" y="57150"/>
            <a:ext cx="1863725" cy="6815138"/>
          </a:xfrm>
          <a:prstGeom prst="rect">
            <a:avLst/>
          </a:prstGeom>
          <a:noFill/>
        </p:spPr>
      </p:pic>
      <p:sp>
        <p:nvSpPr>
          <p:cNvPr id="32781" name="Line 13"/>
          <p:cNvSpPr>
            <a:spLocks noChangeShapeType="1"/>
          </p:cNvSpPr>
          <p:nvPr/>
        </p:nvSpPr>
        <p:spPr bwMode="auto">
          <a:xfrm flipV="1">
            <a:off x="838200" y="990600"/>
            <a:ext cx="762000" cy="304800"/>
          </a:xfrm>
          <a:prstGeom prst="line">
            <a:avLst/>
          </a:prstGeom>
          <a:noFill/>
          <a:ln w="38100">
            <a:solidFill>
              <a:schemeClr val="tx1"/>
            </a:solidFill>
            <a:round/>
            <a:headEnd/>
            <a:tailEnd type="triangle" w="med" len="med"/>
          </a:ln>
          <a:effectLst/>
        </p:spPr>
        <p:txBody>
          <a:bodyPr/>
          <a:lstStyle/>
          <a:p>
            <a:endParaRPr lang="en-US"/>
          </a:p>
        </p:txBody>
      </p:sp>
      <p:sp>
        <p:nvSpPr>
          <p:cNvPr id="32782" name="Text Box 14"/>
          <p:cNvSpPr txBox="1">
            <a:spLocks noChangeArrowheads="1"/>
          </p:cNvSpPr>
          <p:nvPr/>
        </p:nvSpPr>
        <p:spPr bwMode="auto">
          <a:xfrm>
            <a:off x="128588" y="1219200"/>
            <a:ext cx="2438400" cy="579438"/>
          </a:xfrm>
          <a:prstGeom prst="rect">
            <a:avLst/>
          </a:prstGeom>
          <a:noFill/>
          <a:ln w="9525">
            <a:noFill/>
            <a:miter lim="800000"/>
            <a:headEnd/>
            <a:tailEnd/>
          </a:ln>
          <a:effectLst/>
        </p:spPr>
        <p:txBody>
          <a:bodyPr>
            <a:spAutoFit/>
          </a:bodyPr>
          <a:lstStyle/>
          <a:p>
            <a:pPr>
              <a:spcBef>
                <a:spcPct val="50000"/>
              </a:spcBef>
            </a:pPr>
            <a:r>
              <a:rPr lang="en-US" sz="3200" b="1"/>
              <a:t>Max value </a:t>
            </a:r>
          </a:p>
        </p:txBody>
      </p:sp>
      <p:sp>
        <p:nvSpPr>
          <p:cNvPr id="32784" name="Line 16"/>
          <p:cNvSpPr>
            <a:spLocks noChangeShapeType="1"/>
          </p:cNvSpPr>
          <p:nvPr/>
        </p:nvSpPr>
        <p:spPr bwMode="auto">
          <a:xfrm>
            <a:off x="1676400" y="990600"/>
            <a:ext cx="7467600" cy="0"/>
          </a:xfrm>
          <a:prstGeom prst="line">
            <a:avLst/>
          </a:prstGeom>
          <a:noFill/>
          <a:ln w="76200">
            <a:solidFill>
              <a:srgbClr val="FF0000"/>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990600"/>
            <a:ext cx="6629400" cy="1143000"/>
          </a:xfrm>
        </p:spPr>
        <p:txBody>
          <a:bodyPr>
            <a:normAutofit fontScale="90000"/>
          </a:bodyPr>
          <a:lstStyle/>
          <a:p>
            <a:pPr algn="l"/>
            <a:r>
              <a:rPr lang="en-US" sz="4000" dirty="0" smtClean="0"/>
              <a:t>1. A car started from a stoplight, then sped up to a constant speed. </a:t>
            </a:r>
            <a:r>
              <a:rPr lang="en-US" sz="4000" smtClean="0"/>
              <a:t>This function graph describes his..</a:t>
            </a:r>
          </a:p>
        </p:txBody>
      </p:sp>
      <p:sp>
        <p:nvSpPr>
          <p:cNvPr id="3" name="Content Placeholder 2"/>
          <p:cNvSpPr>
            <a:spLocks noGrp="1"/>
          </p:cNvSpPr>
          <p:nvPr>
            <p:ph idx="1"/>
          </p:nvPr>
        </p:nvSpPr>
        <p:spPr>
          <a:xfrm>
            <a:off x="381000" y="3429000"/>
            <a:ext cx="3505200" cy="2667000"/>
          </a:xfrm>
        </p:spPr>
        <p:txBody>
          <a:bodyPr rtlCol="0">
            <a:normAutofit fontScale="92500"/>
          </a:bodyPr>
          <a:lstStyle/>
          <a:p>
            <a:pPr marL="514350" indent="-514350" fontAlgn="auto">
              <a:spcAft>
                <a:spcPts val="0"/>
              </a:spcAft>
              <a:buFont typeface="+mj-lt"/>
              <a:buAutoNum type="alphaUcPeriod"/>
              <a:defRPr/>
            </a:pPr>
            <a:r>
              <a:rPr lang="en-US" sz="4400" dirty="0" smtClean="0"/>
              <a:t>Position</a:t>
            </a:r>
          </a:p>
          <a:p>
            <a:pPr marL="514350" indent="-514350" fontAlgn="auto">
              <a:spcAft>
                <a:spcPts val="0"/>
              </a:spcAft>
              <a:buFont typeface="+mj-lt"/>
              <a:buAutoNum type="alphaUcPeriod"/>
              <a:defRPr/>
            </a:pPr>
            <a:r>
              <a:rPr lang="en-US" sz="4400" dirty="0" smtClean="0"/>
              <a:t>Velocity</a:t>
            </a:r>
          </a:p>
          <a:p>
            <a:pPr marL="514350" indent="-514350" fontAlgn="auto">
              <a:spcAft>
                <a:spcPts val="0"/>
              </a:spcAft>
              <a:buFont typeface="+mj-lt"/>
              <a:buAutoNum type="alphaUcPeriod"/>
              <a:defRPr/>
            </a:pPr>
            <a:r>
              <a:rPr lang="en-US" sz="4400" dirty="0" smtClean="0"/>
              <a:t>Acceleration</a:t>
            </a:r>
            <a:r>
              <a:rPr lang="en-US" dirty="0" smtClean="0"/>
              <a:t> </a:t>
            </a:r>
            <a:endParaRPr lang="en-US" dirty="0"/>
          </a:p>
        </p:txBody>
      </p:sp>
      <p:grpSp>
        <p:nvGrpSpPr>
          <p:cNvPr id="16387" name="Group 8"/>
          <p:cNvGrpSpPr>
            <a:grpSpLocks/>
          </p:cNvGrpSpPr>
          <p:nvPr/>
        </p:nvGrpSpPr>
        <p:grpSpPr bwMode="auto">
          <a:xfrm>
            <a:off x="152400" y="685800"/>
            <a:ext cx="1752600" cy="1436688"/>
            <a:chOff x="685800" y="2339898"/>
            <a:chExt cx="1752600" cy="1436954"/>
          </a:xfrm>
        </p:grpSpPr>
        <p:pic>
          <p:nvPicPr>
            <p:cNvPr id="16389" name="Picture 2" descr="C:\Program Files\Microsoft Office\MEDIA\CAGCAT10\j0212957.wmf"/>
            <p:cNvPicPr>
              <a:picLocks noChangeAspect="1" noChangeArrowheads="1"/>
            </p:cNvPicPr>
            <p:nvPr/>
          </p:nvPicPr>
          <p:blipFill>
            <a:blip r:embed="rId3"/>
            <a:srcRect/>
            <a:stretch>
              <a:fillRect/>
            </a:stretch>
          </p:blipFill>
          <p:spPr bwMode="auto">
            <a:xfrm flipH="1">
              <a:off x="685800" y="2819400"/>
              <a:ext cx="1524915" cy="957452"/>
            </a:xfrm>
            <a:prstGeom prst="rect">
              <a:avLst/>
            </a:prstGeom>
            <a:noFill/>
            <a:ln w="9525">
              <a:noFill/>
              <a:miter lim="800000"/>
              <a:headEnd/>
              <a:tailEnd/>
            </a:ln>
          </p:spPr>
        </p:pic>
        <p:sp>
          <p:nvSpPr>
            <p:cNvPr id="5" name="Oval 4"/>
            <p:cNvSpPr/>
            <p:nvPr/>
          </p:nvSpPr>
          <p:spPr>
            <a:xfrm>
              <a:off x="2209800" y="2339898"/>
              <a:ext cx="228600" cy="22864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00B050"/>
                </a:solidFill>
              </a:endParaRPr>
            </a:p>
          </p:txBody>
        </p:sp>
        <p:sp>
          <p:nvSpPr>
            <p:cNvPr id="6" name="Oval 5"/>
            <p:cNvSpPr/>
            <p:nvPr/>
          </p:nvSpPr>
          <p:spPr>
            <a:xfrm>
              <a:off x="2209800" y="2590769"/>
              <a:ext cx="228600" cy="22864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6"/>
            <p:cNvSpPr/>
            <p:nvPr/>
          </p:nvSpPr>
          <p:spPr>
            <a:xfrm>
              <a:off x="2209800" y="2841641"/>
              <a:ext cx="228600" cy="22864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0000"/>
                </a:solidFill>
              </a:endParaRPr>
            </a:p>
          </p:txBody>
        </p:sp>
      </p:grpSp>
      <p:pic>
        <p:nvPicPr>
          <p:cNvPr id="16388" name="Picture 3"/>
          <p:cNvPicPr>
            <a:picLocks noChangeAspect="1" noChangeArrowheads="1"/>
          </p:cNvPicPr>
          <p:nvPr/>
        </p:nvPicPr>
        <p:blipFill>
          <a:blip r:embed="rId4"/>
          <a:srcRect r="15858"/>
          <a:stretch>
            <a:fillRect/>
          </a:stretch>
        </p:blipFill>
        <p:spPr bwMode="auto">
          <a:xfrm>
            <a:off x="5029200" y="2819400"/>
            <a:ext cx="3657600" cy="350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304800" y="533400"/>
            <a:ext cx="8229600" cy="2133600"/>
          </a:xfrm>
        </p:spPr>
        <p:txBody>
          <a:bodyPr/>
          <a:lstStyle/>
          <a:p>
            <a:pPr algn="l"/>
            <a:r>
              <a:rPr lang="en-US" sz="2400" smtClean="0"/>
              <a:t>Use Moving man to show this: I set the acceleration at about 3 then paused the sim by the time the man got to the 4 spot, then I changed the acceleration to 0. If you have Moving man open with this type of scenario, you can use the grey bar to show that the speed was zero increasing and then constant.</a:t>
            </a:r>
            <a:br>
              <a:rPr lang="en-US" sz="2400" smtClean="0"/>
            </a:br>
            <a:endParaRPr lang="en-US" sz="2400" smtClean="0"/>
          </a:p>
        </p:txBody>
      </p:sp>
      <p:pic>
        <p:nvPicPr>
          <p:cNvPr id="18434" name="Picture 3"/>
          <p:cNvPicPr>
            <a:picLocks noChangeAspect="1" noChangeArrowheads="1"/>
          </p:cNvPicPr>
          <p:nvPr/>
        </p:nvPicPr>
        <p:blipFill>
          <a:blip r:embed="rId2"/>
          <a:srcRect/>
          <a:stretch>
            <a:fillRect/>
          </a:stretch>
        </p:blipFill>
        <p:spPr bwMode="auto">
          <a:xfrm>
            <a:off x="1905000" y="2590800"/>
            <a:ext cx="6324600" cy="35575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609600"/>
            <a:ext cx="4191000" cy="1143000"/>
          </a:xfrm>
        </p:spPr>
        <p:txBody>
          <a:bodyPr rtlCol="0">
            <a:normAutofit fontScale="90000"/>
          </a:bodyPr>
          <a:lstStyle/>
          <a:p>
            <a:pPr algn="l" fontAlgn="auto">
              <a:spcAft>
                <a:spcPts val="0"/>
              </a:spcAft>
              <a:defRPr/>
            </a:pPr>
            <a:r>
              <a:rPr lang="en-US" dirty="0" smtClean="0"/>
              <a:t>2. To find out how far he traveled, you would use </a:t>
            </a:r>
            <a:endParaRPr lang="en-US" dirty="0"/>
          </a:p>
        </p:txBody>
      </p:sp>
      <p:sp>
        <p:nvSpPr>
          <p:cNvPr id="19458" name="Content Placeholder 2"/>
          <p:cNvSpPr>
            <a:spLocks noGrp="1"/>
          </p:cNvSpPr>
          <p:nvPr>
            <p:ph idx="1"/>
          </p:nvPr>
        </p:nvSpPr>
        <p:spPr>
          <a:xfrm>
            <a:off x="381000" y="3429000"/>
            <a:ext cx="3505200" cy="2667000"/>
          </a:xfrm>
        </p:spPr>
        <p:txBody>
          <a:bodyPr/>
          <a:lstStyle/>
          <a:p>
            <a:pPr marL="514350" indent="-514350">
              <a:buFont typeface="Calibri" pitchFamily="34" charset="0"/>
              <a:buAutoNum type="alphaUcPeriod"/>
            </a:pPr>
            <a:r>
              <a:rPr lang="en-US" sz="4400" smtClean="0"/>
              <a:t>Integral </a:t>
            </a:r>
          </a:p>
          <a:p>
            <a:pPr marL="514350" indent="-514350">
              <a:buFont typeface="Calibri" pitchFamily="34" charset="0"/>
              <a:buAutoNum type="alphaUcPeriod"/>
            </a:pPr>
            <a:r>
              <a:rPr lang="en-US" sz="4400" smtClean="0"/>
              <a:t>Function </a:t>
            </a:r>
          </a:p>
          <a:p>
            <a:pPr marL="514350" indent="-514350">
              <a:buFont typeface="Calibri" pitchFamily="34" charset="0"/>
              <a:buAutoNum type="alphaUcPeriod"/>
            </a:pPr>
            <a:r>
              <a:rPr lang="en-US" sz="4400" smtClean="0"/>
              <a:t>Derivative</a:t>
            </a:r>
            <a:r>
              <a:rPr lang="en-US" smtClean="0"/>
              <a:t> </a:t>
            </a:r>
          </a:p>
        </p:txBody>
      </p:sp>
      <p:grpSp>
        <p:nvGrpSpPr>
          <p:cNvPr id="19459" name="Group 8"/>
          <p:cNvGrpSpPr>
            <a:grpSpLocks/>
          </p:cNvGrpSpPr>
          <p:nvPr/>
        </p:nvGrpSpPr>
        <p:grpSpPr bwMode="auto">
          <a:xfrm>
            <a:off x="152400" y="685800"/>
            <a:ext cx="1752600" cy="1436688"/>
            <a:chOff x="685800" y="2339898"/>
            <a:chExt cx="1752600" cy="1436954"/>
          </a:xfrm>
        </p:grpSpPr>
        <p:pic>
          <p:nvPicPr>
            <p:cNvPr id="19461" name="Picture 2" descr="C:\Program Files\Microsoft Office\MEDIA\CAGCAT10\j0212957.wmf"/>
            <p:cNvPicPr>
              <a:picLocks noChangeAspect="1" noChangeArrowheads="1"/>
            </p:cNvPicPr>
            <p:nvPr/>
          </p:nvPicPr>
          <p:blipFill>
            <a:blip r:embed="rId3"/>
            <a:srcRect/>
            <a:stretch>
              <a:fillRect/>
            </a:stretch>
          </p:blipFill>
          <p:spPr bwMode="auto">
            <a:xfrm flipH="1">
              <a:off x="685800" y="2819400"/>
              <a:ext cx="1524915" cy="957452"/>
            </a:xfrm>
            <a:prstGeom prst="rect">
              <a:avLst/>
            </a:prstGeom>
            <a:noFill/>
            <a:ln w="9525">
              <a:noFill/>
              <a:miter lim="800000"/>
              <a:headEnd/>
              <a:tailEnd/>
            </a:ln>
          </p:spPr>
        </p:pic>
        <p:sp>
          <p:nvSpPr>
            <p:cNvPr id="5" name="Oval 4"/>
            <p:cNvSpPr/>
            <p:nvPr/>
          </p:nvSpPr>
          <p:spPr>
            <a:xfrm>
              <a:off x="2209800" y="2339898"/>
              <a:ext cx="228600" cy="22864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00B050"/>
                </a:solidFill>
              </a:endParaRPr>
            </a:p>
          </p:txBody>
        </p:sp>
        <p:sp>
          <p:nvSpPr>
            <p:cNvPr id="6" name="Oval 5"/>
            <p:cNvSpPr/>
            <p:nvPr/>
          </p:nvSpPr>
          <p:spPr>
            <a:xfrm>
              <a:off x="2209800" y="2590769"/>
              <a:ext cx="228600" cy="22864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6"/>
            <p:cNvSpPr/>
            <p:nvPr/>
          </p:nvSpPr>
          <p:spPr>
            <a:xfrm>
              <a:off x="2209800" y="2841641"/>
              <a:ext cx="228600" cy="22864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0000"/>
                </a:solidFill>
              </a:endParaRPr>
            </a:p>
          </p:txBody>
        </p:sp>
      </p:grpSp>
      <p:pic>
        <p:nvPicPr>
          <p:cNvPr id="19460" name="Picture 2"/>
          <p:cNvPicPr>
            <a:picLocks noChangeAspect="1" noChangeArrowheads="1"/>
          </p:cNvPicPr>
          <p:nvPr/>
        </p:nvPicPr>
        <p:blipFill>
          <a:blip r:embed="rId4"/>
          <a:srcRect/>
          <a:stretch>
            <a:fillRect/>
          </a:stretch>
        </p:blipFill>
        <p:spPr bwMode="auto">
          <a:xfrm>
            <a:off x="6705600" y="32652"/>
            <a:ext cx="2057400" cy="6743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762000"/>
            <a:ext cx="6629400" cy="1143000"/>
          </a:xfrm>
        </p:spPr>
        <p:txBody>
          <a:bodyPr rtlCol="0">
            <a:normAutofit fontScale="90000"/>
          </a:bodyPr>
          <a:lstStyle/>
          <a:p>
            <a:pPr algn="l" fontAlgn="auto">
              <a:spcAft>
                <a:spcPts val="0"/>
              </a:spcAft>
              <a:defRPr/>
            </a:pPr>
            <a:r>
              <a:rPr lang="en-US" dirty="0" smtClean="0"/>
              <a:t> </a:t>
            </a:r>
            <a:r>
              <a:rPr lang="en-US" sz="4000" dirty="0" smtClean="0"/>
              <a:t>Use </a:t>
            </a:r>
            <a:r>
              <a:rPr lang="en-US" sz="4000" dirty="0"/>
              <a:t>M</a:t>
            </a:r>
            <a:r>
              <a:rPr lang="en-US" sz="4000" dirty="0" smtClean="0"/>
              <a:t>oving Man </a:t>
            </a:r>
            <a:r>
              <a:rPr lang="en-US" sz="4000" b="1" dirty="0" smtClean="0"/>
              <a:t>Replay</a:t>
            </a:r>
            <a:r>
              <a:rPr lang="en-US" sz="4000" dirty="0" smtClean="0"/>
              <a:t> to show </a:t>
            </a:r>
            <a:r>
              <a:rPr lang="en-US" sz="4000" b="1" dirty="0" smtClean="0"/>
              <a:t>Position is found by the </a:t>
            </a:r>
            <a:r>
              <a:rPr lang="en-US" sz="4000" b="1" dirty="0"/>
              <a:t>integral </a:t>
            </a:r>
            <a:r>
              <a:rPr lang="en-US" sz="4000" b="1" dirty="0" smtClean="0"/>
              <a:t>curve </a:t>
            </a:r>
            <a:r>
              <a:rPr lang="en-US" dirty="0"/>
              <a:t/>
            </a:r>
            <a:br>
              <a:rPr lang="en-US" dirty="0"/>
            </a:br>
            <a:endParaRPr lang="en-US" dirty="0"/>
          </a:p>
        </p:txBody>
      </p:sp>
      <p:sp>
        <p:nvSpPr>
          <p:cNvPr id="21506" name="Content Placeholder 2"/>
          <p:cNvSpPr>
            <a:spLocks noGrp="1"/>
          </p:cNvSpPr>
          <p:nvPr>
            <p:ph idx="1"/>
          </p:nvPr>
        </p:nvSpPr>
        <p:spPr>
          <a:xfrm>
            <a:off x="2514600" y="3733800"/>
            <a:ext cx="6248400" cy="609600"/>
          </a:xfrm>
        </p:spPr>
        <p:txBody>
          <a:bodyPr/>
          <a:lstStyle/>
          <a:p>
            <a:pPr marL="514350" indent="-514350">
              <a:buFont typeface="Arial" charset="0"/>
              <a:buNone/>
            </a:pPr>
            <a:r>
              <a:rPr lang="en-US" sz="2800" b="1" smtClean="0"/>
              <a:t>Derivative curve shows acceleration </a:t>
            </a:r>
          </a:p>
        </p:txBody>
      </p:sp>
      <p:pic>
        <p:nvPicPr>
          <p:cNvPr id="21507" name="Picture 2"/>
          <p:cNvPicPr>
            <a:picLocks noChangeAspect="1" noChangeArrowheads="1"/>
          </p:cNvPicPr>
          <p:nvPr/>
        </p:nvPicPr>
        <p:blipFill>
          <a:blip r:embed="rId3"/>
          <a:srcRect/>
          <a:stretch>
            <a:fillRect/>
          </a:stretch>
        </p:blipFill>
        <p:spPr bwMode="auto">
          <a:xfrm>
            <a:off x="4114800" y="1447800"/>
            <a:ext cx="4572000" cy="2286000"/>
          </a:xfrm>
          <a:prstGeom prst="rect">
            <a:avLst/>
          </a:prstGeom>
          <a:noFill/>
          <a:ln w="9525">
            <a:noFill/>
            <a:miter lim="800000"/>
            <a:headEnd/>
            <a:tailEnd/>
          </a:ln>
        </p:spPr>
      </p:pic>
      <p:pic>
        <p:nvPicPr>
          <p:cNvPr id="21508" name="Picture 3"/>
          <p:cNvPicPr>
            <a:picLocks noChangeAspect="1" noChangeArrowheads="1"/>
          </p:cNvPicPr>
          <p:nvPr/>
        </p:nvPicPr>
        <p:blipFill>
          <a:blip r:embed="rId4"/>
          <a:srcRect/>
          <a:stretch>
            <a:fillRect/>
          </a:stretch>
        </p:blipFill>
        <p:spPr bwMode="auto">
          <a:xfrm>
            <a:off x="4083050" y="4343400"/>
            <a:ext cx="5060950" cy="2514600"/>
          </a:xfrm>
          <a:prstGeom prst="rect">
            <a:avLst/>
          </a:prstGeom>
          <a:noFill/>
          <a:ln w="9525">
            <a:noFill/>
            <a:miter lim="800000"/>
            <a:headEnd/>
            <a:tailEnd/>
          </a:ln>
        </p:spPr>
      </p:pic>
      <p:pic>
        <p:nvPicPr>
          <p:cNvPr id="21509" name="Picture 2"/>
          <p:cNvPicPr>
            <a:picLocks noChangeAspect="1" noChangeArrowheads="1"/>
          </p:cNvPicPr>
          <p:nvPr/>
        </p:nvPicPr>
        <p:blipFill>
          <a:blip r:embed="rId5"/>
          <a:srcRect/>
          <a:stretch>
            <a:fillRect/>
          </a:stretch>
        </p:blipFill>
        <p:spPr bwMode="auto">
          <a:xfrm>
            <a:off x="457200" y="304800"/>
            <a:ext cx="1885950" cy="6181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a:xfrm>
            <a:off x="152400" y="304800"/>
            <a:ext cx="8610600" cy="1143000"/>
          </a:xfrm>
        </p:spPr>
        <p:txBody>
          <a:bodyPr/>
          <a:lstStyle/>
          <a:p>
            <a:pPr algn="l"/>
            <a:r>
              <a:rPr lang="en-US" sz="3200" dirty="0" smtClean="0"/>
              <a:t>3. Your friend walks forward at a constant speed and then stops. Which graph matches her motion?</a:t>
            </a:r>
          </a:p>
        </p:txBody>
      </p:sp>
      <p:pic>
        <p:nvPicPr>
          <p:cNvPr id="23556" name="Picture 4"/>
          <p:cNvPicPr>
            <a:picLocks noChangeAspect="1" noChangeArrowheads="1"/>
          </p:cNvPicPr>
          <p:nvPr/>
        </p:nvPicPr>
        <p:blipFill>
          <a:blip r:embed="rId3"/>
          <a:srcRect/>
          <a:stretch>
            <a:fillRect/>
          </a:stretch>
        </p:blipFill>
        <p:spPr bwMode="auto">
          <a:xfrm>
            <a:off x="381000" y="2209800"/>
            <a:ext cx="3657600" cy="1581150"/>
          </a:xfrm>
          <a:prstGeom prst="rect">
            <a:avLst/>
          </a:prstGeom>
          <a:noFill/>
        </p:spPr>
      </p:pic>
      <p:sp>
        <p:nvSpPr>
          <p:cNvPr id="23557" name="Text Box 5"/>
          <p:cNvSpPr txBox="1">
            <a:spLocks noChangeArrowheads="1"/>
          </p:cNvSpPr>
          <p:nvPr/>
        </p:nvSpPr>
        <p:spPr bwMode="auto">
          <a:xfrm>
            <a:off x="304800" y="1752600"/>
            <a:ext cx="3962400" cy="641350"/>
          </a:xfrm>
          <a:prstGeom prst="rect">
            <a:avLst/>
          </a:prstGeom>
          <a:noFill/>
          <a:ln w="9525">
            <a:noFill/>
            <a:miter lim="800000"/>
            <a:headEnd/>
            <a:tailEnd/>
          </a:ln>
          <a:effectLst/>
        </p:spPr>
        <p:txBody>
          <a:bodyPr>
            <a:spAutoFit/>
          </a:bodyPr>
          <a:lstStyle/>
          <a:p>
            <a:pPr>
              <a:spcBef>
                <a:spcPct val="50000"/>
              </a:spcBef>
            </a:pPr>
            <a:r>
              <a:rPr lang="en-US" sz="3600"/>
              <a:t>A. Position curve</a:t>
            </a:r>
          </a:p>
        </p:txBody>
      </p:sp>
      <p:pic>
        <p:nvPicPr>
          <p:cNvPr id="23558" name="Picture 6"/>
          <p:cNvPicPr>
            <a:picLocks noChangeAspect="1" noChangeArrowheads="1"/>
          </p:cNvPicPr>
          <p:nvPr/>
        </p:nvPicPr>
        <p:blipFill>
          <a:blip r:embed="rId3"/>
          <a:srcRect/>
          <a:stretch>
            <a:fillRect/>
          </a:stretch>
        </p:blipFill>
        <p:spPr bwMode="auto">
          <a:xfrm>
            <a:off x="4495800" y="2209800"/>
            <a:ext cx="3657600" cy="1581150"/>
          </a:xfrm>
          <a:prstGeom prst="rect">
            <a:avLst/>
          </a:prstGeom>
          <a:noFill/>
        </p:spPr>
      </p:pic>
      <p:sp>
        <p:nvSpPr>
          <p:cNvPr id="23559" name="Text Box 7"/>
          <p:cNvSpPr txBox="1">
            <a:spLocks noChangeArrowheads="1"/>
          </p:cNvSpPr>
          <p:nvPr/>
        </p:nvSpPr>
        <p:spPr bwMode="auto">
          <a:xfrm>
            <a:off x="4495800" y="1676400"/>
            <a:ext cx="3962400" cy="641350"/>
          </a:xfrm>
          <a:prstGeom prst="rect">
            <a:avLst/>
          </a:prstGeom>
          <a:noFill/>
          <a:ln w="9525">
            <a:noFill/>
            <a:miter lim="800000"/>
            <a:headEnd/>
            <a:tailEnd/>
          </a:ln>
          <a:effectLst/>
        </p:spPr>
        <p:txBody>
          <a:bodyPr>
            <a:spAutoFit/>
          </a:bodyPr>
          <a:lstStyle/>
          <a:p>
            <a:pPr>
              <a:spcBef>
                <a:spcPct val="50000"/>
              </a:spcBef>
            </a:pPr>
            <a:r>
              <a:rPr lang="en-US" sz="3600"/>
              <a:t>B. Velocity curve</a:t>
            </a:r>
          </a:p>
        </p:txBody>
      </p:sp>
      <p:pic>
        <p:nvPicPr>
          <p:cNvPr id="23560" name="Picture 8"/>
          <p:cNvPicPr>
            <a:picLocks noChangeAspect="1" noChangeArrowheads="1"/>
          </p:cNvPicPr>
          <p:nvPr/>
        </p:nvPicPr>
        <p:blipFill>
          <a:blip r:embed="rId4"/>
          <a:srcRect/>
          <a:stretch>
            <a:fillRect/>
          </a:stretch>
        </p:blipFill>
        <p:spPr bwMode="auto">
          <a:xfrm>
            <a:off x="457200" y="4267200"/>
            <a:ext cx="3657600" cy="1744663"/>
          </a:xfrm>
          <a:prstGeom prst="rect">
            <a:avLst/>
          </a:prstGeom>
          <a:noFill/>
        </p:spPr>
      </p:pic>
      <p:sp>
        <p:nvSpPr>
          <p:cNvPr id="23561" name="Text Box 9"/>
          <p:cNvSpPr txBox="1">
            <a:spLocks noChangeArrowheads="1"/>
          </p:cNvSpPr>
          <p:nvPr/>
        </p:nvSpPr>
        <p:spPr bwMode="auto">
          <a:xfrm>
            <a:off x="381000" y="3810000"/>
            <a:ext cx="3962400" cy="641350"/>
          </a:xfrm>
          <a:prstGeom prst="rect">
            <a:avLst/>
          </a:prstGeom>
          <a:noFill/>
          <a:ln w="9525">
            <a:noFill/>
            <a:miter lim="800000"/>
            <a:headEnd/>
            <a:tailEnd/>
          </a:ln>
          <a:effectLst/>
        </p:spPr>
        <p:txBody>
          <a:bodyPr>
            <a:spAutoFit/>
          </a:bodyPr>
          <a:lstStyle/>
          <a:p>
            <a:pPr>
              <a:spcBef>
                <a:spcPct val="50000"/>
              </a:spcBef>
            </a:pPr>
            <a:r>
              <a:rPr lang="en-US" sz="3600"/>
              <a:t>C. Position curve</a:t>
            </a:r>
          </a:p>
        </p:txBody>
      </p:sp>
      <p:pic>
        <p:nvPicPr>
          <p:cNvPr id="23563" name="Picture 11"/>
          <p:cNvPicPr>
            <a:picLocks noChangeAspect="1" noChangeArrowheads="1"/>
          </p:cNvPicPr>
          <p:nvPr/>
        </p:nvPicPr>
        <p:blipFill>
          <a:blip r:embed="rId4"/>
          <a:srcRect/>
          <a:stretch>
            <a:fillRect/>
          </a:stretch>
        </p:blipFill>
        <p:spPr bwMode="auto">
          <a:xfrm>
            <a:off x="4572000" y="4267200"/>
            <a:ext cx="3657600" cy="1744663"/>
          </a:xfrm>
          <a:prstGeom prst="rect">
            <a:avLst/>
          </a:prstGeom>
          <a:noFill/>
        </p:spPr>
      </p:pic>
      <p:sp>
        <p:nvSpPr>
          <p:cNvPr id="23564" name="Text Box 12"/>
          <p:cNvSpPr txBox="1">
            <a:spLocks noChangeArrowheads="1"/>
          </p:cNvSpPr>
          <p:nvPr/>
        </p:nvSpPr>
        <p:spPr bwMode="auto">
          <a:xfrm>
            <a:off x="4343400" y="3810000"/>
            <a:ext cx="4800600" cy="641350"/>
          </a:xfrm>
          <a:prstGeom prst="rect">
            <a:avLst/>
          </a:prstGeom>
          <a:noFill/>
          <a:ln w="9525">
            <a:noFill/>
            <a:miter lim="800000"/>
            <a:headEnd/>
            <a:tailEnd/>
          </a:ln>
          <a:effectLst/>
        </p:spPr>
        <p:txBody>
          <a:bodyPr>
            <a:spAutoFit/>
          </a:bodyPr>
          <a:lstStyle/>
          <a:p>
            <a:pPr>
              <a:spcBef>
                <a:spcPct val="50000"/>
              </a:spcBef>
            </a:pPr>
            <a:r>
              <a:rPr lang="en-US" sz="3600"/>
              <a:t>D. Acceleration curve</a:t>
            </a:r>
          </a:p>
        </p:txBody>
      </p:sp>
      <p:sp>
        <p:nvSpPr>
          <p:cNvPr id="23565" name="Text Box 13"/>
          <p:cNvSpPr txBox="1">
            <a:spLocks noChangeArrowheads="1"/>
          </p:cNvSpPr>
          <p:nvPr/>
        </p:nvSpPr>
        <p:spPr bwMode="auto">
          <a:xfrm>
            <a:off x="2438400" y="6019800"/>
            <a:ext cx="5486400" cy="641350"/>
          </a:xfrm>
          <a:prstGeom prst="rect">
            <a:avLst/>
          </a:prstGeom>
          <a:noFill/>
          <a:ln w="9525">
            <a:noFill/>
            <a:miter lim="800000"/>
            <a:headEnd/>
            <a:tailEnd/>
          </a:ln>
          <a:effectLst/>
        </p:spPr>
        <p:txBody>
          <a:bodyPr>
            <a:spAutoFit/>
          </a:bodyPr>
          <a:lstStyle/>
          <a:p>
            <a:pPr>
              <a:spcBef>
                <a:spcPct val="50000"/>
              </a:spcBef>
            </a:pPr>
            <a:r>
              <a:rPr lang="en-US" sz="3600" dirty="0"/>
              <a:t>E. More than one of these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a:xfrm>
            <a:off x="0" y="838200"/>
            <a:ext cx="3048000" cy="5257800"/>
          </a:xfrm>
        </p:spPr>
        <p:txBody>
          <a:bodyPr/>
          <a:lstStyle/>
          <a:p>
            <a:r>
              <a:rPr lang="en-US" sz="2400" smtClean="0"/>
              <a:t>Use Moving man to show this: I set the Man  at about -6 position, made the velocity about 4,  then paused the sim by the time the man got to the 4 spot, then I changed the velocity to 0. If you have Moving man open with this type of scenario, you can use the grey bar to help.</a:t>
            </a:r>
          </a:p>
        </p:txBody>
      </p:sp>
      <p:pic>
        <p:nvPicPr>
          <p:cNvPr id="25604" name="Picture 4"/>
          <p:cNvPicPr>
            <a:picLocks noChangeAspect="1" noChangeArrowheads="1"/>
          </p:cNvPicPr>
          <p:nvPr/>
        </p:nvPicPr>
        <p:blipFill>
          <a:blip r:embed="rId2"/>
          <a:srcRect/>
          <a:stretch>
            <a:fillRect/>
          </a:stretch>
        </p:blipFill>
        <p:spPr bwMode="auto">
          <a:xfrm>
            <a:off x="5819775" y="990600"/>
            <a:ext cx="3324225" cy="5181600"/>
          </a:xfrm>
          <a:prstGeom prst="rect">
            <a:avLst/>
          </a:prstGeom>
          <a:noFill/>
        </p:spPr>
      </p:pic>
      <p:pic>
        <p:nvPicPr>
          <p:cNvPr id="25605" name="Picture 5"/>
          <p:cNvPicPr>
            <a:picLocks noChangeAspect="1" noChangeArrowheads="1"/>
          </p:cNvPicPr>
          <p:nvPr/>
        </p:nvPicPr>
        <p:blipFill>
          <a:blip r:embed="rId3"/>
          <a:srcRect/>
          <a:stretch>
            <a:fillRect/>
          </a:stretch>
        </p:blipFill>
        <p:spPr bwMode="auto">
          <a:xfrm>
            <a:off x="3200400" y="914400"/>
            <a:ext cx="2724150" cy="561975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4"/>
          <p:cNvSpPr>
            <a:spLocks noGrp="1"/>
          </p:cNvSpPr>
          <p:nvPr>
            <p:ph type="title"/>
          </p:nvPr>
        </p:nvSpPr>
        <p:spPr>
          <a:xfrm>
            <a:off x="0" y="274638"/>
            <a:ext cx="5486400" cy="1143000"/>
          </a:xfrm>
        </p:spPr>
        <p:txBody>
          <a:bodyPr/>
          <a:lstStyle/>
          <a:p>
            <a:r>
              <a:rPr lang="en-US" sz="4000" dirty="0" smtClean="0"/>
              <a:t>4. Which could be the derivative curve?</a:t>
            </a:r>
          </a:p>
        </p:txBody>
      </p:sp>
      <p:pic>
        <p:nvPicPr>
          <p:cNvPr id="26634" name="Picture 10"/>
          <p:cNvPicPr>
            <a:picLocks noChangeAspect="1" noChangeArrowheads="1"/>
          </p:cNvPicPr>
          <p:nvPr/>
        </p:nvPicPr>
        <p:blipFill>
          <a:blip r:embed="rId3"/>
          <a:srcRect l="30440" t="8000" r="10701"/>
          <a:stretch>
            <a:fillRect/>
          </a:stretch>
        </p:blipFill>
        <p:spPr bwMode="auto">
          <a:xfrm>
            <a:off x="5638800" y="304800"/>
            <a:ext cx="3061252" cy="2078180"/>
          </a:xfrm>
          <a:prstGeom prst="rect">
            <a:avLst/>
          </a:prstGeom>
          <a:noFill/>
        </p:spPr>
      </p:pic>
      <p:pic>
        <p:nvPicPr>
          <p:cNvPr id="26636" name="Picture 12"/>
          <p:cNvPicPr>
            <a:picLocks noChangeAspect="1" noChangeArrowheads="1"/>
          </p:cNvPicPr>
          <p:nvPr/>
        </p:nvPicPr>
        <p:blipFill>
          <a:blip r:embed="rId4"/>
          <a:srcRect l="17204" r="19986"/>
          <a:stretch>
            <a:fillRect/>
          </a:stretch>
        </p:blipFill>
        <p:spPr bwMode="auto">
          <a:xfrm>
            <a:off x="5638800" y="2473335"/>
            <a:ext cx="3048000" cy="1874880"/>
          </a:xfrm>
          <a:prstGeom prst="rect">
            <a:avLst/>
          </a:prstGeom>
          <a:noFill/>
        </p:spPr>
      </p:pic>
      <p:sp>
        <p:nvSpPr>
          <p:cNvPr id="26637" name="Text Box 13"/>
          <p:cNvSpPr txBox="1">
            <a:spLocks noChangeArrowheads="1"/>
          </p:cNvSpPr>
          <p:nvPr/>
        </p:nvSpPr>
        <p:spPr bwMode="auto">
          <a:xfrm>
            <a:off x="990600" y="2057400"/>
            <a:ext cx="1600200" cy="701675"/>
          </a:xfrm>
          <a:prstGeom prst="rect">
            <a:avLst/>
          </a:prstGeom>
          <a:noFill/>
          <a:ln w="9525">
            <a:noFill/>
            <a:miter lim="800000"/>
            <a:headEnd/>
            <a:tailEnd/>
          </a:ln>
          <a:effectLst/>
        </p:spPr>
        <p:txBody>
          <a:bodyPr>
            <a:spAutoFit/>
          </a:bodyPr>
          <a:lstStyle/>
          <a:p>
            <a:pPr>
              <a:spcBef>
                <a:spcPct val="50000"/>
              </a:spcBef>
            </a:pPr>
            <a:r>
              <a:rPr lang="en-US" sz="4000" dirty="0"/>
              <a:t>F(x)</a:t>
            </a:r>
          </a:p>
        </p:txBody>
      </p:sp>
      <p:sp>
        <p:nvSpPr>
          <p:cNvPr id="26638" name="Text Box 14"/>
          <p:cNvSpPr txBox="1">
            <a:spLocks noChangeArrowheads="1"/>
          </p:cNvSpPr>
          <p:nvPr/>
        </p:nvSpPr>
        <p:spPr bwMode="auto">
          <a:xfrm>
            <a:off x="4876800" y="1066800"/>
            <a:ext cx="685800" cy="701675"/>
          </a:xfrm>
          <a:prstGeom prst="rect">
            <a:avLst/>
          </a:prstGeom>
          <a:noFill/>
          <a:ln w="9525">
            <a:noFill/>
            <a:miter lim="800000"/>
            <a:headEnd/>
            <a:tailEnd/>
          </a:ln>
          <a:effectLst/>
        </p:spPr>
        <p:txBody>
          <a:bodyPr>
            <a:spAutoFit/>
          </a:bodyPr>
          <a:lstStyle/>
          <a:p>
            <a:pPr>
              <a:spcBef>
                <a:spcPct val="50000"/>
              </a:spcBef>
            </a:pPr>
            <a:r>
              <a:rPr lang="en-US" sz="4000" b="1" dirty="0"/>
              <a:t>A</a:t>
            </a:r>
          </a:p>
        </p:txBody>
      </p:sp>
      <p:sp>
        <p:nvSpPr>
          <p:cNvPr id="26639" name="Text Box 15"/>
          <p:cNvSpPr txBox="1">
            <a:spLocks noChangeArrowheads="1"/>
          </p:cNvSpPr>
          <p:nvPr/>
        </p:nvSpPr>
        <p:spPr bwMode="auto">
          <a:xfrm>
            <a:off x="4876800" y="3048000"/>
            <a:ext cx="685800" cy="701675"/>
          </a:xfrm>
          <a:prstGeom prst="rect">
            <a:avLst/>
          </a:prstGeom>
          <a:noFill/>
          <a:ln w="9525">
            <a:noFill/>
            <a:miter lim="800000"/>
            <a:headEnd/>
            <a:tailEnd/>
          </a:ln>
          <a:effectLst/>
        </p:spPr>
        <p:txBody>
          <a:bodyPr>
            <a:spAutoFit/>
          </a:bodyPr>
          <a:lstStyle/>
          <a:p>
            <a:pPr>
              <a:spcBef>
                <a:spcPct val="50000"/>
              </a:spcBef>
            </a:pPr>
            <a:r>
              <a:rPr lang="en-US" sz="4000" b="1" dirty="0"/>
              <a:t>B</a:t>
            </a:r>
          </a:p>
        </p:txBody>
      </p:sp>
      <p:sp>
        <p:nvSpPr>
          <p:cNvPr id="26640" name="Text Box 16"/>
          <p:cNvSpPr txBox="1">
            <a:spLocks noChangeArrowheads="1"/>
          </p:cNvSpPr>
          <p:nvPr/>
        </p:nvSpPr>
        <p:spPr bwMode="auto">
          <a:xfrm>
            <a:off x="4800600" y="5181600"/>
            <a:ext cx="685800" cy="701675"/>
          </a:xfrm>
          <a:prstGeom prst="rect">
            <a:avLst/>
          </a:prstGeom>
          <a:noFill/>
          <a:ln w="9525">
            <a:noFill/>
            <a:miter lim="800000"/>
            <a:headEnd/>
            <a:tailEnd/>
          </a:ln>
          <a:effectLst/>
        </p:spPr>
        <p:txBody>
          <a:bodyPr>
            <a:spAutoFit/>
          </a:bodyPr>
          <a:lstStyle/>
          <a:p>
            <a:pPr>
              <a:spcBef>
                <a:spcPct val="50000"/>
              </a:spcBef>
            </a:pPr>
            <a:r>
              <a:rPr lang="en-US" sz="4000" b="1" dirty="0"/>
              <a:t>C</a:t>
            </a:r>
          </a:p>
        </p:txBody>
      </p:sp>
      <p:pic>
        <p:nvPicPr>
          <p:cNvPr id="1026" name="Picture 2"/>
          <p:cNvPicPr>
            <a:picLocks noChangeAspect="1" noChangeArrowheads="1"/>
          </p:cNvPicPr>
          <p:nvPr/>
        </p:nvPicPr>
        <p:blipFill>
          <a:blip r:embed="rId5"/>
          <a:srcRect l="4348"/>
          <a:stretch>
            <a:fillRect/>
          </a:stretch>
        </p:blipFill>
        <p:spPr bwMode="auto">
          <a:xfrm>
            <a:off x="990600" y="2895600"/>
            <a:ext cx="3352800" cy="22860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6"/>
          <a:srcRect t="3433" r="2439"/>
          <a:stretch>
            <a:fillRect/>
          </a:stretch>
        </p:blipFill>
        <p:spPr bwMode="auto">
          <a:xfrm>
            <a:off x="5638800" y="4419600"/>
            <a:ext cx="3048000" cy="2143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p:nvPr>
        </p:nvSpPr>
        <p:spPr>
          <a:xfrm>
            <a:off x="304800" y="0"/>
            <a:ext cx="8229600" cy="1143000"/>
          </a:xfrm>
        </p:spPr>
        <p:txBody>
          <a:bodyPr/>
          <a:lstStyle/>
          <a:p>
            <a:r>
              <a:rPr lang="en-US" smtClean="0"/>
              <a:t>Pedestal        Linear      Parabola</a:t>
            </a:r>
          </a:p>
        </p:txBody>
      </p:sp>
      <p:pic>
        <p:nvPicPr>
          <p:cNvPr id="29701" name="Picture 5"/>
          <p:cNvPicPr>
            <a:picLocks noChangeAspect="1" noChangeArrowheads="1"/>
          </p:cNvPicPr>
          <p:nvPr/>
        </p:nvPicPr>
        <p:blipFill>
          <a:blip r:embed="rId3"/>
          <a:srcRect l="13670" t="5357"/>
          <a:stretch>
            <a:fillRect/>
          </a:stretch>
        </p:blipFill>
        <p:spPr bwMode="auto">
          <a:xfrm>
            <a:off x="914400" y="1066800"/>
            <a:ext cx="1924908" cy="4038600"/>
          </a:xfrm>
          <a:prstGeom prst="rect">
            <a:avLst/>
          </a:prstGeom>
          <a:noFill/>
        </p:spPr>
      </p:pic>
      <p:pic>
        <p:nvPicPr>
          <p:cNvPr id="29702" name="Picture 6"/>
          <p:cNvPicPr>
            <a:picLocks noChangeAspect="1" noChangeArrowheads="1"/>
          </p:cNvPicPr>
          <p:nvPr/>
        </p:nvPicPr>
        <p:blipFill>
          <a:blip r:embed="rId4"/>
          <a:srcRect/>
          <a:stretch>
            <a:fillRect/>
          </a:stretch>
        </p:blipFill>
        <p:spPr bwMode="auto">
          <a:xfrm>
            <a:off x="3429000" y="1062038"/>
            <a:ext cx="1837800" cy="4119562"/>
          </a:xfrm>
          <a:prstGeom prst="rect">
            <a:avLst/>
          </a:prstGeom>
          <a:noFill/>
        </p:spPr>
      </p:pic>
      <p:pic>
        <p:nvPicPr>
          <p:cNvPr id="29703" name="Picture 7"/>
          <p:cNvPicPr>
            <a:picLocks noChangeAspect="1" noChangeArrowheads="1"/>
          </p:cNvPicPr>
          <p:nvPr/>
        </p:nvPicPr>
        <p:blipFill>
          <a:blip r:embed="rId5"/>
          <a:srcRect/>
          <a:stretch>
            <a:fillRect/>
          </a:stretch>
        </p:blipFill>
        <p:spPr bwMode="auto">
          <a:xfrm>
            <a:off x="6019800" y="1009650"/>
            <a:ext cx="1828800" cy="4270663"/>
          </a:xfrm>
          <a:prstGeom prst="rect">
            <a:avLst/>
          </a:prstGeom>
          <a:noFill/>
        </p:spPr>
      </p:pic>
      <p:sp>
        <p:nvSpPr>
          <p:cNvPr id="29704" name="Text Box 8"/>
          <p:cNvSpPr txBox="1">
            <a:spLocks noChangeArrowheads="1"/>
          </p:cNvSpPr>
          <p:nvPr/>
        </p:nvSpPr>
        <p:spPr bwMode="auto">
          <a:xfrm>
            <a:off x="533400" y="5118100"/>
            <a:ext cx="8229600" cy="1739900"/>
          </a:xfrm>
          <a:prstGeom prst="rect">
            <a:avLst/>
          </a:prstGeom>
          <a:noFill/>
          <a:ln w="9525">
            <a:noFill/>
            <a:miter lim="800000"/>
            <a:headEnd/>
            <a:tailEnd/>
          </a:ln>
          <a:effectLst/>
        </p:spPr>
        <p:txBody>
          <a:bodyPr>
            <a:spAutoFit/>
          </a:bodyPr>
          <a:lstStyle/>
          <a:p>
            <a:pPr>
              <a:spcBef>
                <a:spcPct val="50000"/>
              </a:spcBef>
            </a:pPr>
            <a:r>
              <a:rPr lang="en-US" sz="3600" dirty="0" smtClean="0"/>
              <a:t>For each case, if </a:t>
            </a:r>
            <a:r>
              <a:rPr lang="en-US" sz="3600" dirty="0"/>
              <a:t>the </a:t>
            </a:r>
            <a:r>
              <a:rPr lang="en-US" sz="3600" dirty="0" smtClean="0"/>
              <a:t>function, F(x) </a:t>
            </a:r>
            <a:r>
              <a:rPr lang="en-US" sz="3600" dirty="0"/>
              <a:t>is velocity, what could a possible story for the motion of a person walking?</a:t>
            </a:r>
          </a:p>
        </p:txBody>
      </p:sp>
      <p:sp>
        <p:nvSpPr>
          <p:cNvPr id="7" name="Text Box 13"/>
          <p:cNvSpPr txBox="1">
            <a:spLocks noChangeArrowheads="1"/>
          </p:cNvSpPr>
          <p:nvPr/>
        </p:nvSpPr>
        <p:spPr bwMode="auto">
          <a:xfrm>
            <a:off x="152400" y="1600200"/>
            <a:ext cx="990600" cy="584775"/>
          </a:xfrm>
          <a:prstGeom prst="rect">
            <a:avLst/>
          </a:prstGeom>
          <a:noFill/>
          <a:ln w="9525">
            <a:noFill/>
            <a:miter lim="800000"/>
            <a:headEnd/>
            <a:tailEnd/>
          </a:ln>
          <a:effectLst/>
        </p:spPr>
        <p:txBody>
          <a:bodyPr wrap="square">
            <a:spAutoFit/>
          </a:bodyPr>
          <a:lstStyle/>
          <a:p>
            <a:pPr>
              <a:spcBef>
                <a:spcPct val="50000"/>
              </a:spcBef>
            </a:pPr>
            <a:r>
              <a:rPr lang="en-US" sz="3200" dirty="0"/>
              <a:t>F(x)</a:t>
            </a:r>
          </a:p>
        </p:txBody>
      </p:sp>
      <p:sp>
        <p:nvSpPr>
          <p:cNvPr id="614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145" name="Picture 1"/>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28600" y="3429000"/>
            <a:ext cx="463198" cy="990601"/>
          </a:xfrm>
          <a:prstGeom prst="rect">
            <a:avLst/>
          </a:prstGeom>
          <a:noFill/>
        </p:spPr>
      </p:pic>
      <p:sp>
        <p:nvSpPr>
          <p:cNvPr id="6147" name="Rectangle 3"/>
          <p:cNvSpPr>
            <a:spLocks noChangeArrowheads="1"/>
          </p:cNvSpPr>
          <p:nvPr/>
        </p:nvSpPr>
        <p:spPr bwMode="auto">
          <a:xfrm>
            <a:off x="0" y="1143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568</TotalTime>
  <Words>519</Words>
  <Application>Microsoft Office PowerPoint</Application>
  <PresentationFormat>On-screen Show (4:3)</PresentationFormat>
  <Paragraphs>54</Paragraphs>
  <Slides>11</Slides>
  <Notes>7</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Calculus Grapher for Physics </vt:lpstr>
      <vt:lpstr>1. A car started from a stoplight, then sped up to a constant speed. This function graph describes his..</vt:lpstr>
      <vt:lpstr>Use Moving man to show this: I set the acceleration at about 3 then paused the sim by the time the man got to the 4 spot, then I changed the acceleration to 0. If you have Moving man open with this type of scenario, you can use the grey bar to show that the speed was zero increasing and then constant. </vt:lpstr>
      <vt:lpstr>2. To find out how far he traveled, you would use </vt:lpstr>
      <vt:lpstr> Use Moving Man Replay to show Position is found by the integral curve  </vt:lpstr>
      <vt:lpstr>3. Your friend walks forward at a constant speed and then stops. Which graph matches her motion?</vt:lpstr>
      <vt:lpstr>Use Moving man to show this: I set the Man  at about -6 position, made the velocity about 4,  then paused the sim by the time the man got to the 4 spot, then I changed the velocity to 0. If you have Moving man open with this type of scenario, you can use the grey bar to help.</vt:lpstr>
      <vt:lpstr>4. Which could be the derivative curve?</vt:lpstr>
      <vt:lpstr>Pedestal        Linear      Parabola</vt:lpstr>
      <vt:lpstr>5. Three race cars have these velocity graphs. Which one probably wins?</vt:lpstr>
      <vt:lpstr>Use integral to tell that the parabolic one traveled farthest  </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Calculus Grapher for Physics </dc:title>
  <dc:creator>TL</dc:creator>
  <cp:lastModifiedBy>TL</cp:lastModifiedBy>
  <cp:revision>26</cp:revision>
  <dcterms:created xsi:type="dcterms:W3CDTF">2009-07-20T23:14:16Z</dcterms:created>
  <dcterms:modified xsi:type="dcterms:W3CDTF">2009-08-03T20:26:30Z</dcterms:modified>
</cp:coreProperties>
</file>