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charts/chart1.xml" ContentType="application/vnd.openxmlformats-officedocument.drawingml.chart+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charts/chart2.xml" ContentType="application/vnd.openxmlformats-officedocument.drawingml.chart+xml"/>
  <Override PartName="/ppt/notesSlides/notesSlide221.xml" ContentType="application/vnd.openxmlformats-officedocument.presentationml.notesSlide+xml"/>
  <Override PartName="/ppt/charts/chart3.xml" ContentType="application/vnd.openxmlformats-officedocument.drawingml.chart+xml"/>
  <Override PartName="/ppt/notesSlides/notesSlide222.xml" ContentType="application/vnd.openxmlformats-officedocument.presentationml.notesSlide+xml"/>
  <Override PartName="/ppt/charts/chart4.xml" ContentType="application/vnd.openxmlformats-officedocument.drawingml.chart+xml"/>
  <Override PartName="/ppt/notesSlides/notesSlide223.xml" ContentType="application/vnd.openxmlformats-officedocument.presentationml.notesSlide+xml"/>
  <Override PartName="/ppt/charts/chart5.xml" ContentType="application/vnd.openxmlformats-officedocument.drawingml.chart+xml"/>
  <Override PartName="/ppt/notesSlides/notesSlide224.xml" ContentType="application/vnd.openxmlformats-officedocument.presentationml.notesSlide+xml"/>
  <Override PartName="/ppt/charts/chart6.xml" ContentType="application/vnd.openxmlformats-officedocument.drawingml.chart+xml"/>
  <Override PartName="/ppt/notesSlides/notesSlide225.xml" ContentType="application/vnd.openxmlformats-officedocument.presentationml.notesSl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1"/>
  </p:notesMasterIdLst>
  <p:handoutMasterIdLst>
    <p:handoutMasterId r:id="rId282"/>
  </p:handoutMasterIdLst>
  <p:sldIdLst>
    <p:sldId id="279" r:id="rId2"/>
    <p:sldId id="280" r:id="rId3"/>
    <p:sldId id="266" r:id="rId4"/>
    <p:sldId id="256" r:id="rId5"/>
    <p:sldId id="257" r:id="rId6"/>
    <p:sldId id="336" r:id="rId7"/>
    <p:sldId id="258" r:id="rId8"/>
    <p:sldId id="259" r:id="rId9"/>
    <p:sldId id="337" r:id="rId10"/>
    <p:sldId id="260" r:id="rId11"/>
    <p:sldId id="338" r:id="rId12"/>
    <p:sldId id="261" r:id="rId13"/>
    <p:sldId id="262" r:id="rId14"/>
    <p:sldId id="264" r:id="rId15"/>
    <p:sldId id="339" r:id="rId16"/>
    <p:sldId id="274" r:id="rId17"/>
    <p:sldId id="267" r:id="rId18"/>
    <p:sldId id="268" r:id="rId19"/>
    <p:sldId id="269" r:id="rId20"/>
    <p:sldId id="270" r:id="rId21"/>
    <p:sldId id="271" r:id="rId22"/>
    <p:sldId id="272" r:id="rId23"/>
    <p:sldId id="273" r:id="rId24"/>
    <p:sldId id="275" r:id="rId25"/>
    <p:sldId id="278" r:id="rId26"/>
    <p:sldId id="340" r:id="rId27"/>
    <p:sldId id="276" r:id="rId28"/>
    <p:sldId id="277" r:id="rId29"/>
    <p:sldId id="281" r:id="rId30"/>
    <p:sldId id="282" r:id="rId31"/>
    <p:sldId id="283" r:id="rId32"/>
    <p:sldId id="284"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41" r:id="rId84"/>
    <p:sldId id="342" r:id="rId85"/>
    <p:sldId id="343" r:id="rId86"/>
    <p:sldId id="344" r:id="rId87"/>
    <p:sldId id="345" r:id="rId88"/>
    <p:sldId id="346" r:id="rId89"/>
    <p:sldId id="347" r:id="rId90"/>
    <p:sldId id="348" r:id="rId91"/>
    <p:sldId id="356" r:id="rId92"/>
    <p:sldId id="349" r:id="rId93"/>
    <p:sldId id="350" r:id="rId94"/>
    <p:sldId id="351" r:id="rId95"/>
    <p:sldId id="352" r:id="rId96"/>
    <p:sldId id="353" r:id="rId97"/>
    <p:sldId id="354" r:id="rId98"/>
    <p:sldId id="355"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481" r:id="rId126"/>
    <p:sldId id="384" r:id="rId127"/>
    <p:sldId id="482" r:id="rId128"/>
    <p:sldId id="386"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45" r:id="rId161"/>
    <p:sldId id="446" r:id="rId162"/>
    <p:sldId id="447" r:id="rId163"/>
    <p:sldId id="448" r:id="rId164"/>
    <p:sldId id="449" r:id="rId165"/>
    <p:sldId id="450" r:id="rId166"/>
    <p:sldId id="451" r:id="rId167"/>
    <p:sldId id="452" r:id="rId168"/>
    <p:sldId id="453" r:id="rId169"/>
    <p:sldId id="454" r:id="rId170"/>
    <p:sldId id="455" r:id="rId171"/>
    <p:sldId id="456" r:id="rId172"/>
    <p:sldId id="457" r:id="rId173"/>
    <p:sldId id="458" r:id="rId174"/>
    <p:sldId id="459" r:id="rId175"/>
    <p:sldId id="460" r:id="rId176"/>
    <p:sldId id="461" r:id="rId177"/>
    <p:sldId id="462" r:id="rId178"/>
    <p:sldId id="463" r:id="rId179"/>
    <p:sldId id="464" r:id="rId180"/>
    <p:sldId id="465" r:id="rId181"/>
    <p:sldId id="466" r:id="rId182"/>
    <p:sldId id="467" r:id="rId183"/>
    <p:sldId id="427" r:id="rId184"/>
    <p:sldId id="428" r:id="rId185"/>
    <p:sldId id="429" r:id="rId186"/>
    <p:sldId id="430" r:id="rId187"/>
    <p:sldId id="431" r:id="rId188"/>
    <p:sldId id="432" r:id="rId189"/>
    <p:sldId id="433" r:id="rId190"/>
    <p:sldId id="434" r:id="rId191"/>
    <p:sldId id="435" r:id="rId192"/>
    <p:sldId id="436" r:id="rId193"/>
    <p:sldId id="437" r:id="rId194"/>
    <p:sldId id="438" r:id="rId195"/>
    <p:sldId id="439" r:id="rId196"/>
    <p:sldId id="440" r:id="rId197"/>
    <p:sldId id="441" r:id="rId198"/>
    <p:sldId id="442" r:id="rId199"/>
    <p:sldId id="443" r:id="rId200"/>
    <p:sldId id="444" r:id="rId201"/>
    <p:sldId id="468" r:id="rId202"/>
    <p:sldId id="469" r:id="rId203"/>
    <p:sldId id="470" r:id="rId204"/>
    <p:sldId id="471" r:id="rId205"/>
    <p:sldId id="472" r:id="rId206"/>
    <p:sldId id="473" r:id="rId207"/>
    <p:sldId id="474" r:id="rId208"/>
    <p:sldId id="475" r:id="rId209"/>
    <p:sldId id="476" r:id="rId210"/>
    <p:sldId id="477" r:id="rId211"/>
    <p:sldId id="478" r:id="rId212"/>
    <p:sldId id="479" r:id="rId213"/>
    <p:sldId id="480" r:id="rId214"/>
    <p:sldId id="483" r:id="rId215"/>
    <p:sldId id="484" r:id="rId216"/>
    <p:sldId id="485" r:id="rId217"/>
    <p:sldId id="486" r:id="rId218"/>
    <p:sldId id="487" r:id="rId219"/>
    <p:sldId id="488" r:id="rId220"/>
    <p:sldId id="489" r:id="rId221"/>
    <p:sldId id="490" r:id="rId222"/>
    <p:sldId id="491" r:id="rId223"/>
    <p:sldId id="492" r:id="rId224"/>
    <p:sldId id="493" r:id="rId225"/>
    <p:sldId id="494" r:id="rId226"/>
    <p:sldId id="495" r:id="rId227"/>
    <p:sldId id="496" r:id="rId228"/>
    <p:sldId id="497" r:id="rId229"/>
    <p:sldId id="498" r:id="rId230"/>
    <p:sldId id="499" r:id="rId231"/>
    <p:sldId id="500" r:id="rId232"/>
    <p:sldId id="501" r:id="rId233"/>
    <p:sldId id="502" r:id="rId234"/>
    <p:sldId id="503" r:id="rId235"/>
    <p:sldId id="504" r:id="rId236"/>
    <p:sldId id="505" r:id="rId237"/>
    <p:sldId id="506" r:id="rId238"/>
    <p:sldId id="507" r:id="rId239"/>
    <p:sldId id="508" r:id="rId240"/>
    <p:sldId id="509" r:id="rId241"/>
    <p:sldId id="510" r:id="rId242"/>
    <p:sldId id="511" r:id="rId243"/>
    <p:sldId id="512" r:id="rId244"/>
    <p:sldId id="513" r:id="rId245"/>
    <p:sldId id="514" r:id="rId246"/>
    <p:sldId id="515" r:id="rId247"/>
    <p:sldId id="516" r:id="rId248"/>
    <p:sldId id="517" r:id="rId249"/>
    <p:sldId id="518" r:id="rId250"/>
    <p:sldId id="519" r:id="rId251"/>
    <p:sldId id="520" r:id="rId252"/>
    <p:sldId id="521" r:id="rId253"/>
    <p:sldId id="522" r:id="rId254"/>
    <p:sldId id="523" r:id="rId255"/>
    <p:sldId id="524" r:id="rId256"/>
    <p:sldId id="525" r:id="rId257"/>
    <p:sldId id="526" r:id="rId258"/>
    <p:sldId id="527" r:id="rId259"/>
    <p:sldId id="528" r:id="rId260"/>
    <p:sldId id="529" r:id="rId261"/>
    <p:sldId id="530" r:id="rId262"/>
    <p:sldId id="531" r:id="rId263"/>
    <p:sldId id="532" r:id="rId264"/>
    <p:sldId id="533" r:id="rId265"/>
    <p:sldId id="534" r:id="rId266"/>
    <p:sldId id="535" r:id="rId267"/>
    <p:sldId id="536" r:id="rId268"/>
    <p:sldId id="537" r:id="rId269"/>
    <p:sldId id="538" r:id="rId270"/>
    <p:sldId id="539" r:id="rId271"/>
    <p:sldId id="540" r:id="rId272"/>
    <p:sldId id="541" r:id="rId273"/>
    <p:sldId id="542" r:id="rId274"/>
    <p:sldId id="543" r:id="rId275"/>
    <p:sldId id="544" r:id="rId276"/>
    <p:sldId id="545" r:id="rId277"/>
    <p:sldId id="546" r:id="rId278"/>
    <p:sldId id="547" r:id="rId279"/>
    <p:sldId id="548" r:id="rId28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66" autoAdjust="0"/>
  </p:normalViewPr>
  <p:slideViewPr>
    <p:cSldViewPr>
      <p:cViewPr varScale="1">
        <p:scale>
          <a:sx n="60" d="100"/>
          <a:sy n="60"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notesMaster" Target="notesMasters/notesMaster1.xml"/><Relationship Id="rId286"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charts/_rels/chart1.xml.rels><?xml version="1.0" encoding="UTF-8" standalone="yes"?>
<Relationships xmlns="http://schemas.openxmlformats.org/package/2006/relationships"><Relationship Id="rId1" Type="http://schemas.openxmlformats.org/officeDocument/2006/relationships/oleObject" Target="file:///E:\PHET\Molarity\Trish%20Lesson\dataEamp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PHET\Molarity\Trish%20Lesson\dataEamp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PHET\Molarity\Trish%20Lesson\dataEamp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HET\Molarity\Trish%20Lesson\dataEamp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PHET\Molarity\Trish%20Lesson\dataEamp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PHET\Molarity\Trish%20Lesson\dataEamp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PHET\Molarity\Trish%20Lesson\dataEamp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a:t>
            </a:r>
            <a:r>
              <a:rPr lang="en-US" dirty="0" smtClean="0"/>
              <a:t>oncentration </a:t>
            </a:r>
            <a:r>
              <a:rPr lang="en-US" dirty="0" err="1"/>
              <a:t>vs</a:t>
            </a:r>
            <a:r>
              <a:rPr lang="en-US" dirty="0"/>
              <a:t> </a:t>
            </a:r>
            <a:r>
              <a:rPr lang="en-US" dirty="0" smtClean="0"/>
              <a:t>Solute </a:t>
            </a:r>
            <a:r>
              <a:rPr lang="en-US" dirty="0"/>
              <a:t>A</a:t>
            </a:r>
            <a:r>
              <a:rPr lang="en-US" dirty="0" smtClean="0"/>
              <a:t>mount</a:t>
            </a:r>
            <a:endParaRPr lang="en-US" dirty="0"/>
          </a:p>
        </c:rich>
      </c:tx>
      <c:layout/>
      <c:overlay val="0"/>
    </c:title>
    <c:autoTitleDeleted val="0"/>
    <c:plotArea>
      <c:layout/>
      <c:scatterChart>
        <c:scatterStyle val="lineMarker"/>
        <c:varyColors val="0"/>
        <c:ser>
          <c:idx val="0"/>
          <c:order val="0"/>
          <c:tx>
            <c:strRef>
              <c:f>Sheet1!$C$1</c:f>
              <c:strCache>
                <c:ptCount val="1"/>
                <c:pt idx="0">
                  <c:v>blue chemical</c:v>
                </c:pt>
              </c:strCache>
            </c:strRef>
          </c:tx>
          <c:spPr>
            <a:ln w="76200">
              <a:solidFill>
                <a:schemeClr val="tx1"/>
              </a:solidFill>
            </a:ln>
          </c:spPr>
          <c:marker>
            <c:spPr>
              <a:ln w="76200"/>
            </c:spPr>
          </c:marker>
          <c:xVal>
            <c:numRef>
              <c:f>Sheet1!$A$2:$A$9</c:f>
              <c:numCache>
                <c:formatCode>General</c:formatCode>
                <c:ptCount val="8"/>
                <c:pt idx="0">
                  <c:v>0.2</c:v>
                </c:pt>
                <c:pt idx="1">
                  <c:v>0.30000000000000004</c:v>
                </c:pt>
                <c:pt idx="2">
                  <c:v>0.4</c:v>
                </c:pt>
                <c:pt idx="3">
                  <c:v>0.5</c:v>
                </c:pt>
                <c:pt idx="4">
                  <c:v>0.60000000000000009</c:v>
                </c:pt>
                <c:pt idx="5">
                  <c:v>0.7</c:v>
                </c:pt>
                <c:pt idx="6">
                  <c:v>0.8</c:v>
                </c:pt>
                <c:pt idx="7">
                  <c:v>0.9</c:v>
                </c:pt>
              </c:numCache>
            </c:numRef>
          </c:xVal>
          <c:yVal>
            <c:numRef>
              <c:f>Sheet1!$C$2:$C$9</c:f>
              <c:numCache>
                <c:formatCode>General</c:formatCode>
                <c:ptCount val="8"/>
                <c:pt idx="0">
                  <c:v>0.4</c:v>
                </c:pt>
                <c:pt idx="1">
                  <c:v>0.6</c:v>
                </c:pt>
                <c:pt idx="2">
                  <c:v>0.8</c:v>
                </c:pt>
                <c:pt idx="3">
                  <c:v>1</c:v>
                </c:pt>
                <c:pt idx="4">
                  <c:v>1.2</c:v>
                </c:pt>
                <c:pt idx="5">
                  <c:v>1.4</c:v>
                </c:pt>
                <c:pt idx="6">
                  <c:v>1.4</c:v>
                </c:pt>
                <c:pt idx="7">
                  <c:v>1.4</c:v>
                </c:pt>
              </c:numCache>
            </c:numRef>
          </c:yVal>
          <c:smooth val="0"/>
        </c:ser>
        <c:dLbls>
          <c:showLegendKey val="0"/>
          <c:showVal val="0"/>
          <c:showCatName val="0"/>
          <c:showSerName val="0"/>
          <c:showPercent val="0"/>
          <c:showBubbleSize val="0"/>
        </c:dLbls>
        <c:axId val="24934272"/>
        <c:axId val="27255168"/>
      </c:scatterChart>
      <c:valAx>
        <c:axId val="24934272"/>
        <c:scaling>
          <c:orientation val="minMax"/>
        </c:scaling>
        <c:delete val="0"/>
        <c:axPos val="b"/>
        <c:title>
          <c:tx>
            <c:rich>
              <a:bodyPr/>
              <a:lstStyle/>
              <a:p>
                <a:pPr>
                  <a:defRPr sz="1200"/>
                </a:pPr>
                <a:r>
                  <a:rPr lang="en-US" sz="2000" dirty="0"/>
                  <a:t>solute amount (moles)</a:t>
                </a:r>
              </a:p>
            </c:rich>
          </c:tx>
          <c:layout/>
          <c:overlay val="0"/>
        </c:title>
        <c:numFmt formatCode="General" sourceLinked="1"/>
        <c:majorTickMark val="out"/>
        <c:minorTickMark val="none"/>
        <c:tickLblPos val="nextTo"/>
        <c:txPr>
          <a:bodyPr/>
          <a:lstStyle/>
          <a:p>
            <a:pPr>
              <a:defRPr sz="1400" b="1"/>
            </a:pPr>
            <a:endParaRPr lang="en-US"/>
          </a:p>
        </c:txPr>
        <c:crossAx val="27255168"/>
        <c:crosses val="autoZero"/>
        <c:crossBetween val="midCat"/>
      </c:valAx>
      <c:valAx>
        <c:axId val="27255168"/>
        <c:scaling>
          <c:orientation val="minMax"/>
        </c:scaling>
        <c:delete val="0"/>
        <c:axPos val="l"/>
        <c:majorGridlines/>
        <c:title>
          <c:tx>
            <c:rich>
              <a:bodyPr rot="0" vert="wordArtVert"/>
              <a:lstStyle/>
              <a:p>
                <a:pPr>
                  <a:defRPr/>
                </a:pPr>
                <a:r>
                  <a:rPr lang="en-US" sz="1600" dirty="0" err="1" smtClean="0"/>
                  <a:t>Conc</a:t>
                </a:r>
                <a:r>
                  <a:rPr lang="en-US" sz="1600" dirty="0" smtClean="0"/>
                  <a:t> </a:t>
                </a:r>
                <a:r>
                  <a:rPr lang="en-US" sz="1600" dirty="0"/>
                  <a:t>(M)</a:t>
                </a:r>
              </a:p>
            </c:rich>
          </c:tx>
          <c:layout/>
          <c:overlay val="0"/>
        </c:title>
        <c:numFmt formatCode="General" sourceLinked="1"/>
        <c:majorTickMark val="out"/>
        <c:minorTickMark val="none"/>
        <c:tickLblPos val="nextTo"/>
        <c:txPr>
          <a:bodyPr/>
          <a:lstStyle/>
          <a:p>
            <a:pPr>
              <a:defRPr sz="1600" b="1"/>
            </a:pPr>
            <a:endParaRPr lang="en-US"/>
          </a:p>
        </c:txPr>
        <c:crossAx val="2493427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sz="2000" dirty="0" smtClean="0"/>
              <a:t>Concentration</a:t>
            </a:r>
            <a:r>
              <a:rPr lang="en-US" sz="2000" baseline="0" dirty="0" smtClean="0"/>
              <a:t> </a:t>
            </a:r>
            <a:r>
              <a:rPr lang="en-US" sz="2000" baseline="0" dirty="0" err="1" smtClean="0"/>
              <a:t>vs</a:t>
            </a:r>
            <a:r>
              <a:rPr lang="en-US" sz="2000" baseline="0" dirty="0" smtClean="0"/>
              <a:t> Solution </a:t>
            </a:r>
            <a:r>
              <a:rPr lang="en-US" sz="2000" baseline="0" dirty="0"/>
              <a:t>V</a:t>
            </a:r>
            <a:r>
              <a:rPr lang="en-US" sz="2000" baseline="0" dirty="0" smtClean="0"/>
              <a:t>olume</a:t>
            </a:r>
            <a:endParaRPr lang="en-US" sz="2000" dirty="0"/>
          </a:p>
        </c:rich>
      </c:tx>
      <c:layout>
        <c:manualLayout>
          <c:xMode val="edge"/>
          <c:yMode val="edge"/>
          <c:x val="0.16204606886825712"/>
          <c:y val="1.9607843137254902E-2"/>
        </c:manualLayout>
      </c:layout>
      <c:overlay val="0"/>
    </c:title>
    <c:autoTitleDeleted val="0"/>
    <c:plotArea>
      <c:layout/>
      <c:scatterChart>
        <c:scatterStyle val="lineMarker"/>
        <c:varyColors val="0"/>
        <c:ser>
          <c:idx val="0"/>
          <c:order val="0"/>
          <c:tx>
            <c:strRef>
              <c:f>Sheet2!$B$1</c:f>
              <c:strCache>
                <c:ptCount val="1"/>
                <c:pt idx="0">
                  <c:v>red chemical</c:v>
                </c:pt>
              </c:strCache>
            </c:strRef>
          </c:tx>
          <c:spPr>
            <a:ln w="28575">
              <a:noFill/>
            </a:ln>
          </c:spPr>
          <c:marker>
            <c:spPr>
              <a:solidFill>
                <a:schemeClr val="tx1"/>
              </a:solidFill>
              <a:ln w="25400"/>
            </c:spPr>
          </c:marker>
          <c:xVal>
            <c:numRef>
              <c:f>Sheet2!$A$2:$A$6</c:f>
              <c:numCache>
                <c:formatCode>General</c:formatCode>
                <c:ptCount val="5"/>
                <c:pt idx="0">
                  <c:v>0.2</c:v>
                </c:pt>
                <c:pt idx="1">
                  <c:v>0.30000000000000004</c:v>
                </c:pt>
                <c:pt idx="2">
                  <c:v>0.4</c:v>
                </c:pt>
                <c:pt idx="3">
                  <c:v>0.5</c:v>
                </c:pt>
                <c:pt idx="4">
                  <c:v>0.60000000000000009</c:v>
                </c:pt>
              </c:numCache>
            </c:numRef>
          </c:xVal>
          <c:yVal>
            <c:numRef>
              <c:f>Sheet2!$B$2:$B$6</c:f>
              <c:numCache>
                <c:formatCode>General</c:formatCode>
                <c:ptCount val="5"/>
                <c:pt idx="0">
                  <c:v>2.5</c:v>
                </c:pt>
                <c:pt idx="1">
                  <c:v>1.7</c:v>
                </c:pt>
                <c:pt idx="2">
                  <c:v>1.3</c:v>
                </c:pt>
                <c:pt idx="3">
                  <c:v>1</c:v>
                </c:pt>
                <c:pt idx="4">
                  <c:v>0.83</c:v>
                </c:pt>
              </c:numCache>
            </c:numRef>
          </c:yVal>
          <c:smooth val="0"/>
        </c:ser>
        <c:dLbls>
          <c:showLegendKey val="0"/>
          <c:showVal val="0"/>
          <c:showCatName val="0"/>
          <c:showSerName val="0"/>
          <c:showPercent val="0"/>
          <c:showBubbleSize val="0"/>
        </c:dLbls>
        <c:axId val="76187904"/>
        <c:axId val="76190464"/>
      </c:scatterChart>
      <c:valAx>
        <c:axId val="76187904"/>
        <c:scaling>
          <c:orientation val="minMax"/>
          <c:min val="0.18000000000000002"/>
        </c:scaling>
        <c:delete val="0"/>
        <c:axPos val="b"/>
        <c:title>
          <c:tx>
            <c:rich>
              <a:bodyPr/>
              <a:lstStyle/>
              <a:p>
                <a:pPr>
                  <a:defRPr sz="2800"/>
                </a:pPr>
                <a:r>
                  <a:rPr lang="en-US" sz="2800"/>
                  <a:t>solution volume (L)</a:t>
                </a:r>
              </a:p>
            </c:rich>
          </c:tx>
          <c:layout/>
          <c:overlay val="0"/>
        </c:title>
        <c:numFmt formatCode="General" sourceLinked="1"/>
        <c:majorTickMark val="out"/>
        <c:minorTickMark val="none"/>
        <c:tickLblPos val="nextTo"/>
        <c:txPr>
          <a:bodyPr/>
          <a:lstStyle/>
          <a:p>
            <a:pPr>
              <a:defRPr sz="1400" b="1"/>
            </a:pPr>
            <a:endParaRPr lang="en-US"/>
          </a:p>
        </c:txPr>
        <c:crossAx val="76190464"/>
        <c:crosses val="autoZero"/>
        <c:crossBetween val="midCat"/>
      </c:valAx>
      <c:valAx>
        <c:axId val="76190464"/>
        <c:scaling>
          <c:orientation val="minMax"/>
        </c:scaling>
        <c:delete val="0"/>
        <c:axPos val="l"/>
        <c:majorGridlines/>
        <c:title>
          <c:tx>
            <c:rich>
              <a:bodyPr rot="-5400000" vert="horz"/>
              <a:lstStyle/>
              <a:p>
                <a:pPr>
                  <a:defRPr sz="2800"/>
                </a:pPr>
                <a:r>
                  <a:rPr lang="en-US" sz="2800"/>
                  <a:t>conc (M)</a:t>
                </a:r>
              </a:p>
            </c:rich>
          </c:tx>
          <c:layout/>
          <c:overlay val="0"/>
        </c:title>
        <c:numFmt formatCode="General" sourceLinked="1"/>
        <c:majorTickMark val="out"/>
        <c:minorTickMark val="none"/>
        <c:tickLblPos val="nextTo"/>
        <c:txPr>
          <a:bodyPr/>
          <a:lstStyle/>
          <a:p>
            <a:pPr>
              <a:defRPr sz="1400" b="1"/>
            </a:pPr>
            <a:endParaRPr lang="en-US"/>
          </a:p>
        </c:txPr>
        <c:crossAx val="7618790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Concentration vs Solute Amount</a:t>
            </a:r>
          </a:p>
        </c:rich>
      </c:tx>
      <c:layout>
        <c:manualLayout>
          <c:xMode val="edge"/>
          <c:yMode val="edge"/>
          <c:x val="0.20717470247725883"/>
          <c:y val="5.0847457627118647E-2"/>
        </c:manualLayout>
      </c:layout>
      <c:overlay val="0"/>
    </c:title>
    <c:autoTitleDeleted val="0"/>
    <c:plotArea>
      <c:layout>
        <c:manualLayout>
          <c:layoutTarget val="inner"/>
          <c:xMode val="edge"/>
          <c:yMode val="edge"/>
          <c:x val="0.16347733074461582"/>
          <c:y val="5.1400554097404488E-2"/>
          <c:w val="0.74994678747348364"/>
          <c:h val="0.72809978201877312"/>
        </c:manualLayout>
      </c:layout>
      <c:scatterChart>
        <c:scatterStyle val="lineMarker"/>
        <c:varyColors val="0"/>
        <c:ser>
          <c:idx val="0"/>
          <c:order val="0"/>
          <c:tx>
            <c:strRef>
              <c:f>Sheet3!$B$1</c:f>
              <c:strCache>
                <c:ptCount val="1"/>
                <c:pt idx="0">
                  <c:v>red chemical</c:v>
                </c:pt>
              </c:strCache>
            </c:strRef>
          </c:tx>
          <c:spPr>
            <a:ln w="28575">
              <a:noFill/>
            </a:ln>
          </c:spPr>
          <c:xVal>
            <c:numRef>
              <c:f>Sheet3!$A$2:$A$6</c:f>
              <c:numCache>
                <c:formatCode>General</c:formatCode>
                <c:ptCount val="5"/>
                <c:pt idx="0">
                  <c:v>0.2</c:v>
                </c:pt>
                <c:pt idx="1">
                  <c:v>0.30000000000000004</c:v>
                </c:pt>
                <c:pt idx="2">
                  <c:v>0.4</c:v>
                </c:pt>
                <c:pt idx="3">
                  <c:v>0.5</c:v>
                </c:pt>
                <c:pt idx="4">
                  <c:v>0.60000000000000009</c:v>
                </c:pt>
              </c:numCache>
            </c:numRef>
          </c:xVal>
          <c:yVal>
            <c:numRef>
              <c:f>Sheet3!$B$2:$B$6</c:f>
              <c:numCache>
                <c:formatCode>General</c:formatCode>
                <c:ptCount val="5"/>
                <c:pt idx="0">
                  <c:v>0.4</c:v>
                </c:pt>
                <c:pt idx="1">
                  <c:v>0.6</c:v>
                </c:pt>
                <c:pt idx="2">
                  <c:v>0.8</c:v>
                </c:pt>
                <c:pt idx="3">
                  <c:v>1</c:v>
                </c:pt>
                <c:pt idx="4">
                  <c:v>1.2</c:v>
                </c:pt>
              </c:numCache>
            </c:numRef>
          </c:yVal>
          <c:smooth val="0"/>
        </c:ser>
        <c:ser>
          <c:idx val="1"/>
          <c:order val="1"/>
          <c:tx>
            <c:strRef>
              <c:f>Sheet3!$C$1</c:f>
              <c:strCache>
                <c:ptCount val="1"/>
                <c:pt idx="0">
                  <c:v>gold chemical</c:v>
                </c:pt>
              </c:strCache>
            </c:strRef>
          </c:tx>
          <c:spPr>
            <a:ln w="28575">
              <a:noFill/>
            </a:ln>
          </c:spPr>
          <c:trendline>
            <c:trendlineType val="linear"/>
            <c:dispRSqr val="0"/>
            <c:dispEq val="0"/>
          </c:trendline>
          <c:trendline>
            <c:trendlineType val="linear"/>
            <c:dispRSqr val="0"/>
            <c:dispEq val="0"/>
          </c:trendline>
          <c:xVal>
            <c:numRef>
              <c:f>Sheet3!$A$2:$A$6</c:f>
              <c:numCache>
                <c:formatCode>General</c:formatCode>
                <c:ptCount val="5"/>
                <c:pt idx="0">
                  <c:v>0.2</c:v>
                </c:pt>
                <c:pt idx="1">
                  <c:v>0.30000000000000004</c:v>
                </c:pt>
                <c:pt idx="2">
                  <c:v>0.4</c:v>
                </c:pt>
                <c:pt idx="3">
                  <c:v>0.5</c:v>
                </c:pt>
                <c:pt idx="4">
                  <c:v>0.60000000000000009</c:v>
                </c:pt>
              </c:numCache>
            </c:numRef>
          </c:xVal>
          <c:yVal>
            <c:numRef>
              <c:f>Sheet3!$C$2:$C$6</c:f>
              <c:numCache>
                <c:formatCode>General</c:formatCode>
                <c:ptCount val="5"/>
                <c:pt idx="0">
                  <c:v>0.4</c:v>
                </c:pt>
                <c:pt idx="1">
                  <c:v>0.6</c:v>
                </c:pt>
                <c:pt idx="2">
                  <c:v>0.8</c:v>
                </c:pt>
                <c:pt idx="3">
                  <c:v>1</c:v>
                </c:pt>
                <c:pt idx="4">
                  <c:v>1.2</c:v>
                </c:pt>
              </c:numCache>
            </c:numRef>
          </c:yVal>
          <c:smooth val="0"/>
        </c:ser>
        <c:dLbls>
          <c:showLegendKey val="0"/>
          <c:showVal val="0"/>
          <c:showCatName val="0"/>
          <c:showSerName val="0"/>
          <c:showPercent val="0"/>
          <c:showBubbleSize val="0"/>
        </c:dLbls>
        <c:axId val="77555584"/>
        <c:axId val="77578240"/>
      </c:scatterChart>
      <c:valAx>
        <c:axId val="77555584"/>
        <c:scaling>
          <c:orientation val="minMax"/>
          <c:min val="0.15000000000000002"/>
        </c:scaling>
        <c:delete val="0"/>
        <c:axPos val="b"/>
        <c:title>
          <c:tx>
            <c:rich>
              <a:bodyPr/>
              <a:lstStyle/>
              <a:p>
                <a:pPr>
                  <a:defRPr sz="2800"/>
                </a:pPr>
                <a:r>
                  <a:rPr lang="en-US" sz="2800"/>
                  <a:t>Solute amount (moles)</a:t>
                </a:r>
              </a:p>
            </c:rich>
          </c:tx>
          <c:layout/>
          <c:overlay val="0"/>
        </c:title>
        <c:numFmt formatCode="General" sourceLinked="1"/>
        <c:majorTickMark val="out"/>
        <c:minorTickMark val="none"/>
        <c:tickLblPos val="nextTo"/>
        <c:txPr>
          <a:bodyPr/>
          <a:lstStyle/>
          <a:p>
            <a:pPr>
              <a:defRPr sz="1600" b="1"/>
            </a:pPr>
            <a:endParaRPr lang="en-US"/>
          </a:p>
        </c:txPr>
        <c:crossAx val="77578240"/>
        <c:crosses val="autoZero"/>
        <c:crossBetween val="midCat"/>
      </c:valAx>
      <c:valAx>
        <c:axId val="77578240"/>
        <c:scaling>
          <c:orientation val="minMax"/>
        </c:scaling>
        <c:delete val="0"/>
        <c:axPos val="l"/>
        <c:majorGridlines/>
        <c:title>
          <c:tx>
            <c:rich>
              <a:bodyPr rot="0" vert="wordArtVert"/>
              <a:lstStyle/>
              <a:p>
                <a:pPr>
                  <a:defRPr sz="2000"/>
                </a:pPr>
                <a:r>
                  <a:rPr lang="en-US" sz="2000"/>
                  <a:t>Conc (M)</a:t>
                </a:r>
              </a:p>
            </c:rich>
          </c:tx>
          <c:layout/>
          <c:overlay val="0"/>
        </c:title>
        <c:numFmt formatCode="General" sourceLinked="1"/>
        <c:majorTickMark val="out"/>
        <c:minorTickMark val="none"/>
        <c:tickLblPos val="nextTo"/>
        <c:txPr>
          <a:bodyPr/>
          <a:lstStyle/>
          <a:p>
            <a:pPr>
              <a:defRPr sz="1600" b="1"/>
            </a:pPr>
            <a:endParaRPr lang="en-US"/>
          </a:p>
        </c:txPr>
        <c:crossAx val="77555584"/>
        <c:crosses val="autoZero"/>
        <c:crossBetween val="midCat"/>
      </c:valAx>
    </c:plotArea>
    <c:legend>
      <c:legendPos val="r"/>
      <c:layout>
        <c:manualLayout>
          <c:xMode val="edge"/>
          <c:yMode val="edge"/>
          <c:x val="0.54421835113076622"/>
          <c:y val="0.39206615062947636"/>
          <c:w val="0.33104308836395452"/>
          <c:h val="0.22838734100545124"/>
        </c:manualLayout>
      </c:layout>
      <c:overlay val="0"/>
      <c:txPr>
        <a:bodyPr/>
        <a:lstStyle/>
        <a:p>
          <a:pPr>
            <a:defRPr sz="18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sz="2200" dirty="0"/>
              <a:t>concentration</a:t>
            </a:r>
            <a:r>
              <a:rPr lang="en-US" sz="2200" baseline="0" dirty="0"/>
              <a:t> </a:t>
            </a:r>
            <a:r>
              <a:rPr lang="en-US" sz="2200" baseline="0" dirty="0" err="1"/>
              <a:t>vs</a:t>
            </a:r>
            <a:r>
              <a:rPr lang="en-US" sz="2200" baseline="0" dirty="0"/>
              <a:t> solution volume</a:t>
            </a:r>
            <a:endParaRPr lang="en-US" sz="2200" dirty="0"/>
          </a:p>
        </c:rich>
      </c:tx>
      <c:layout/>
      <c:overlay val="0"/>
    </c:title>
    <c:autoTitleDeleted val="0"/>
    <c:plotArea>
      <c:layout/>
      <c:scatterChart>
        <c:scatterStyle val="lineMarker"/>
        <c:varyColors val="0"/>
        <c:ser>
          <c:idx val="0"/>
          <c:order val="0"/>
          <c:tx>
            <c:strRef>
              <c:f>Sheet2!$B$1</c:f>
              <c:strCache>
                <c:ptCount val="1"/>
                <c:pt idx="0">
                  <c:v>red chemical</c:v>
                </c:pt>
              </c:strCache>
            </c:strRef>
          </c:tx>
          <c:spPr>
            <a:ln w="28575">
              <a:noFill/>
            </a:ln>
          </c:spPr>
          <c:marker>
            <c:spPr>
              <a:solidFill>
                <a:schemeClr val="tx1"/>
              </a:solidFill>
              <a:ln w="25400"/>
            </c:spPr>
          </c:marker>
          <c:xVal>
            <c:numRef>
              <c:f>Sheet2!$A$2:$A$6</c:f>
              <c:numCache>
                <c:formatCode>General</c:formatCode>
                <c:ptCount val="5"/>
                <c:pt idx="0">
                  <c:v>0.2</c:v>
                </c:pt>
                <c:pt idx="1">
                  <c:v>0.30000000000000004</c:v>
                </c:pt>
                <c:pt idx="2">
                  <c:v>0.4</c:v>
                </c:pt>
                <c:pt idx="3">
                  <c:v>0.5</c:v>
                </c:pt>
                <c:pt idx="4">
                  <c:v>0.60000000000000009</c:v>
                </c:pt>
              </c:numCache>
            </c:numRef>
          </c:xVal>
          <c:yVal>
            <c:numRef>
              <c:f>Sheet2!$B$2:$B$6</c:f>
              <c:numCache>
                <c:formatCode>General</c:formatCode>
                <c:ptCount val="5"/>
                <c:pt idx="0">
                  <c:v>2.5</c:v>
                </c:pt>
                <c:pt idx="1">
                  <c:v>1.7</c:v>
                </c:pt>
                <c:pt idx="2">
                  <c:v>1.3</c:v>
                </c:pt>
                <c:pt idx="3">
                  <c:v>1</c:v>
                </c:pt>
                <c:pt idx="4">
                  <c:v>0.83</c:v>
                </c:pt>
              </c:numCache>
            </c:numRef>
          </c:yVal>
          <c:smooth val="0"/>
        </c:ser>
        <c:dLbls>
          <c:showLegendKey val="0"/>
          <c:showVal val="0"/>
          <c:showCatName val="0"/>
          <c:showSerName val="0"/>
          <c:showPercent val="0"/>
          <c:showBubbleSize val="0"/>
        </c:dLbls>
        <c:axId val="77601408"/>
        <c:axId val="77636736"/>
      </c:scatterChart>
      <c:valAx>
        <c:axId val="77601408"/>
        <c:scaling>
          <c:orientation val="minMax"/>
          <c:min val="0.18000000000000002"/>
        </c:scaling>
        <c:delete val="0"/>
        <c:axPos val="b"/>
        <c:title>
          <c:tx>
            <c:rich>
              <a:bodyPr/>
              <a:lstStyle/>
              <a:p>
                <a:pPr>
                  <a:defRPr sz="2800"/>
                </a:pPr>
                <a:r>
                  <a:rPr lang="en-US" sz="2800"/>
                  <a:t>solution volume (L)</a:t>
                </a:r>
              </a:p>
            </c:rich>
          </c:tx>
          <c:layout/>
          <c:overlay val="0"/>
        </c:title>
        <c:numFmt formatCode="General" sourceLinked="1"/>
        <c:majorTickMark val="out"/>
        <c:minorTickMark val="none"/>
        <c:tickLblPos val="nextTo"/>
        <c:txPr>
          <a:bodyPr/>
          <a:lstStyle/>
          <a:p>
            <a:pPr>
              <a:defRPr sz="1400" b="1"/>
            </a:pPr>
            <a:endParaRPr lang="en-US"/>
          </a:p>
        </c:txPr>
        <c:crossAx val="77636736"/>
        <c:crosses val="autoZero"/>
        <c:crossBetween val="midCat"/>
      </c:valAx>
      <c:valAx>
        <c:axId val="77636736"/>
        <c:scaling>
          <c:orientation val="minMax"/>
        </c:scaling>
        <c:delete val="0"/>
        <c:axPos val="l"/>
        <c:majorGridlines/>
        <c:title>
          <c:tx>
            <c:rich>
              <a:bodyPr rot="-5400000" vert="horz"/>
              <a:lstStyle/>
              <a:p>
                <a:pPr>
                  <a:defRPr sz="2800"/>
                </a:pPr>
                <a:r>
                  <a:rPr lang="en-US" sz="2800"/>
                  <a:t>conc (M)</a:t>
                </a:r>
              </a:p>
            </c:rich>
          </c:tx>
          <c:layout/>
          <c:overlay val="0"/>
        </c:title>
        <c:numFmt formatCode="General" sourceLinked="1"/>
        <c:majorTickMark val="out"/>
        <c:minorTickMark val="none"/>
        <c:tickLblPos val="nextTo"/>
        <c:txPr>
          <a:bodyPr/>
          <a:lstStyle/>
          <a:p>
            <a:pPr>
              <a:defRPr sz="1400" b="1"/>
            </a:pPr>
            <a:endParaRPr lang="en-US"/>
          </a:p>
        </c:txPr>
        <c:crossAx val="7760140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Concentration vs Amount of Solute</a:t>
            </a:r>
          </a:p>
        </c:rich>
      </c:tx>
      <c:layout>
        <c:manualLayout>
          <c:xMode val="edge"/>
          <c:yMode val="edge"/>
          <c:x val="0.21505555555555556"/>
          <c:y val="2.3148148148148147E-2"/>
        </c:manualLayout>
      </c:layout>
      <c:overlay val="0"/>
    </c:title>
    <c:autoTitleDeleted val="0"/>
    <c:plotArea>
      <c:layout>
        <c:manualLayout>
          <c:layoutTarget val="inner"/>
          <c:xMode val="edge"/>
          <c:yMode val="edge"/>
          <c:x val="0.19005096237970254"/>
          <c:y val="9.7696850393700782E-2"/>
          <c:w val="0.69705380577427833"/>
          <c:h val="0.68910104986876641"/>
        </c:manualLayout>
      </c:layout>
      <c:scatterChart>
        <c:scatterStyle val="lineMarker"/>
        <c:varyColors val="0"/>
        <c:ser>
          <c:idx val="0"/>
          <c:order val="0"/>
          <c:tx>
            <c:strRef>
              <c:f>Sheet2!$B$14</c:f>
              <c:strCache>
                <c:ptCount val="1"/>
                <c:pt idx="0">
                  <c:v>red chemical</c:v>
                </c:pt>
              </c:strCache>
            </c:strRef>
          </c:tx>
          <c:spPr>
            <a:ln w="28575">
              <a:noFill/>
            </a:ln>
          </c:spPr>
          <c:trendline>
            <c:trendlineType val="linear"/>
            <c:dispRSqr val="0"/>
            <c:dispEq val="0"/>
          </c:trendline>
          <c:xVal>
            <c:numRef>
              <c:f>Sheet2!$A$15:$A$19</c:f>
              <c:numCache>
                <c:formatCode>General</c:formatCode>
                <c:ptCount val="5"/>
                <c:pt idx="0">
                  <c:v>0.5</c:v>
                </c:pt>
                <c:pt idx="1">
                  <c:v>0.60000000000000009</c:v>
                </c:pt>
                <c:pt idx="2">
                  <c:v>0.7</c:v>
                </c:pt>
                <c:pt idx="3">
                  <c:v>0.8</c:v>
                </c:pt>
                <c:pt idx="4">
                  <c:v>0.9</c:v>
                </c:pt>
              </c:numCache>
            </c:numRef>
          </c:xVal>
          <c:yVal>
            <c:numRef>
              <c:f>Sheet2!$B$15:$B$19</c:f>
              <c:numCache>
                <c:formatCode>General</c:formatCode>
                <c:ptCount val="5"/>
                <c:pt idx="0">
                  <c:v>1</c:v>
                </c:pt>
                <c:pt idx="1">
                  <c:v>1.2</c:v>
                </c:pt>
                <c:pt idx="2">
                  <c:v>1.4</c:v>
                </c:pt>
                <c:pt idx="3">
                  <c:v>1.6</c:v>
                </c:pt>
                <c:pt idx="4">
                  <c:v>1.8</c:v>
                </c:pt>
              </c:numCache>
            </c:numRef>
          </c:yVal>
          <c:smooth val="0"/>
        </c:ser>
        <c:ser>
          <c:idx val="1"/>
          <c:order val="1"/>
          <c:tx>
            <c:strRef>
              <c:f>Sheet2!$C$14</c:f>
              <c:strCache>
                <c:ptCount val="1"/>
                <c:pt idx="0">
                  <c:v>blue chemical</c:v>
                </c:pt>
              </c:strCache>
            </c:strRef>
          </c:tx>
          <c:spPr>
            <a:ln w="28575">
              <a:noFill/>
            </a:ln>
          </c:spPr>
          <c:xVal>
            <c:numRef>
              <c:f>Sheet2!$A$15:$A$19</c:f>
              <c:numCache>
                <c:formatCode>General</c:formatCode>
                <c:ptCount val="5"/>
                <c:pt idx="0">
                  <c:v>0.5</c:v>
                </c:pt>
                <c:pt idx="1">
                  <c:v>0.60000000000000009</c:v>
                </c:pt>
                <c:pt idx="2">
                  <c:v>0.7</c:v>
                </c:pt>
                <c:pt idx="3">
                  <c:v>0.8</c:v>
                </c:pt>
                <c:pt idx="4">
                  <c:v>0.9</c:v>
                </c:pt>
              </c:numCache>
            </c:numRef>
          </c:xVal>
          <c:yVal>
            <c:numRef>
              <c:f>Sheet2!$C$15:$C$19</c:f>
              <c:numCache>
                <c:formatCode>General</c:formatCode>
                <c:ptCount val="5"/>
                <c:pt idx="0">
                  <c:v>1</c:v>
                </c:pt>
                <c:pt idx="1">
                  <c:v>1.2</c:v>
                </c:pt>
                <c:pt idx="2">
                  <c:v>1.4</c:v>
                </c:pt>
                <c:pt idx="3">
                  <c:v>1.4</c:v>
                </c:pt>
                <c:pt idx="4">
                  <c:v>1.4</c:v>
                </c:pt>
              </c:numCache>
            </c:numRef>
          </c:yVal>
          <c:smooth val="0"/>
        </c:ser>
        <c:dLbls>
          <c:showLegendKey val="0"/>
          <c:showVal val="0"/>
          <c:showCatName val="0"/>
          <c:showSerName val="0"/>
          <c:showPercent val="0"/>
          <c:showBubbleSize val="0"/>
        </c:dLbls>
        <c:axId val="77882496"/>
        <c:axId val="77884416"/>
      </c:scatterChart>
      <c:valAx>
        <c:axId val="77882496"/>
        <c:scaling>
          <c:orientation val="minMax"/>
          <c:min val="0.4"/>
        </c:scaling>
        <c:delete val="0"/>
        <c:axPos val="b"/>
        <c:title>
          <c:tx>
            <c:rich>
              <a:bodyPr/>
              <a:lstStyle/>
              <a:p>
                <a:pPr>
                  <a:defRPr sz="1600"/>
                </a:pPr>
                <a:r>
                  <a:rPr lang="en-US" sz="1600"/>
                  <a:t>amount of solute (moles)</a:t>
                </a:r>
              </a:p>
            </c:rich>
          </c:tx>
          <c:layout/>
          <c:overlay val="0"/>
        </c:title>
        <c:numFmt formatCode="General" sourceLinked="1"/>
        <c:majorTickMark val="out"/>
        <c:minorTickMark val="none"/>
        <c:tickLblPos val="nextTo"/>
        <c:txPr>
          <a:bodyPr/>
          <a:lstStyle/>
          <a:p>
            <a:pPr>
              <a:defRPr sz="1400" b="1"/>
            </a:pPr>
            <a:endParaRPr lang="en-US"/>
          </a:p>
        </c:txPr>
        <c:crossAx val="77884416"/>
        <c:crosses val="autoZero"/>
        <c:crossBetween val="midCat"/>
      </c:valAx>
      <c:valAx>
        <c:axId val="77884416"/>
        <c:scaling>
          <c:orientation val="minMax"/>
          <c:min val="0.8"/>
        </c:scaling>
        <c:delete val="0"/>
        <c:axPos val="l"/>
        <c:majorGridlines/>
        <c:title>
          <c:tx>
            <c:rich>
              <a:bodyPr rot="-5400000" vert="horz"/>
              <a:lstStyle/>
              <a:p>
                <a:pPr>
                  <a:defRPr sz="1600"/>
                </a:pPr>
                <a:r>
                  <a:rPr lang="en-US" sz="1600"/>
                  <a:t>conc (M)</a:t>
                </a:r>
              </a:p>
            </c:rich>
          </c:tx>
          <c:layout/>
          <c:overlay val="0"/>
        </c:title>
        <c:numFmt formatCode="General" sourceLinked="1"/>
        <c:majorTickMark val="out"/>
        <c:minorTickMark val="none"/>
        <c:tickLblPos val="nextTo"/>
        <c:txPr>
          <a:bodyPr/>
          <a:lstStyle/>
          <a:p>
            <a:pPr>
              <a:defRPr sz="1400" b="1"/>
            </a:pPr>
            <a:endParaRPr lang="en-US"/>
          </a:p>
        </c:txPr>
        <c:crossAx val="77882496"/>
        <c:crosses val="autoZero"/>
        <c:crossBetween val="midCat"/>
      </c:valAx>
    </c:plotArea>
    <c:legend>
      <c:legendPos val="r"/>
      <c:layout>
        <c:manualLayout>
          <c:xMode val="edge"/>
          <c:yMode val="edge"/>
          <c:x val="0.21543429069149422"/>
          <c:y val="0.12520544022906227"/>
          <c:w val="0.40145625384398381"/>
          <c:h val="0.25115157480314959"/>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en-US" sz="2000" dirty="0"/>
              <a:t>Concentration </a:t>
            </a:r>
            <a:r>
              <a:rPr lang="en-US" sz="2000" dirty="0" err="1"/>
              <a:t>vs</a:t>
            </a:r>
            <a:r>
              <a:rPr lang="en-US" sz="2000" dirty="0"/>
              <a:t> Amount of Solute</a:t>
            </a:r>
          </a:p>
        </c:rich>
      </c:tx>
      <c:layout>
        <c:manualLayout>
          <c:xMode val="edge"/>
          <c:yMode val="edge"/>
          <c:x val="0.21505555555555556"/>
          <c:y val="2.3148148148148147E-2"/>
        </c:manualLayout>
      </c:layout>
      <c:overlay val="0"/>
    </c:title>
    <c:autoTitleDeleted val="0"/>
    <c:plotArea>
      <c:layout>
        <c:manualLayout>
          <c:layoutTarget val="inner"/>
          <c:xMode val="edge"/>
          <c:yMode val="edge"/>
          <c:x val="0.19005096237970254"/>
          <c:y val="9.7696850393700782E-2"/>
          <c:w val="0.69705380577427833"/>
          <c:h val="0.68910104986876641"/>
        </c:manualLayout>
      </c:layout>
      <c:scatterChart>
        <c:scatterStyle val="lineMarker"/>
        <c:varyColors val="0"/>
        <c:ser>
          <c:idx val="0"/>
          <c:order val="0"/>
          <c:tx>
            <c:strRef>
              <c:f>Sheet2!$B$14</c:f>
              <c:strCache>
                <c:ptCount val="1"/>
                <c:pt idx="0">
                  <c:v>red chemical</c:v>
                </c:pt>
              </c:strCache>
            </c:strRef>
          </c:tx>
          <c:spPr>
            <a:ln w="66675">
              <a:noFill/>
            </a:ln>
          </c:spPr>
          <c:trendline>
            <c:trendlineType val="linear"/>
            <c:dispRSqr val="0"/>
            <c:dispEq val="0"/>
          </c:trendline>
          <c:xVal>
            <c:numRef>
              <c:f>Sheet2!$A$15:$A$19</c:f>
              <c:numCache>
                <c:formatCode>General</c:formatCode>
                <c:ptCount val="5"/>
                <c:pt idx="0">
                  <c:v>0.5</c:v>
                </c:pt>
                <c:pt idx="1">
                  <c:v>0.60000000000000009</c:v>
                </c:pt>
                <c:pt idx="2">
                  <c:v>0.7</c:v>
                </c:pt>
                <c:pt idx="3">
                  <c:v>0.8</c:v>
                </c:pt>
                <c:pt idx="4">
                  <c:v>0.9</c:v>
                </c:pt>
              </c:numCache>
            </c:numRef>
          </c:xVal>
          <c:yVal>
            <c:numRef>
              <c:f>Sheet2!$B$15:$B$19</c:f>
              <c:numCache>
                <c:formatCode>General</c:formatCode>
                <c:ptCount val="5"/>
                <c:pt idx="0">
                  <c:v>1</c:v>
                </c:pt>
                <c:pt idx="1">
                  <c:v>1.2</c:v>
                </c:pt>
                <c:pt idx="2">
                  <c:v>1.4</c:v>
                </c:pt>
                <c:pt idx="3">
                  <c:v>1.6</c:v>
                </c:pt>
                <c:pt idx="4">
                  <c:v>1.8</c:v>
                </c:pt>
              </c:numCache>
            </c:numRef>
          </c:yVal>
          <c:smooth val="0"/>
        </c:ser>
        <c:ser>
          <c:idx val="1"/>
          <c:order val="1"/>
          <c:tx>
            <c:strRef>
              <c:f>Sheet2!$C$14</c:f>
              <c:strCache>
                <c:ptCount val="1"/>
                <c:pt idx="0">
                  <c:v>blue chemical</c:v>
                </c:pt>
              </c:strCache>
            </c:strRef>
          </c:tx>
          <c:spPr>
            <a:ln w="66675">
              <a:noFill/>
            </a:ln>
          </c:spPr>
          <c:xVal>
            <c:numRef>
              <c:f>Sheet2!$A$15:$A$19</c:f>
              <c:numCache>
                <c:formatCode>General</c:formatCode>
                <c:ptCount val="5"/>
                <c:pt idx="0">
                  <c:v>0.5</c:v>
                </c:pt>
                <c:pt idx="1">
                  <c:v>0.60000000000000009</c:v>
                </c:pt>
                <c:pt idx="2">
                  <c:v>0.7</c:v>
                </c:pt>
                <c:pt idx="3">
                  <c:v>0.8</c:v>
                </c:pt>
                <c:pt idx="4">
                  <c:v>0.9</c:v>
                </c:pt>
              </c:numCache>
            </c:numRef>
          </c:xVal>
          <c:yVal>
            <c:numRef>
              <c:f>Sheet2!$C$15:$C$19</c:f>
              <c:numCache>
                <c:formatCode>General</c:formatCode>
                <c:ptCount val="5"/>
                <c:pt idx="0">
                  <c:v>1</c:v>
                </c:pt>
                <c:pt idx="1">
                  <c:v>1.2</c:v>
                </c:pt>
                <c:pt idx="2">
                  <c:v>1.4</c:v>
                </c:pt>
                <c:pt idx="3">
                  <c:v>1.4</c:v>
                </c:pt>
                <c:pt idx="4">
                  <c:v>1.4</c:v>
                </c:pt>
              </c:numCache>
            </c:numRef>
          </c:yVal>
          <c:smooth val="0"/>
        </c:ser>
        <c:dLbls>
          <c:showLegendKey val="0"/>
          <c:showVal val="0"/>
          <c:showCatName val="0"/>
          <c:showSerName val="0"/>
          <c:showPercent val="0"/>
          <c:showBubbleSize val="0"/>
        </c:dLbls>
        <c:axId val="78217216"/>
        <c:axId val="78219136"/>
      </c:scatterChart>
      <c:valAx>
        <c:axId val="78217216"/>
        <c:scaling>
          <c:orientation val="minMax"/>
          <c:min val="0.4"/>
        </c:scaling>
        <c:delete val="0"/>
        <c:axPos val="b"/>
        <c:title>
          <c:tx>
            <c:rich>
              <a:bodyPr/>
              <a:lstStyle/>
              <a:p>
                <a:pPr>
                  <a:defRPr/>
                </a:pPr>
                <a:r>
                  <a:rPr lang="en-US"/>
                  <a:t>amount of solute (moles)</a:t>
                </a:r>
              </a:p>
            </c:rich>
          </c:tx>
          <c:layout/>
          <c:overlay val="0"/>
        </c:title>
        <c:numFmt formatCode="General" sourceLinked="1"/>
        <c:majorTickMark val="out"/>
        <c:minorTickMark val="none"/>
        <c:tickLblPos val="nextTo"/>
        <c:crossAx val="78219136"/>
        <c:crosses val="autoZero"/>
        <c:crossBetween val="midCat"/>
      </c:valAx>
      <c:valAx>
        <c:axId val="78219136"/>
        <c:scaling>
          <c:orientation val="minMax"/>
          <c:min val="0.60000000000000009"/>
        </c:scaling>
        <c:delete val="0"/>
        <c:axPos val="l"/>
        <c:majorGridlines/>
        <c:title>
          <c:tx>
            <c:rich>
              <a:bodyPr rot="-5400000" vert="horz"/>
              <a:lstStyle/>
              <a:p>
                <a:pPr>
                  <a:defRPr/>
                </a:pPr>
                <a:r>
                  <a:rPr lang="en-US"/>
                  <a:t>conc (M)</a:t>
                </a:r>
              </a:p>
            </c:rich>
          </c:tx>
          <c:layout/>
          <c:overlay val="0"/>
        </c:title>
        <c:numFmt formatCode="General" sourceLinked="1"/>
        <c:majorTickMark val="out"/>
        <c:minorTickMark val="none"/>
        <c:tickLblPos val="nextTo"/>
        <c:crossAx val="78217216"/>
        <c:crosses val="autoZero"/>
        <c:crossBetween val="midCat"/>
      </c:valAx>
    </c:plotArea>
    <c:legend>
      <c:legendPos val="r"/>
      <c:layout>
        <c:manualLayout>
          <c:xMode val="edge"/>
          <c:yMode val="edge"/>
          <c:x val="0.21051578779925237"/>
          <c:y val="0.18722214680061544"/>
          <c:w val="0.40145625384398381"/>
          <c:h val="0.2511515748031495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en-US" sz="2000" dirty="0"/>
              <a:t>Concentration </a:t>
            </a:r>
            <a:r>
              <a:rPr lang="en-US" sz="2000" dirty="0" err="1"/>
              <a:t>vs</a:t>
            </a:r>
            <a:r>
              <a:rPr lang="en-US" sz="2000" dirty="0"/>
              <a:t> Amount of Solute</a:t>
            </a:r>
          </a:p>
        </c:rich>
      </c:tx>
      <c:layout>
        <c:manualLayout>
          <c:xMode val="edge"/>
          <c:yMode val="edge"/>
          <c:x val="0.21505555555555556"/>
          <c:y val="2.3148148148148147E-2"/>
        </c:manualLayout>
      </c:layout>
      <c:overlay val="0"/>
    </c:title>
    <c:autoTitleDeleted val="0"/>
    <c:plotArea>
      <c:layout>
        <c:manualLayout>
          <c:layoutTarget val="inner"/>
          <c:xMode val="edge"/>
          <c:yMode val="edge"/>
          <c:x val="0.19005096237970254"/>
          <c:y val="9.7696850393700782E-2"/>
          <c:w val="0.69705380577427833"/>
          <c:h val="0.68910104986876641"/>
        </c:manualLayout>
      </c:layout>
      <c:scatterChart>
        <c:scatterStyle val="lineMarker"/>
        <c:varyColors val="0"/>
        <c:ser>
          <c:idx val="0"/>
          <c:order val="0"/>
          <c:tx>
            <c:strRef>
              <c:f>Sheet2!$B$14</c:f>
              <c:strCache>
                <c:ptCount val="1"/>
                <c:pt idx="0">
                  <c:v>red chemical</c:v>
                </c:pt>
              </c:strCache>
            </c:strRef>
          </c:tx>
          <c:spPr>
            <a:ln w="66675">
              <a:noFill/>
            </a:ln>
          </c:spPr>
          <c:trendline>
            <c:trendlineType val="linear"/>
            <c:dispRSqr val="0"/>
            <c:dispEq val="0"/>
          </c:trendline>
          <c:xVal>
            <c:numRef>
              <c:f>Sheet2!$A$15:$A$19</c:f>
              <c:numCache>
                <c:formatCode>General</c:formatCode>
                <c:ptCount val="5"/>
                <c:pt idx="0">
                  <c:v>0.5</c:v>
                </c:pt>
                <c:pt idx="1">
                  <c:v>0.60000000000000009</c:v>
                </c:pt>
                <c:pt idx="2">
                  <c:v>0.7</c:v>
                </c:pt>
                <c:pt idx="3">
                  <c:v>0.8</c:v>
                </c:pt>
                <c:pt idx="4">
                  <c:v>0.9</c:v>
                </c:pt>
              </c:numCache>
            </c:numRef>
          </c:xVal>
          <c:yVal>
            <c:numRef>
              <c:f>Sheet2!$B$15:$B$19</c:f>
              <c:numCache>
                <c:formatCode>General</c:formatCode>
                <c:ptCount val="5"/>
                <c:pt idx="0">
                  <c:v>1</c:v>
                </c:pt>
                <c:pt idx="1">
                  <c:v>1.2</c:v>
                </c:pt>
                <c:pt idx="2">
                  <c:v>1.4</c:v>
                </c:pt>
                <c:pt idx="3">
                  <c:v>1.6</c:v>
                </c:pt>
                <c:pt idx="4">
                  <c:v>1.8</c:v>
                </c:pt>
              </c:numCache>
            </c:numRef>
          </c:yVal>
          <c:smooth val="0"/>
        </c:ser>
        <c:ser>
          <c:idx val="1"/>
          <c:order val="1"/>
          <c:tx>
            <c:strRef>
              <c:f>Sheet2!$C$14</c:f>
              <c:strCache>
                <c:ptCount val="1"/>
                <c:pt idx="0">
                  <c:v>blue chemical</c:v>
                </c:pt>
              </c:strCache>
            </c:strRef>
          </c:tx>
          <c:spPr>
            <a:ln w="66675">
              <a:noFill/>
            </a:ln>
          </c:spPr>
          <c:xVal>
            <c:numRef>
              <c:f>Sheet2!$A$15:$A$19</c:f>
              <c:numCache>
                <c:formatCode>General</c:formatCode>
                <c:ptCount val="5"/>
                <c:pt idx="0">
                  <c:v>0.5</c:v>
                </c:pt>
                <c:pt idx="1">
                  <c:v>0.60000000000000009</c:v>
                </c:pt>
                <c:pt idx="2">
                  <c:v>0.7</c:v>
                </c:pt>
                <c:pt idx="3">
                  <c:v>0.8</c:v>
                </c:pt>
                <c:pt idx="4">
                  <c:v>0.9</c:v>
                </c:pt>
              </c:numCache>
            </c:numRef>
          </c:xVal>
          <c:yVal>
            <c:numRef>
              <c:f>Sheet2!$C$15:$C$19</c:f>
              <c:numCache>
                <c:formatCode>General</c:formatCode>
                <c:ptCount val="5"/>
                <c:pt idx="0">
                  <c:v>1</c:v>
                </c:pt>
                <c:pt idx="1">
                  <c:v>1.2</c:v>
                </c:pt>
                <c:pt idx="2">
                  <c:v>1.4</c:v>
                </c:pt>
                <c:pt idx="3">
                  <c:v>1.4</c:v>
                </c:pt>
                <c:pt idx="4">
                  <c:v>1.4</c:v>
                </c:pt>
              </c:numCache>
            </c:numRef>
          </c:yVal>
          <c:smooth val="0"/>
        </c:ser>
        <c:dLbls>
          <c:showLegendKey val="0"/>
          <c:showVal val="0"/>
          <c:showCatName val="0"/>
          <c:showSerName val="0"/>
          <c:showPercent val="0"/>
          <c:showBubbleSize val="0"/>
        </c:dLbls>
        <c:axId val="78277632"/>
        <c:axId val="78292096"/>
      </c:scatterChart>
      <c:valAx>
        <c:axId val="78277632"/>
        <c:scaling>
          <c:orientation val="minMax"/>
          <c:min val="0.4"/>
        </c:scaling>
        <c:delete val="0"/>
        <c:axPos val="b"/>
        <c:title>
          <c:tx>
            <c:rich>
              <a:bodyPr/>
              <a:lstStyle/>
              <a:p>
                <a:pPr>
                  <a:defRPr/>
                </a:pPr>
                <a:r>
                  <a:rPr lang="en-US"/>
                  <a:t>amount of solute (moles)</a:t>
                </a:r>
              </a:p>
            </c:rich>
          </c:tx>
          <c:layout/>
          <c:overlay val="0"/>
        </c:title>
        <c:numFmt formatCode="General" sourceLinked="1"/>
        <c:majorTickMark val="out"/>
        <c:minorTickMark val="none"/>
        <c:tickLblPos val="nextTo"/>
        <c:crossAx val="78292096"/>
        <c:crosses val="autoZero"/>
        <c:crossBetween val="midCat"/>
      </c:valAx>
      <c:valAx>
        <c:axId val="78292096"/>
        <c:scaling>
          <c:orientation val="minMax"/>
          <c:min val="0.60000000000000009"/>
        </c:scaling>
        <c:delete val="0"/>
        <c:axPos val="l"/>
        <c:majorGridlines/>
        <c:title>
          <c:tx>
            <c:rich>
              <a:bodyPr rot="-5400000" vert="horz"/>
              <a:lstStyle/>
              <a:p>
                <a:pPr>
                  <a:defRPr/>
                </a:pPr>
                <a:r>
                  <a:rPr lang="en-US"/>
                  <a:t>conc (M)</a:t>
                </a:r>
              </a:p>
            </c:rich>
          </c:tx>
          <c:layout/>
          <c:overlay val="0"/>
        </c:title>
        <c:numFmt formatCode="General" sourceLinked="1"/>
        <c:majorTickMark val="out"/>
        <c:minorTickMark val="none"/>
        <c:tickLblPos val="nextTo"/>
        <c:crossAx val="78277632"/>
        <c:crosses val="autoZero"/>
        <c:crossBetween val="midCat"/>
      </c:valAx>
    </c:plotArea>
    <c:legend>
      <c:legendPos val="r"/>
      <c:layout>
        <c:manualLayout>
          <c:xMode val="edge"/>
          <c:yMode val="edge"/>
          <c:x val="0.21051578779925237"/>
          <c:y val="0.18722214680061544"/>
          <c:w val="0.40145625384398381"/>
          <c:h val="0.25115157480314959"/>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image" Target="../media/image41.png"/><Relationship Id="rId5" Type="http://schemas.openxmlformats.org/officeDocument/2006/relationships/image" Target="../media/image45.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image" Target="../media/image52.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image" Target="../media/image58.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2.png"/><Relationship Id="rId1" Type="http://schemas.openxmlformats.org/officeDocument/2006/relationships/image" Target="../media/image6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lvl1pPr>
          </a:lstStyle>
          <a:p>
            <a:endParaRPr lang="en-US"/>
          </a:p>
        </p:txBody>
      </p:sp>
      <p:sp>
        <p:nvSpPr>
          <p:cNvPr id="22531"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lvl1pPr>
          </a:lstStyle>
          <a:p>
            <a:endParaRPr lang="en-US"/>
          </a:p>
        </p:txBody>
      </p:sp>
      <p:sp>
        <p:nvSpPr>
          <p:cNvPr id="22532"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lvl1pPr>
          </a:lstStyle>
          <a:p>
            <a:endParaRPr lang="en-US"/>
          </a:p>
        </p:txBody>
      </p:sp>
      <p:sp>
        <p:nvSpPr>
          <p:cNvPr id="22533"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fld id="{455CD503-CFE6-4878-896C-6DF41EF81E8F}" type="slidenum">
              <a:rPr lang="en-US"/>
              <a:pPr/>
              <a:t>‹#›</a:t>
            </a:fld>
            <a:endParaRPr lang="en-US"/>
          </a:p>
        </p:txBody>
      </p:sp>
    </p:spTree>
    <p:extLst>
      <p:ext uri="{BB962C8B-B14F-4D97-AF65-F5344CB8AC3E}">
        <p14:creationId xmlns:p14="http://schemas.microsoft.com/office/powerpoint/2010/main" val="3368691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lvl1pPr>
          </a:lstStyle>
          <a:p>
            <a:endParaRPr lang="en-US"/>
          </a:p>
        </p:txBody>
      </p:sp>
      <p:sp>
        <p:nvSpPr>
          <p:cNvPr id="16387"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lvl1pPr>
          </a:lstStyle>
          <a:p>
            <a:endParaRPr lang="en-US"/>
          </a:p>
        </p:txBody>
      </p:sp>
      <p:sp>
        <p:nvSpPr>
          <p:cNvPr id="163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lvl1pPr>
          </a:lstStyle>
          <a:p>
            <a:endParaRPr lang="en-US"/>
          </a:p>
        </p:txBody>
      </p:sp>
      <p:sp>
        <p:nvSpPr>
          <p:cNvPr id="16391"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fld id="{15B4BF8F-E217-4A14-810C-12F3F03F9B62}" type="slidenum">
              <a:rPr lang="en-US"/>
              <a:pPr/>
              <a:t>‹#›</a:t>
            </a:fld>
            <a:endParaRPr lang="en-US"/>
          </a:p>
        </p:txBody>
      </p:sp>
    </p:spTree>
    <p:extLst>
      <p:ext uri="{BB962C8B-B14F-4D97-AF65-F5344CB8AC3E}">
        <p14:creationId xmlns:p14="http://schemas.microsoft.com/office/powerpoint/2010/main" val="1727782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 http://phet.colorado.edu/teacher_ideas/view-contribution.php?contribution_id=18</a:t>
            </a:r>
            <a:endParaRPr lang="en-US" dirty="0"/>
          </a:p>
        </p:txBody>
      </p:sp>
      <p:sp>
        <p:nvSpPr>
          <p:cNvPr id="4" name="Slide Number Placeholder 3"/>
          <p:cNvSpPr>
            <a:spLocks noGrp="1"/>
          </p:cNvSpPr>
          <p:nvPr>
            <p:ph type="sldNum" sz="quarter" idx="10"/>
          </p:nvPr>
        </p:nvSpPr>
        <p:spPr/>
        <p:txBody>
          <a:bodyPr/>
          <a:lstStyle/>
          <a:p>
            <a:fld id="{15B4BF8F-E217-4A14-810C-12F3F03F9B62}"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not enough</a:t>
            </a:r>
            <a:r>
              <a:rPr lang="en-US" baseline="0" dirty="0" smtClean="0"/>
              <a:t> change in gravity. </a:t>
            </a:r>
            <a:endParaRPr lang="en-US" dirty="0"/>
          </a:p>
        </p:txBody>
      </p:sp>
      <p:sp>
        <p:nvSpPr>
          <p:cNvPr id="4" name="Slide Number Placeholder 3"/>
          <p:cNvSpPr>
            <a:spLocks noGrp="1"/>
          </p:cNvSpPr>
          <p:nvPr>
            <p:ph type="sldNum" sz="quarter" idx="10"/>
          </p:nvPr>
        </p:nvSpPr>
        <p:spPr/>
        <p:txBody>
          <a:bodyPr/>
          <a:lstStyle/>
          <a:p>
            <a:fld id="{15B4BF8F-E217-4A14-810C-12F3F03F9B62}" type="slidenum">
              <a:rPr lang="en-US" smtClean="0"/>
              <a:pPr/>
              <a:t>27</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discuss the fact that</a:t>
            </a:r>
            <a:r>
              <a:rPr lang="en-US" baseline="0" dirty="0" smtClean="0"/>
              <a:t> the isotope mass is rounded to whole numbers, but the exact values are </a:t>
            </a:r>
          </a:p>
          <a:p>
            <a:r>
              <a:rPr lang="en-US" baseline="0" dirty="0" smtClean="0"/>
              <a:t>2.01410 and 1.00783. You can show this by using the </a:t>
            </a:r>
            <a:r>
              <a:rPr lang="en-US" baseline="0" dirty="0" err="1" smtClean="0"/>
              <a:t>sim</a:t>
            </a:r>
            <a:r>
              <a:rPr lang="en-US" baseline="0" dirty="0" smtClean="0"/>
              <a:t>. Just drag one isotope into the box and the value will be displayed. </a:t>
            </a:r>
            <a:endParaRPr lang="en-US" dirty="0"/>
          </a:p>
        </p:txBody>
      </p:sp>
      <p:sp>
        <p:nvSpPr>
          <p:cNvPr id="4" name="Slide Number Placeholder 3"/>
          <p:cNvSpPr>
            <a:spLocks noGrp="1"/>
          </p:cNvSpPr>
          <p:nvPr>
            <p:ph type="sldNum" sz="quarter" idx="10"/>
          </p:nvPr>
        </p:nvSpPr>
        <p:spPr/>
        <p:txBody>
          <a:bodyPr/>
          <a:lstStyle/>
          <a:p>
            <a:fld id="{547E43CD-EB15-48A5-ACBE-50051A8F1AD8}" type="slidenum">
              <a:rPr lang="en-US" smtClean="0"/>
              <a:t>140</a:t>
            </a:fld>
            <a:endParaRPr lang="en-US"/>
          </a:p>
        </p:txBody>
      </p:sp>
    </p:spTree>
    <p:extLst>
      <p:ext uri="{BB962C8B-B14F-4D97-AF65-F5344CB8AC3E}">
        <p14:creationId xmlns:p14="http://schemas.microsoft.com/office/powerpoint/2010/main" val="29164227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Value on periodic table  b. just the middle</a:t>
            </a:r>
            <a:r>
              <a:rPr lang="en-US" baseline="0" dirty="0" smtClean="0"/>
              <a:t> value  c. </a:t>
            </a:r>
            <a:r>
              <a:rPr lang="en-US" dirty="0" smtClean="0"/>
              <a:t>37.5 = (2*36+38+ 40)/4 or .5*36+.25*38+.25*40</a:t>
            </a:r>
          </a:p>
          <a:p>
            <a:endParaRPr lang="en-US" dirty="0"/>
          </a:p>
        </p:txBody>
      </p:sp>
      <p:sp>
        <p:nvSpPr>
          <p:cNvPr id="4" name="Slide Number Placeholder 3"/>
          <p:cNvSpPr>
            <a:spLocks noGrp="1"/>
          </p:cNvSpPr>
          <p:nvPr>
            <p:ph type="sldNum" sz="quarter" idx="10"/>
          </p:nvPr>
        </p:nvSpPr>
        <p:spPr/>
        <p:txBody>
          <a:bodyPr/>
          <a:lstStyle/>
          <a:p>
            <a:fld id="{547E43CD-EB15-48A5-ACBE-50051A8F1AD8}" type="slidenum">
              <a:rPr lang="en-US" smtClean="0"/>
              <a:t>141</a:t>
            </a:fld>
            <a:endParaRPr lang="en-US"/>
          </a:p>
        </p:txBody>
      </p:sp>
    </p:spTree>
    <p:extLst>
      <p:ext uri="{BB962C8B-B14F-4D97-AF65-F5344CB8AC3E}">
        <p14:creationId xmlns:p14="http://schemas.microsoft.com/office/powerpoint/2010/main" val="8655205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next slide</a:t>
            </a:r>
            <a:endParaRPr lang="en-US" dirty="0"/>
          </a:p>
        </p:txBody>
      </p:sp>
      <p:sp>
        <p:nvSpPr>
          <p:cNvPr id="4" name="Slide Number Placeholder 3"/>
          <p:cNvSpPr>
            <a:spLocks noGrp="1"/>
          </p:cNvSpPr>
          <p:nvPr>
            <p:ph type="sldNum" sz="quarter" idx="10"/>
          </p:nvPr>
        </p:nvSpPr>
        <p:spPr/>
        <p:txBody>
          <a:bodyPr/>
          <a:lstStyle/>
          <a:p>
            <a:fld id="{547E43CD-EB15-48A5-ACBE-50051A8F1AD8}" type="slidenum">
              <a:rPr lang="en-US" smtClean="0"/>
              <a:t>143</a:t>
            </a:fld>
            <a:endParaRPr lang="en-US"/>
          </a:p>
        </p:txBody>
      </p:sp>
    </p:spTree>
    <p:extLst>
      <p:ext uri="{BB962C8B-B14F-4D97-AF65-F5344CB8AC3E}">
        <p14:creationId xmlns:p14="http://schemas.microsoft.com/office/powerpoint/2010/main" val="1714860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could use the </a:t>
            </a:r>
            <a:r>
              <a:rPr lang="en-US" dirty="0" err="1" smtClean="0"/>
              <a:t>sim</a:t>
            </a:r>
            <a:r>
              <a:rPr lang="en-US" dirty="0" smtClean="0"/>
              <a:t> to explain,</a:t>
            </a:r>
            <a:r>
              <a:rPr lang="en-US" baseline="0" dirty="0" smtClean="0"/>
              <a:t> but I want to emphasize use of the periodic table. </a:t>
            </a:r>
            <a:endParaRPr lang="en-US" dirty="0"/>
          </a:p>
        </p:txBody>
      </p:sp>
      <p:sp>
        <p:nvSpPr>
          <p:cNvPr id="4" name="Slide Number Placeholder 3"/>
          <p:cNvSpPr>
            <a:spLocks noGrp="1"/>
          </p:cNvSpPr>
          <p:nvPr>
            <p:ph type="sldNum" sz="quarter" idx="10"/>
          </p:nvPr>
        </p:nvSpPr>
        <p:spPr/>
        <p:txBody>
          <a:bodyPr/>
          <a:lstStyle/>
          <a:p>
            <a:fld id="{547E43CD-EB15-48A5-ACBE-50051A8F1AD8}" type="slidenum">
              <a:rPr lang="en-US" smtClean="0"/>
              <a:t>144</a:t>
            </a:fld>
            <a:endParaRPr lang="en-US"/>
          </a:p>
        </p:txBody>
      </p:sp>
    </p:spTree>
    <p:extLst>
      <p:ext uri="{BB962C8B-B14F-4D97-AF65-F5344CB8AC3E}">
        <p14:creationId xmlns:p14="http://schemas.microsoft.com/office/powerpoint/2010/main" val="21052582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https://phet.colorado.edu/en/contributions/view/3183</a:t>
            </a:r>
            <a:endParaRPr lang="en-US"/>
          </a:p>
        </p:txBody>
      </p:sp>
      <p:sp>
        <p:nvSpPr>
          <p:cNvPr id="4" name="Slide Number Placeholder 3"/>
          <p:cNvSpPr>
            <a:spLocks noGrp="1"/>
          </p:cNvSpPr>
          <p:nvPr>
            <p:ph type="sldNum" sz="quarter" idx="10"/>
          </p:nvPr>
        </p:nvSpPr>
        <p:spPr/>
        <p:txBody>
          <a:bodyPr/>
          <a:lstStyle/>
          <a:p>
            <a:fld id="{BDEB4221-9600-4FDC-AF97-6EBD178BE8BF}" type="slidenum">
              <a:rPr lang="en-US" smtClean="0"/>
              <a:pPr/>
              <a:t>145</a:t>
            </a:fld>
            <a:endParaRPr lang="en-US"/>
          </a:p>
        </p:txBody>
      </p:sp>
    </p:spTree>
    <p:extLst>
      <p:ext uri="{BB962C8B-B14F-4D97-AF65-F5344CB8AC3E}">
        <p14:creationId xmlns:p14="http://schemas.microsoft.com/office/powerpoint/2010/main" val="23638677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a:t>
            </a:r>
            <a:r>
              <a:rPr lang="en-US" baseline="0" dirty="0" smtClean="0"/>
              <a:t> Show </a:t>
            </a:r>
            <a:r>
              <a:rPr lang="en-US" baseline="0" dirty="0" err="1" smtClean="0"/>
              <a:t>sim</a:t>
            </a:r>
            <a:r>
              <a:rPr lang="en-US" baseline="0" dirty="0" smtClean="0"/>
              <a:t>: the left is milk, then blood, then a custom liquid like </a:t>
            </a:r>
            <a:r>
              <a:rPr lang="en-US" baseline="0" dirty="0" err="1" smtClean="0"/>
              <a:t>NaOH</a:t>
            </a:r>
            <a:endParaRPr lang="en-US" dirty="0"/>
          </a:p>
        </p:txBody>
      </p:sp>
      <p:sp>
        <p:nvSpPr>
          <p:cNvPr id="4" name="Slide Number Placeholder 3"/>
          <p:cNvSpPr>
            <a:spLocks noGrp="1"/>
          </p:cNvSpPr>
          <p:nvPr>
            <p:ph type="sldNum" sz="quarter" idx="10"/>
          </p:nvPr>
        </p:nvSpPr>
        <p:spPr/>
        <p:txBody>
          <a:bodyPr/>
          <a:lstStyle/>
          <a:p>
            <a:fld id="{BDEB4221-9600-4FDC-AF97-6EBD178BE8BF}" type="slidenum">
              <a:rPr lang="en-US" smtClean="0"/>
              <a:pPr/>
              <a:t>146</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answer D</a:t>
            </a:r>
            <a:r>
              <a:rPr lang="en-US" baseline="0" dirty="0" smtClean="0"/>
              <a:t> (</a:t>
            </a:r>
            <a:r>
              <a:rPr lang="en-US" dirty="0" smtClean="0"/>
              <a:t>B and C)  A milk, B blood  C. custom at pH =12</a:t>
            </a:r>
            <a:endParaRPr lang="en-US" dirty="0"/>
          </a:p>
        </p:txBody>
      </p:sp>
      <p:sp>
        <p:nvSpPr>
          <p:cNvPr id="4" name="Slide Number Placeholder 3"/>
          <p:cNvSpPr>
            <a:spLocks noGrp="1"/>
          </p:cNvSpPr>
          <p:nvPr>
            <p:ph type="sldNum" sz="quarter" idx="10"/>
          </p:nvPr>
        </p:nvSpPr>
        <p:spPr/>
        <p:txBody>
          <a:bodyPr/>
          <a:lstStyle/>
          <a:p>
            <a:fld id="{BDEB4221-9600-4FDC-AF97-6EBD178BE8BF}" type="slidenum">
              <a:rPr lang="en-US" smtClean="0"/>
              <a:pPr/>
              <a:t>147</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answer is C, but they may argue E    A. Custom pH</a:t>
            </a:r>
            <a:r>
              <a:rPr lang="en-US" baseline="0" dirty="0" smtClean="0"/>
              <a:t> =13  B. water pH =7  C. vomit pH=2</a:t>
            </a:r>
            <a:endParaRPr lang="en-US" dirty="0"/>
          </a:p>
        </p:txBody>
      </p:sp>
      <p:sp>
        <p:nvSpPr>
          <p:cNvPr id="4" name="Slide Number Placeholder 3"/>
          <p:cNvSpPr>
            <a:spLocks noGrp="1"/>
          </p:cNvSpPr>
          <p:nvPr>
            <p:ph type="sldNum" sz="quarter" idx="10"/>
          </p:nvPr>
        </p:nvSpPr>
        <p:spPr/>
        <p:txBody>
          <a:bodyPr/>
          <a:lstStyle/>
          <a:p>
            <a:fld id="{BDEB4221-9600-4FDC-AF97-6EBD178BE8BF}" type="slidenum">
              <a:rPr lang="en-US" smtClean="0"/>
              <a:pPr/>
              <a:t>148</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answer B   A.</a:t>
            </a:r>
            <a:r>
              <a:rPr lang="en-US" baseline="0" dirty="0" smtClean="0"/>
              <a:t> Water pH =7 </a:t>
            </a:r>
            <a:r>
              <a:rPr lang="en-US" dirty="0" smtClean="0"/>
              <a:t>B. pH =13  C. soda pop pH =2.5</a:t>
            </a:r>
            <a:endParaRPr lang="en-US" dirty="0"/>
          </a:p>
        </p:txBody>
      </p:sp>
      <p:sp>
        <p:nvSpPr>
          <p:cNvPr id="4" name="Slide Number Placeholder 3"/>
          <p:cNvSpPr>
            <a:spLocks noGrp="1"/>
          </p:cNvSpPr>
          <p:nvPr>
            <p:ph type="sldNum" sz="quarter" idx="10"/>
          </p:nvPr>
        </p:nvSpPr>
        <p:spPr/>
        <p:txBody>
          <a:bodyPr/>
          <a:lstStyle/>
          <a:p>
            <a:fld id="{BDEB4221-9600-4FDC-AF97-6EBD178BE8BF}" type="slidenum">
              <a:rPr lang="en-US" smtClean="0"/>
              <a:pPr/>
              <a:t>149</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answer</a:t>
            </a:r>
            <a:r>
              <a:rPr lang="en-US" baseline="0" dirty="0" smtClean="0"/>
              <a:t> D (A and B) </a:t>
            </a:r>
            <a:r>
              <a:rPr lang="en-US" dirty="0" smtClean="0"/>
              <a:t>A. Coffee pH =5 B. soda pop pH =2.5 C. custom</a:t>
            </a:r>
            <a:r>
              <a:rPr lang="en-US" baseline="0" dirty="0" smtClean="0"/>
              <a:t> pH =13, </a:t>
            </a:r>
            <a:endParaRPr lang="en-US" dirty="0"/>
          </a:p>
        </p:txBody>
      </p:sp>
      <p:sp>
        <p:nvSpPr>
          <p:cNvPr id="4" name="Slide Number Placeholder 3"/>
          <p:cNvSpPr>
            <a:spLocks noGrp="1"/>
          </p:cNvSpPr>
          <p:nvPr>
            <p:ph type="sldNum" sz="quarter" idx="10"/>
          </p:nvPr>
        </p:nvSpPr>
        <p:spPr/>
        <p:txBody>
          <a:bodyPr/>
          <a:lstStyle/>
          <a:p>
            <a:fld id="{BDEB4221-9600-4FDC-AF97-6EBD178BE8BF}" type="slidenum">
              <a:rPr lang="en-US" smtClean="0"/>
              <a:pPr/>
              <a:t>150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Hot air rises and takes smoke, fresh air is more</a:t>
            </a:r>
            <a:r>
              <a:rPr lang="en-US" baseline="0" dirty="0" smtClean="0"/>
              <a:t> likely on floor. </a:t>
            </a:r>
            <a:r>
              <a:rPr lang="en-US" baseline="0" smtClean="0"/>
              <a:t>This has nothing to do with gravity</a:t>
            </a:r>
            <a:endParaRPr lang="en-US"/>
          </a:p>
        </p:txBody>
      </p:sp>
      <p:sp>
        <p:nvSpPr>
          <p:cNvPr id="4" name="Slide Number Placeholder 3"/>
          <p:cNvSpPr>
            <a:spLocks noGrp="1"/>
          </p:cNvSpPr>
          <p:nvPr>
            <p:ph type="sldNum" sz="quarter" idx="10"/>
          </p:nvPr>
        </p:nvSpPr>
        <p:spPr/>
        <p:txBody>
          <a:bodyPr/>
          <a:lstStyle/>
          <a:p>
            <a:fld id="{15B4BF8F-E217-4A14-810C-12F3F03F9B62}" type="slidenum">
              <a:rPr lang="en-US" smtClean="0"/>
              <a:pPr/>
              <a:t>28</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more water</a:t>
            </a:r>
            <a:r>
              <a:rPr lang="en-US" baseline="0" dirty="0" smtClean="0"/>
              <a:t> lessens the acidity, so pH goes up</a:t>
            </a:r>
            <a:endParaRPr lang="en-US" dirty="0"/>
          </a:p>
        </p:txBody>
      </p:sp>
      <p:sp>
        <p:nvSpPr>
          <p:cNvPr id="4" name="Slide Number Placeholder 3"/>
          <p:cNvSpPr>
            <a:spLocks noGrp="1"/>
          </p:cNvSpPr>
          <p:nvPr>
            <p:ph type="sldNum" sz="quarter" idx="10"/>
          </p:nvPr>
        </p:nvSpPr>
        <p:spPr/>
        <p:txBody>
          <a:bodyPr/>
          <a:lstStyle/>
          <a:p>
            <a:fld id="{BDEB4221-9600-4FDC-AF97-6EBD178BE8BF}" type="slidenum">
              <a:rPr lang="en-US" smtClean="0"/>
              <a:pPr/>
              <a:t>151</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more water</a:t>
            </a:r>
            <a:r>
              <a:rPr lang="en-US" baseline="0" dirty="0" smtClean="0"/>
              <a:t> lessens the </a:t>
            </a:r>
            <a:r>
              <a:rPr lang="en-US" baseline="0" dirty="0" err="1" smtClean="0"/>
              <a:t>basicity</a:t>
            </a:r>
            <a:r>
              <a:rPr lang="en-US" baseline="0" dirty="0" smtClean="0"/>
              <a:t> , so pH goes down,</a:t>
            </a:r>
            <a:r>
              <a:rPr lang="en-US" dirty="0" smtClean="0"/>
              <a:t> but not by 2 (log scale)</a:t>
            </a:r>
            <a:endParaRPr lang="en-US" dirty="0"/>
          </a:p>
        </p:txBody>
      </p:sp>
      <p:sp>
        <p:nvSpPr>
          <p:cNvPr id="4" name="Slide Number Placeholder 3"/>
          <p:cNvSpPr>
            <a:spLocks noGrp="1"/>
          </p:cNvSpPr>
          <p:nvPr>
            <p:ph type="sldNum" sz="quarter" idx="10"/>
          </p:nvPr>
        </p:nvSpPr>
        <p:spPr/>
        <p:txBody>
          <a:bodyPr/>
          <a:lstStyle/>
          <a:p>
            <a:fld id="{BDEB4221-9600-4FDC-AF97-6EBD178BE8BF}" type="slidenum">
              <a:rPr lang="en-US" smtClean="0"/>
              <a:pPr/>
              <a:t>153</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Correct answer is A    </a:t>
            </a:r>
            <a:r>
              <a:rPr lang="en-US" dirty="0" smtClean="0"/>
              <a:t> A milk, B blood  C. custom at pH =12</a:t>
            </a:r>
            <a:endParaRPr lang="en-US" dirty="0"/>
          </a:p>
        </p:txBody>
      </p:sp>
      <p:sp>
        <p:nvSpPr>
          <p:cNvPr id="4" name="Slide Number Placeholder 3"/>
          <p:cNvSpPr>
            <a:spLocks noGrp="1"/>
          </p:cNvSpPr>
          <p:nvPr>
            <p:ph type="sldNum" sz="quarter" idx="10"/>
          </p:nvPr>
        </p:nvSpPr>
        <p:spPr/>
        <p:txBody>
          <a:bodyPr/>
          <a:lstStyle/>
          <a:p>
            <a:fld id="{BDEB4221-9600-4FDC-AF97-6EBD178BE8BF}" type="slidenum">
              <a:rPr lang="en-US" smtClean="0"/>
              <a:pPr/>
              <a:t>155</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fontAlgn="auto">
              <a:spcBef>
                <a:spcPts val="0"/>
              </a:spcBef>
              <a:spcAft>
                <a:spcPts val="0"/>
              </a:spcAft>
              <a:defRPr/>
            </a:pPr>
            <a:r>
              <a:rPr lang="en-US" dirty="0" smtClean="0"/>
              <a:t>Correct answer C   A.</a:t>
            </a:r>
            <a:r>
              <a:rPr lang="en-US" baseline="0" dirty="0" smtClean="0"/>
              <a:t> Water pH =7 </a:t>
            </a:r>
            <a:r>
              <a:rPr lang="en-US" dirty="0" smtClean="0"/>
              <a:t>B. pH =13  C. soda pop pH =2.5</a:t>
            </a:r>
          </a:p>
          <a:p>
            <a:endParaRPr lang="en-US" dirty="0"/>
          </a:p>
        </p:txBody>
      </p:sp>
      <p:sp>
        <p:nvSpPr>
          <p:cNvPr id="4" name="Slide Number Placeholder 3"/>
          <p:cNvSpPr>
            <a:spLocks noGrp="1"/>
          </p:cNvSpPr>
          <p:nvPr>
            <p:ph type="sldNum" sz="quarter" idx="10"/>
          </p:nvPr>
        </p:nvSpPr>
        <p:spPr/>
        <p:txBody>
          <a:bodyPr/>
          <a:lstStyle/>
          <a:p>
            <a:fld id="{BDEB4221-9600-4FDC-AF97-6EBD178BE8BF}" type="slidenum">
              <a:rPr lang="en-US" smtClean="0"/>
              <a:pPr/>
              <a:t>156</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DEB4221-9600-4FDC-AF97-6EBD178BE8BF}" type="slidenum">
              <a:rPr lang="en-US" smtClean="0"/>
              <a:pPr/>
              <a:t>157</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https://phet.colorado.edu/en/contributions/view/3102</a:t>
            </a:r>
          </a:p>
          <a:p>
            <a:r>
              <a:rPr lang="en-US" dirty="0" smtClean="0"/>
              <a:t>Discuss that many types</a:t>
            </a:r>
            <a:r>
              <a:rPr lang="en-US" baseline="0" dirty="0" smtClean="0"/>
              <a:t> of sandwiches can be made</a:t>
            </a:r>
            <a:endParaRPr lang="en-US" dirty="0"/>
          </a:p>
        </p:txBody>
      </p:sp>
      <p:sp>
        <p:nvSpPr>
          <p:cNvPr id="4" name="Slide Number Placeholder 3"/>
          <p:cNvSpPr>
            <a:spLocks noGrp="1"/>
          </p:cNvSpPr>
          <p:nvPr>
            <p:ph type="sldNum" sz="quarter" idx="10"/>
          </p:nvPr>
        </p:nvSpPr>
        <p:spPr/>
        <p:txBody>
          <a:bodyPr/>
          <a:lstStyle/>
          <a:p>
            <a:fld id="{723CC0B5-493C-45DE-AA4F-2B297BED444A}" type="slidenum">
              <a:rPr lang="en-US" smtClean="0"/>
              <a:t>159</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723CC0B5-493C-45DE-AA4F-2B297BED444A}" type="slidenum">
              <a:rPr lang="en-US" smtClean="0"/>
              <a:t>160</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723CC0B5-493C-45DE-AA4F-2B297BED444A}" type="slidenum">
              <a:rPr lang="en-US" smtClean="0"/>
              <a:t>161</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or C are actually</a:t>
            </a:r>
            <a:r>
              <a:rPr lang="en-US" baseline="0" dirty="0" smtClean="0"/>
              <a:t> accurate</a:t>
            </a:r>
            <a:r>
              <a:rPr lang="en-US" dirty="0" smtClean="0"/>
              <a:t>, but depending on whether</a:t>
            </a:r>
            <a:r>
              <a:rPr lang="en-US" baseline="0" dirty="0" smtClean="0"/>
              <a:t> the concept of mole has been introduced, you may get just A.</a:t>
            </a:r>
            <a:endParaRPr lang="en-US" dirty="0"/>
          </a:p>
        </p:txBody>
      </p:sp>
      <p:sp>
        <p:nvSpPr>
          <p:cNvPr id="4" name="Slide Number Placeholder 3"/>
          <p:cNvSpPr>
            <a:spLocks noGrp="1"/>
          </p:cNvSpPr>
          <p:nvPr>
            <p:ph type="sldNum" sz="quarter" idx="10"/>
          </p:nvPr>
        </p:nvSpPr>
        <p:spPr/>
        <p:txBody>
          <a:bodyPr/>
          <a:lstStyle/>
          <a:p>
            <a:fld id="{723CC0B5-493C-45DE-AA4F-2B297BED444A}" type="slidenum">
              <a:rPr lang="en-US" smtClean="0"/>
              <a:t>162</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is the best answer. </a:t>
            </a:r>
            <a:endParaRPr lang="en-US" dirty="0"/>
          </a:p>
        </p:txBody>
      </p:sp>
      <p:sp>
        <p:nvSpPr>
          <p:cNvPr id="4" name="Slide Number Placeholder 3"/>
          <p:cNvSpPr>
            <a:spLocks noGrp="1"/>
          </p:cNvSpPr>
          <p:nvPr>
            <p:ph type="sldNum" sz="quarter" idx="10"/>
          </p:nvPr>
        </p:nvSpPr>
        <p:spPr/>
        <p:txBody>
          <a:bodyPr/>
          <a:lstStyle/>
          <a:p>
            <a:fld id="{723CC0B5-493C-45DE-AA4F-2B297BED444A}" type="slidenum">
              <a:rPr lang="en-US" smtClean="0"/>
              <a:t>163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 http://phet.colorado.edu/teacher_ideas/view-contribution.php?contribution_id=661</a:t>
            </a:r>
            <a:endParaRPr lang="en-US" dirty="0"/>
          </a:p>
        </p:txBody>
      </p:sp>
      <p:sp>
        <p:nvSpPr>
          <p:cNvPr id="4" name="Slide Number Placeholder 3"/>
          <p:cNvSpPr>
            <a:spLocks noGrp="1"/>
          </p:cNvSpPr>
          <p:nvPr>
            <p:ph type="sldNum" sz="quarter" idx="10"/>
          </p:nvPr>
        </p:nvSpPr>
        <p:spPr/>
        <p:txBody>
          <a:bodyPr/>
          <a:lstStyle/>
          <a:p>
            <a:fld id="{15B4BF8F-E217-4A14-810C-12F3F03F9B62}" type="slidenum">
              <a:rPr lang="en-US" smtClean="0"/>
              <a:pPr/>
              <a:t>29</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is the best answer. </a:t>
            </a:r>
            <a:endParaRPr lang="en-US" dirty="0"/>
          </a:p>
        </p:txBody>
      </p:sp>
      <p:sp>
        <p:nvSpPr>
          <p:cNvPr id="4" name="Slide Number Placeholder 3"/>
          <p:cNvSpPr>
            <a:spLocks noGrp="1"/>
          </p:cNvSpPr>
          <p:nvPr>
            <p:ph type="sldNum" sz="quarter" idx="10"/>
          </p:nvPr>
        </p:nvSpPr>
        <p:spPr/>
        <p:txBody>
          <a:bodyPr/>
          <a:lstStyle/>
          <a:p>
            <a:fld id="{723CC0B5-493C-45DE-AA4F-2B297BED444A}" type="slidenum">
              <a:rPr lang="en-US" smtClean="0"/>
              <a:t>164</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is the best answer. </a:t>
            </a:r>
            <a:endParaRPr lang="en-US" dirty="0"/>
          </a:p>
        </p:txBody>
      </p:sp>
      <p:sp>
        <p:nvSpPr>
          <p:cNvPr id="4" name="Slide Number Placeholder 3"/>
          <p:cNvSpPr>
            <a:spLocks noGrp="1"/>
          </p:cNvSpPr>
          <p:nvPr>
            <p:ph type="sldNum" sz="quarter" idx="10"/>
          </p:nvPr>
        </p:nvSpPr>
        <p:spPr/>
        <p:txBody>
          <a:bodyPr/>
          <a:lstStyle/>
          <a:p>
            <a:fld id="{723CC0B5-493C-45DE-AA4F-2B297BED444A}" type="slidenum">
              <a:rPr lang="en-US" smtClean="0"/>
              <a:t>165</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33-2*12=9</a:t>
            </a:r>
            <a:endParaRPr lang="en-US" dirty="0"/>
          </a:p>
        </p:txBody>
      </p:sp>
      <p:sp>
        <p:nvSpPr>
          <p:cNvPr id="4" name="Slide Number Placeholder 3"/>
          <p:cNvSpPr>
            <a:spLocks noGrp="1"/>
          </p:cNvSpPr>
          <p:nvPr>
            <p:ph type="sldNum" sz="quarter" idx="10"/>
          </p:nvPr>
        </p:nvSpPr>
        <p:spPr/>
        <p:txBody>
          <a:bodyPr/>
          <a:lstStyle/>
          <a:p>
            <a:fld id="{723CC0B5-493C-45DE-AA4F-2B297BED444A}" type="slidenum">
              <a:rPr lang="en-US" smtClean="0"/>
              <a:t>166</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B 33/2=16.5</a:t>
            </a:r>
            <a:r>
              <a:rPr lang="en-US" baseline="0" smtClean="0"/>
              <a:t>  15/2=7.5 so the max is 7.</a:t>
            </a:r>
            <a:endParaRPr lang="en-US" dirty="0"/>
          </a:p>
        </p:txBody>
      </p:sp>
      <p:sp>
        <p:nvSpPr>
          <p:cNvPr id="4" name="Slide Number Placeholder 3"/>
          <p:cNvSpPr>
            <a:spLocks noGrp="1"/>
          </p:cNvSpPr>
          <p:nvPr>
            <p:ph type="sldNum" sz="quarter" idx="10"/>
          </p:nvPr>
        </p:nvSpPr>
        <p:spPr/>
        <p:txBody>
          <a:bodyPr/>
          <a:lstStyle/>
          <a:p>
            <a:fld id="{723CC0B5-493C-45DE-AA4F-2B297BED444A}" type="slidenum">
              <a:rPr lang="en-US" smtClean="0"/>
              <a:t>167</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July 2011</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168</a:t>
            </a:fld>
            <a:endParaRPr lang="en-US"/>
          </a:p>
        </p:txBody>
      </p:sp>
    </p:spTree>
    <p:extLst>
      <p:ext uri="{BB962C8B-B14F-4D97-AF65-F5344CB8AC3E}">
        <p14:creationId xmlns:p14="http://schemas.microsoft.com/office/powerpoint/2010/main" val="32336129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baseline="0" dirty="0" smtClean="0"/>
              <a:t> students will need to write the balanced chemical reaction or the teacher could provide it before showing the question.</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169</a:t>
            </a:fld>
            <a:endParaRPr lang="en-US"/>
          </a:p>
        </p:txBody>
      </p:sp>
    </p:spTree>
    <p:extLst>
      <p:ext uri="{BB962C8B-B14F-4D97-AF65-F5344CB8AC3E}">
        <p14:creationId xmlns:p14="http://schemas.microsoft.com/office/powerpoint/2010/main" val="427606345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 students will need to write the balanced chemical reaction or the teacher could provide it before showing the question.</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170</a:t>
            </a:fld>
            <a:endParaRPr lang="en-US"/>
          </a:p>
        </p:txBody>
      </p:sp>
    </p:spTree>
    <p:extLst>
      <p:ext uri="{BB962C8B-B14F-4D97-AF65-F5344CB8AC3E}">
        <p14:creationId xmlns:p14="http://schemas.microsoft.com/office/powerpoint/2010/main" val="427606345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t>
            </a:r>
          </a:p>
          <a:p>
            <a:r>
              <a:rPr lang="en-US" baseline="0" dirty="0" smtClean="0"/>
              <a:t>2.5 moles Na requires 1.25 moles of chlorine (diatomic) and 1.8 moles of chlorine would require 3.5 mole Na. So Na is the limiting reactant. 1.8-1.25 = .55 mole Chlorine</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171</a:t>
            </a:fld>
            <a:endParaRPr lang="en-US"/>
          </a:p>
        </p:txBody>
      </p:sp>
    </p:spTree>
    <p:extLst>
      <p:ext uri="{BB962C8B-B14F-4D97-AF65-F5344CB8AC3E}">
        <p14:creationId xmlns:p14="http://schemas.microsoft.com/office/powerpoint/2010/main" val="427606345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a:t>
            </a:r>
          </a:p>
          <a:p>
            <a:r>
              <a:rPr lang="en-US" baseline="0" dirty="0" smtClean="0"/>
              <a:t>2.5 moles Na requires 1.25 moles of chlorine (diatomic) and 1.8 moles of chlorine would require 3.5 mole Na. So Na is the limiting reactant. The reaction is 2 Na + Cl</a:t>
            </a:r>
            <a:r>
              <a:rPr lang="en-US" sz="800" dirty="0"/>
              <a:t>2 </a:t>
            </a:r>
            <a:r>
              <a:rPr lang="en-US" sz="1300" dirty="0"/>
              <a:t>= 2NaCl , so the moles of </a:t>
            </a:r>
            <a:r>
              <a:rPr lang="en-US" sz="1300" dirty="0" err="1"/>
              <a:t>NaCl</a:t>
            </a:r>
            <a:r>
              <a:rPr lang="en-US" sz="1300" dirty="0"/>
              <a:t> is equal to the moles of Na consumed </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172</a:t>
            </a:fld>
            <a:endParaRPr lang="en-US"/>
          </a:p>
        </p:txBody>
      </p:sp>
    </p:spTree>
    <p:extLst>
      <p:ext uri="{BB962C8B-B14F-4D97-AF65-F5344CB8AC3E}">
        <p14:creationId xmlns:p14="http://schemas.microsoft.com/office/powerpoint/2010/main" val="427606345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Choices are on next slide </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173</a:t>
            </a:fld>
            <a:endParaRPr lang="en-US"/>
          </a:p>
        </p:txBody>
      </p:sp>
    </p:spTree>
    <p:extLst>
      <p:ext uri="{BB962C8B-B14F-4D97-AF65-F5344CB8AC3E}">
        <p14:creationId xmlns:p14="http://schemas.microsoft.com/office/powerpoint/2010/main" val="427606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300" smtClean="0"/>
              <a:t>First, have the students rub their hands together, then write down and illustrate what they think is happening on a molecular level. </a:t>
            </a:r>
            <a:r>
              <a:rPr lang="en-US" sz="1300" b="1" smtClean="0"/>
              <a:t>Slide 3</a:t>
            </a:r>
            <a:endParaRPr lang="en-US" sz="1300" smtClean="0"/>
          </a:p>
          <a:p>
            <a:pPr lvl="1">
              <a:spcBef>
                <a:spcPct val="0"/>
              </a:spcBef>
            </a:pPr>
            <a:r>
              <a:rPr lang="en-US" sz="1300" smtClean="0"/>
              <a:t>Then project the </a:t>
            </a:r>
            <a:r>
              <a:rPr lang="en-US" sz="1300" i="1" smtClean="0"/>
              <a:t>Friction</a:t>
            </a:r>
            <a:r>
              <a:rPr lang="en-US" sz="1300" smtClean="0"/>
              <a:t> sim and gently rub the two layers together so that the students can see the rise in temp and the increase in molecular motion. </a:t>
            </a:r>
          </a:p>
          <a:p>
            <a:pPr lvl="1">
              <a:spcBef>
                <a:spcPct val="0"/>
              </a:spcBef>
            </a:pPr>
            <a:r>
              <a:rPr lang="en-US" sz="1300" smtClean="0"/>
              <a:t>Have a class discussion on how their image and description match the simulation images. We will have a class discussion about how we could show the various motions of particles. </a:t>
            </a:r>
            <a:r>
              <a:rPr lang="en-US" sz="1300" i="1" smtClean="0"/>
              <a:t>Most of my students draw vectors off round balls.</a:t>
            </a:r>
            <a:endParaRPr lang="en-US" sz="1300" smtClean="0"/>
          </a:p>
          <a:p>
            <a:pPr>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EDB076-E5CA-4061-A75E-88E24679FD9A}" type="slidenum">
              <a:rPr lang="en-US"/>
              <a:pPr/>
              <a:t>31</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 use the </a:t>
            </a:r>
            <a:r>
              <a:rPr lang="en-US" sz="1300" dirty="0" err="1"/>
              <a:t>sim</a:t>
            </a:r>
            <a:r>
              <a:rPr lang="en-US" sz="1300" dirty="0"/>
              <a:t> to easily show this.</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174</a:t>
            </a:fld>
            <a:endParaRPr lang="en-US"/>
          </a:p>
        </p:txBody>
      </p:sp>
    </p:spTree>
    <p:extLst>
      <p:ext uri="{BB962C8B-B14F-4D97-AF65-F5344CB8AC3E}">
        <p14:creationId xmlns:p14="http://schemas.microsoft.com/office/powerpoint/2010/main" val="427606345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Choices are on next slide </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175</a:t>
            </a:fld>
            <a:endParaRPr lang="en-US"/>
          </a:p>
        </p:txBody>
      </p:sp>
    </p:spTree>
    <p:extLst>
      <p:ext uri="{BB962C8B-B14F-4D97-AF65-F5344CB8AC3E}">
        <p14:creationId xmlns:p14="http://schemas.microsoft.com/office/powerpoint/2010/main" val="427606345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 This came from the game, so you would have to draw the reaction</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176</a:t>
            </a:fld>
            <a:endParaRPr lang="en-US"/>
          </a:p>
        </p:txBody>
      </p:sp>
    </p:spTree>
    <p:extLst>
      <p:ext uri="{BB962C8B-B14F-4D97-AF65-F5344CB8AC3E}">
        <p14:creationId xmlns:p14="http://schemas.microsoft.com/office/powerpoint/2010/main" val="42760634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Choices are on next slide </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177</a:t>
            </a:fld>
            <a:endParaRPr lang="en-US"/>
          </a:p>
        </p:txBody>
      </p:sp>
    </p:spTree>
    <p:extLst>
      <p:ext uri="{BB962C8B-B14F-4D97-AF65-F5344CB8AC3E}">
        <p14:creationId xmlns:p14="http://schemas.microsoft.com/office/powerpoint/2010/main" val="427606345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 This came from the game, so you would have to draw the reaction</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178</a:t>
            </a:fld>
            <a:endParaRPr lang="en-US"/>
          </a:p>
        </p:txBody>
      </p:sp>
    </p:spTree>
    <p:extLst>
      <p:ext uri="{BB962C8B-B14F-4D97-AF65-F5344CB8AC3E}">
        <p14:creationId xmlns:p14="http://schemas.microsoft.com/office/powerpoint/2010/main" val="427606345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179</a:t>
            </a:fld>
            <a:endParaRPr lang="en-US"/>
          </a:p>
        </p:txBody>
      </p:sp>
    </p:spTree>
    <p:extLst>
      <p:ext uri="{BB962C8B-B14F-4D97-AF65-F5344CB8AC3E}">
        <p14:creationId xmlns:p14="http://schemas.microsoft.com/office/powerpoint/2010/main" val="70048771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r>
              <a:rPr lang="en-US" baseline="0" dirty="0" smtClean="0"/>
              <a:t> on next slide. Give students some time before the answer selections are provided</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180</a:t>
            </a:fld>
            <a:endParaRPr lang="en-US"/>
          </a:p>
        </p:txBody>
      </p:sp>
    </p:spTree>
    <p:extLst>
      <p:ext uri="{BB962C8B-B14F-4D97-AF65-F5344CB8AC3E}">
        <p14:creationId xmlns:p14="http://schemas.microsoft.com/office/powerpoint/2010/main" val="111901121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181</a:t>
            </a:fld>
            <a:endParaRPr lang="en-US"/>
          </a:p>
        </p:txBody>
      </p:sp>
    </p:spTree>
    <p:extLst>
      <p:ext uri="{BB962C8B-B14F-4D97-AF65-F5344CB8AC3E}">
        <p14:creationId xmlns:p14="http://schemas.microsoft.com/office/powerpoint/2010/main" val="111901121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23646139-37E9-4A61-B828-19356566D667}" type="slidenum">
              <a:rPr lang="en-US" smtClean="0"/>
              <a:t>182</a:t>
            </a:fld>
            <a:endParaRPr lang="en-US"/>
          </a:p>
        </p:txBody>
      </p:sp>
    </p:spTree>
    <p:extLst>
      <p:ext uri="{BB962C8B-B14F-4D97-AF65-F5344CB8AC3E}">
        <p14:creationId xmlns:p14="http://schemas.microsoft.com/office/powerpoint/2010/main" val="111901121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3A680-B7FA-4F58-A35D-61531B02DC14}" type="slidenum">
              <a:rPr lang="en-US" smtClean="0"/>
              <a:t>183</a:t>
            </a:fld>
            <a:endParaRPr lang="en-US"/>
          </a:p>
        </p:txBody>
      </p:sp>
    </p:spTree>
    <p:extLst>
      <p:ext uri="{BB962C8B-B14F-4D97-AF65-F5344CB8AC3E}">
        <p14:creationId xmlns:p14="http://schemas.microsoft.com/office/powerpoint/2010/main" val="329542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 Gas Properties to show C is correct</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26CA1D-8B23-40E7-8C73-E5453633A38E}" type="slidenum">
              <a:rPr lang="en-US"/>
              <a:pPr/>
              <a:t>32</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there</a:t>
            </a:r>
            <a:r>
              <a:rPr lang="en-US" baseline="0" dirty="0" smtClean="0"/>
              <a:t> are 4 protons so atom or ion is ok; oxygen has a atomic number of 8, so I used it for a distractor. </a:t>
            </a:r>
            <a:endParaRPr lang="en-US" dirty="0"/>
          </a:p>
        </p:txBody>
      </p:sp>
      <p:sp>
        <p:nvSpPr>
          <p:cNvPr id="4" name="Slide Number Placeholder 3"/>
          <p:cNvSpPr>
            <a:spLocks noGrp="1"/>
          </p:cNvSpPr>
          <p:nvPr>
            <p:ph type="sldNum" sz="quarter" idx="10"/>
          </p:nvPr>
        </p:nvSpPr>
        <p:spPr/>
        <p:txBody>
          <a:bodyPr/>
          <a:lstStyle/>
          <a:p>
            <a:fld id="{B0D3A680-B7FA-4F58-A35D-61531B02DC14}" type="slidenum">
              <a:rPr lang="en-US" smtClean="0"/>
              <a:t>184</a:t>
            </a:fld>
            <a:endParaRPr lang="en-US"/>
          </a:p>
        </p:txBody>
      </p:sp>
    </p:spTree>
    <p:extLst>
      <p:ext uri="{BB962C8B-B14F-4D97-AF65-F5344CB8AC3E}">
        <p14:creationId xmlns:p14="http://schemas.microsoft.com/office/powerpoint/2010/main" val="234101398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electrons (net charge) is an</a:t>
            </a:r>
            <a:r>
              <a:rPr lang="en-US" baseline="0" dirty="0" smtClean="0"/>
              <a:t> independent variable to nuclear stability</a:t>
            </a:r>
            <a:endParaRPr lang="en-US" dirty="0"/>
          </a:p>
        </p:txBody>
      </p:sp>
      <p:sp>
        <p:nvSpPr>
          <p:cNvPr id="4" name="Slide Number Placeholder 3"/>
          <p:cNvSpPr>
            <a:spLocks noGrp="1"/>
          </p:cNvSpPr>
          <p:nvPr>
            <p:ph type="sldNum" sz="quarter" idx="10"/>
          </p:nvPr>
        </p:nvSpPr>
        <p:spPr/>
        <p:txBody>
          <a:bodyPr/>
          <a:lstStyle/>
          <a:p>
            <a:fld id="{B0D3A680-B7FA-4F58-A35D-61531B02DC14}" type="slidenum">
              <a:rPr lang="en-US" smtClean="0"/>
              <a:t>185</a:t>
            </a:fld>
            <a:endParaRPr lang="en-US"/>
          </a:p>
        </p:txBody>
      </p:sp>
    </p:spTree>
    <p:extLst>
      <p:ext uri="{BB962C8B-B14F-4D97-AF65-F5344CB8AC3E}">
        <p14:creationId xmlns:p14="http://schemas.microsoft.com/office/powerpoint/2010/main" val="10520236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0D3A680-B7FA-4F58-A35D-61531B02DC14}" type="slidenum">
              <a:rPr lang="en-US" smtClean="0"/>
              <a:t>186</a:t>
            </a:fld>
            <a:endParaRPr lang="en-US"/>
          </a:p>
        </p:txBody>
      </p:sp>
    </p:spTree>
    <p:extLst>
      <p:ext uri="{BB962C8B-B14F-4D97-AF65-F5344CB8AC3E}">
        <p14:creationId xmlns:p14="http://schemas.microsoft.com/office/powerpoint/2010/main" val="345128351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3A680-B7FA-4F58-A35D-61531B02DC14}" type="slidenum">
              <a:rPr lang="en-US" smtClean="0"/>
              <a:t>187</a:t>
            </a:fld>
            <a:endParaRPr lang="en-US"/>
          </a:p>
        </p:txBody>
      </p:sp>
    </p:spTree>
    <p:extLst>
      <p:ext uri="{BB962C8B-B14F-4D97-AF65-F5344CB8AC3E}">
        <p14:creationId xmlns:p14="http://schemas.microsoft.com/office/powerpoint/2010/main" val="201255832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B0D3A680-B7FA-4F58-A35D-61531B02DC14}" type="slidenum">
              <a:rPr lang="en-US" smtClean="0"/>
              <a:t>188</a:t>
            </a:fld>
            <a:endParaRPr lang="en-US"/>
          </a:p>
        </p:txBody>
      </p:sp>
    </p:spTree>
    <p:extLst>
      <p:ext uri="{BB962C8B-B14F-4D97-AF65-F5344CB8AC3E}">
        <p14:creationId xmlns:p14="http://schemas.microsoft.com/office/powerpoint/2010/main" val="232821965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0D3A680-B7FA-4F58-A35D-61531B02DC14}" type="slidenum">
              <a:rPr lang="en-US" smtClean="0"/>
              <a:t>189</a:t>
            </a:fld>
            <a:endParaRPr lang="en-US"/>
          </a:p>
        </p:txBody>
      </p:sp>
    </p:spTree>
    <p:extLst>
      <p:ext uri="{BB962C8B-B14F-4D97-AF65-F5344CB8AC3E}">
        <p14:creationId xmlns:p14="http://schemas.microsoft.com/office/powerpoint/2010/main" val="326539130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B0D3A680-B7FA-4F58-A35D-61531B02DC14}" type="slidenum">
              <a:rPr lang="en-US" smtClean="0"/>
              <a:t>190</a:t>
            </a:fld>
            <a:endParaRPr lang="en-US"/>
          </a:p>
        </p:txBody>
      </p:sp>
    </p:spTree>
    <p:extLst>
      <p:ext uri="{BB962C8B-B14F-4D97-AF65-F5344CB8AC3E}">
        <p14:creationId xmlns:p14="http://schemas.microsoft.com/office/powerpoint/2010/main" val="343363956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B0D3A680-B7FA-4F58-A35D-61531B02DC14}" type="slidenum">
              <a:rPr lang="en-US" smtClean="0"/>
              <a:t>191</a:t>
            </a:fld>
            <a:endParaRPr lang="en-US"/>
          </a:p>
        </p:txBody>
      </p:sp>
    </p:spTree>
    <p:extLst>
      <p:ext uri="{BB962C8B-B14F-4D97-AF65-F5344CB8AC3E}">
        <p14:creationId xmlns:p14="http://schemas.microsoft.com/office/powerpoint/2010/main" val="119510566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B0D3A680-B7FA-4F58-A35D-61531B02DC14}" type="slidenum">
              <a:rPr lang="en-US" smtClean="0"/>
              <a:t>192</a:t>
            </a:fld>
            <a:endParaRPr lang="en-US"/>
          </a:p>
        </p:txBody>
      </p:sp>
    </p:spTree>
    <p:extLst>
      <p:ext uri="{BB962C8B-B14F-4D97-AF65-F5344CB8AC3E}">
        <p14:creationId xmlns:p14="http://schemas.microsoft.com/office/powerpoint/2010/main" val="119510566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20AA39E7-0B2E-4472-87EF-F00538E9A8C6}" type="slidenum">
              <a:rPr lang="en-US" smtClean="0"/>
              <a:t>194</a:t>
            </a:fld>
            <a:endParaRPr lang="en-US"/>
          </a:p>
        </p:txBody>
      </p:sp>
    </p:spTree>
    <p:extLst>
      <p:ext uri="{BB962C8B-B14F-4D97-AF65-F5344CB8AC3E}">
        <p14:creationId xmlns:p14="http://schemas.microsoft.com/office/powerpoint/2010/main" val="10268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 discussion how do you know?</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05355-49AA-4D11-AD05-EAAFA8A10984}" type="slidenum">
              <a:rPr lang="en-US"/>
              <a:pPr/>
              <a:t>34</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r>
              <a:rPr lang="en-US" baseline="0" dirty="0" smtClean="0"/>
              <a:t> both B and C</a:t>
            </a:r>
            <a:endParaRPr lang="en-US" dirty="0"/>
          </a:p>
        </p:txBody>
      </p:sp>
      <p:sp>
        <p:nvSpPr>
          <p:cNvPr id="4" name="Slide Number Placeholder 3"/>
          <p:cNvSpPr>
            <a:spLocks noGrp="1"/>
          </p:cNvSpPr>
          <p:nvPr>
            <p:ph type="sldNum" sz="quarter" idx="10"/>
          </p:nvPr>
        </p:nvSpPr>
        <p:spPr/>
        <p:txBody>
          <a:bodyPr/>
          <a:lstStyle/>
          <a:p>
            <a:fld id="{20AA39E7-0B2E-4472-87EF-F00538E9A8C6}" type="slidenum">
              <a:rPr lang="en-US" smtClean="0"/>
              <a:t>195</a:t>
            </a:fld>
            <a:endParaRPr lang="en-US"/>
          </a:p>
        </p:txBody>
      </p:sp>
    </p:spTree>
    <p:extLst>
      <p:ext uri="{BB962C8B-B14F-4D97-AF65-F5344CB8AC3E}">
        <p14:creationId xmlns:p14="http://schemas.microsoft.com/office/powerpoint/2010/main" val="10268118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only if in water solution…</a:t>
            </a:r>
            <a:endParaRPr lang="en-US" dirty="0"/>
          </a:p>
        </p:txBody>
      </p:sp>
      <p:sp>
        <p:nvSpPr>
          <p:cNvPr id="4" name="Slide Number Placeholder 3"/>
          <p:cNvSpPr>
            <a:spLocks noGrp="1"/>
          </p:cNvSpPr>
          <p:nvPr>
            <p:ph type="sldNum" sz="quarter" idx="10"/>
          </p:nvPr>
        </p:nvSpPr>
        <p:spPr/>
        <p:txBody>
          <a:bodyPr/>
          <a:lstStyle/>
          <a:p>
            <a:fld id="{20AA39E7-0B2E-4472-87EF-F00538E9A8C6}" type="slidenum">
              <a:rPr lang="en-US" smtClean="0"/>
              <a:t>196</a:t>
            </a:fld>
            <a:endParaRPr lang="en-US"/>
          </a:p>
        </p:txBody>
      </p:sp>
    </p:spTree>
    <p:extLst>
      <p:ext uri="{BB962C8B-B14F-4D97-AF65-F5344CB8AC3E}">
        <p14:creationId xmlns:p14="http://schemas.microsoft.com/office/powerpoint/2010/main" val="10268118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20AA39E7-0B2E-4472-87EF-F00538E9A8C6}" type="slidenum">
              <a:rPr lang="en-US" smtClean="0"/>
              <a:t>197</a:t>
            </a:fld>
            <a:endParaRPr lang="en-US"/>
          </a:p>
        </p:txBody>
      </p:sp>
    </p:spTree>
    <p:extLst>
      <p:ext uri="{BB962C8B-B14F-4D97-AF65-F5344CB8AC3E}">
        <p14:creationId xmlns:p14="http://schemas.microsoft.com/office/powerpoint/2010/main" val="1026811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20AA39E7-0B2E-4472-87EF-F00538E9A8C6}" type="slidenum">
              <a:rPr lang="en-US" smtClean="0"/>
              <a:t>198</a:t>
            </a:fld>
            <a:endParaRPr lang="en-US"/>
          </a:p>
        </p:txBody>
      </p:sp>
    </p:spTree>
    <p:extLst>
      <p:ext uri="{BB962C8B-B14F-4D97-AF65-F5344CB8AC3E}">
        <p14:creationId xmlns:p14="http://schemas.microsoft.com/office/powerpoint/2010/main" val="10268118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20AA39E7-0B2E-4472-87EF-F00538E9A8C6}" type="slidenum">
              <a:rPr lang="en-US" smtClean="0"/>
              <a:t>199</a:t>
            </a:fld>
            <a:endParaRPr lang="en-US"/>
          </a:p>
        </p:txBody>
      </p:sp>
    </p:spTree>
    <p:extLst>
      <p:ext uri="{BB962C8B-B14F-4D97-AF65-F5344CB8AC3E}">
        <p14:creationId xmlns:p14="http://schemas.microsoft.com/office/powerpoint/2010/main" val="10268118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20AA39E7-0B2E-4472-87EF-F00538E9A8C6}" type="slidenum">
              <a:rPr lang="en-US" smtClean="0"/>
              <a:t>200</a:t>
            </a:fld>
            <a:endParaRPr lang="en-US"/>
          </a:p>
        </p:txBody>
      </p:sp>
    </p:spTree>
    <p:extLst>
      <p:ext uri="{BB962C8B-B14F-4D97-AF65-F5344CB8AC3E}">
        <p14:creationId xmlns:p14="http://schemas.microsoft.com/office/powerpoint/2010/main" val="10268118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lesson plan for more details</a:t>
            </a:r>
            <a:r>
              <a:rPr lang="en-US" baseline="0" dirty="0" smtClean="0"/>
              <a:t> about goals </a:t>
            </a:r>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201</a:t>
            </a:fld>
            <a:endParaRPr lang="en-US"/>
          </a:p>
        </p:txBody>
      </p:sp>
    </p:spTree>
    <p:extLst>
      <p:ext uri="{BB962C8B-B14F-4D97-AF65-F5344CB8AC3E}">
        <p14:creationId xmlns:p14="http://schemas.microsoft.com/office/powerpoint/2010/main" val="377184388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Y has most H30+</a:t>
            </a:r>
            <a:r>
              <a:rPr lang="en-US" baseline="0" dirty="0" smtClean="0"/>
              <a:t>  , then X then Z </a:t>
            </a:r>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203</a:t>
            </a:fld>
            <a:endParaRPr lang="en-US"/>
          </a:p>
        </p:txBody>
      </p:sp>
    </p:spTree>
    <p:extLst>
      <p:ext uri="{BB962C8B-B14F-4D97-AF65-F5344CB8AC3E}">
        <p14:creationId xmlns:p14="http://schemas.microsoft.com/office/powerpoint/2010/main" val="87306440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X has most OH-</a:t>
            </a:r>
            <a:r>
              <a:rPr lang="en-US" baseline="0" dirty="0" smtClean="0"/>
              <a:t> (the blue ones)  , then Y then Z (might want to refer to images on slide 2 or show </a:t>
            </a:r>
            <a:r>
              <a:rPr lang="en-US" baseline="0" dirty="0" err="1" smtClean="0"/>
              <a:t>sim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204</a:t>
            </a:fld>
            <a:endParaRPr lang="en-US"/>
          </a:p>
        </p:txBody>
      </p:sp>
    </p:spTree>
    <p:extLst>
      <p:ext uri="{BB962C8B-B14F-4D97-AF65-F5344CB8AC3E}">
        <p14:creationId xmlns:p14="http://schemas.microsoft.com/office/powerpoint/2010/main" val="87306440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because</a:t>
            </a:r>
            <a:r>
              <a:rPr lang="en-US" baseline="0" dirty="0" smtClean="0"/>
              <a:t> there are no HA left. Discuss that it does not have the highest </a:t>
            </a:r>
            <a:r>
              <a:rPr lang="en-US" baseline="0" dirty="0" err="1" smtClean="0"/>
              <a:t>pH.</a:t>
            </a:r>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205</a:t>
            </a:fld>
            <a:endParaRPr lang="en-US"/>
          </a:p>
        </p:txBody>
      </p:sp>
    </p:spTree>
    <p:extLst>
      <p:ext uri="{BB962C8B-B14F-4D97-AF65-F5344CB8AC3E}">
        <p14:creationId xmlns:p14="http://schemas.microsoft.com/office/powerpoint/2010/main" val="87306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discussion how do you know? A I am not sure that my students remember that water is less dense in solid form, but this would be a good time to  remind them that ice floats.</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E7F935-F9B6-45DF-8CA7-D882A3A9B9C9}" type="slidenum">
              <a:rPr lang="en-US"/>
              <a:pPr/>
              <a:t>35</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note that there are 3 types of particles showing incomplete dissociation</a:t>
            </a:r>
            <a:r>
              <a:rPr lang="en-US" baseline="0" dirty="0" smtClean="0"/>
              <a:t>. Strong bases totally dissociate like salts, weak ones only </a:t>
            </a:r>
            <a:r>
              <a:rPr lang="en-US" baseline="0" smtClean="0"/>
              <a:t>partially dissociate. </a:t>
            </a:r>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206</a:t>
            </a:fld>
            <a:endParaRPr lang="en-US"/>
          </a:p>
        </p:txBody>
      </p:sp>
    </p:spTree>
    <p:extLst>
      <p:ext uri="{BB962C8B-B14F-4D97-AF65-F5344CB8AC3E}">
        <p14:creationId xmlns:p14="http://schemas.microsoft.com/office/powerpoint/2010/main" val="87306440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see next</a:t>
            </a:r>
            <a:r>
              <a:rPr lang="en-US" baseline="0" dirty="0" smtClean="0"/>
              <a:t> slide </a:t>
            </a:r>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207</a:t>
            </a:fld>
            <a:endParaRPr lang="en-US"/>
          </a:p>
        </p:txBody>
      </p:sp>
    </p:spTree>
    <p:extLst>
      <p:ext uri="{BB962C8B-B14F-4D97-AF65-F5344CB8AC3E}">
        <p14:creationId xmlns:p14="http://schemas.microsoft.com/office/powerpoint/2010/main" val="176908479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208</a:t>
            </a:fld>
            <a:endParaRPr lang="en-US"/>
          </a:p>
        </p:txBody>
      </p:sp>
    </p:spTree>
    <p:extLst>
      <p:ext uri="{BB962C8B-B14F-4D97-AF65-F5344CB8AC3E}">
        <p14:creationId xmlns:p14="http://schemas.microsoft.com/office/powerpoint/2010/main" val="396392496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r>
              <a:rPr lang="en-US" baseline="0" dirty="0" smtClean="0"/>
              <a:t> see next slide for demonstration. </a:t>
            </a:r>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209</a:t>
            </a:fld>
            <a:endParaRPr lang="en-US"/>
          </a:p>
        </p:txBody>
      </p:sp>
    </p:spTree>
    <p:extLst>
      <p:ext uri="{BB962C8B-B14F-4D97-AF65-F5344CB8AC3E}">
        <p14:creationId xmlns:p14="http://schemas.microsoft.com/office/powerpoint/2010/main" val="139909883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Equilibrium concentration</a:t>
            </a:r>
            <a:r>
              <a:rPr lang="en-US" baseline="0" dirty="0" smtClean="0"/>
              <a:t> View to see that if the acid is weak, then the statement is true, but if the acid is strong, concentration matters. </a:t>
            </a:r>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210</a:t>
            </a:fld>
            <a:endParaRPr lang="en-US"/>
          </a:p>
        </p:txBody>
      </p:sp>
    </p:spTree>
    <p:extLst>
      <p:ext uri="{BB962C8B-B14F-4D97-AF65-F5344CB8AC3E}">
        <p14:creationId xmlns:p14="http://schemas.microsoft.com/office/powerpoint/2010/main" val="396392496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211</a:t>
            </a:fld>
            <a:endParaRPr lang="en-US"/>
          </a:p>
        </p:txBody>
      </p:sp>
    </p:spTree>
    <p:extLst>
      <p:ext uri="{BB962C8B-B14F-4D97-AF65-F5344CB8AC3E}">
        <p14:creationId xmlns:p14="http://schemas.microsoft.com/office/powerpoint/2010/main" val="95309376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212</a:t>
            </a:fld>
            <a:endParaRPr lang="en-US"/>
          </a:p>
        </p:txBody>
      </p:sp>
    </p:spTree>
    <p:extLst>
      <p:ext uri="{BB962C8B-B14F-4D97-AF65-F5344CB8AC3E}">
        <p14:creationId xmlns:p14="http://schemas.microsoft.com/office/powerpoint/2010/main" val="95309376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287D7-9AF0-4BAA-B17E-3875F55E0548}" type="slidenum">
              <a:rPr lang="en-US" smtClean="0"/>
              <a:t>213</a:t>
            </a:fld>
            <a:endParaRPr lang="en-US"/>
          </a:p>
        </p:txBody>
      </p:sp>
    </p:spTree>
    <p:extLst>
      <p:ext uri="{BB962C8B-B14F-4D97-AF65-F5344CB8AC3E}">
        <p14:creationId xmlns:p14="http://schemas.microsoft.com/office/powerpoint/2010/main" val="223548584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215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a:t>
            </a:r>
          </a:p>
          <a:p>
            <a:endParaRPr lang="en-US" dirty="0" smtClean="0"/>
          </a:p>
          <a:p>
            <a:r>
              <a:rPr lang="en-US" dirty="0" smtClean="0"/>
              <a:t>B because it has a metal and non-metal </a:t>
            </a:r>
            <a:endParaRPr lang="en-US"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216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a:t>
            </a:r>
          </a:p>
          <a:p>
            <a:endParaRPr lang="en-US" dirty="0" smtClean="0"/>
          </a:p>
          <a:p>
            <a:r>
              <a:rPr lang="en-US" dirty="0" smtClean="0"/>
              <a:t>B because it has a metal and non-metal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939F41-4EDB-48A9-ADEF-54378C27F065}" type="slidenum">
              <a:rPr lang="en-US"/>
              <a:pPr/>
              <a:t>36</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597DE-1CF0-48C7-9D10-6B577392FEC4}" type="slidenum">
              <a:rPr lang="en-US"/>
              <a:pPr/>
              <a:t>217</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smtClean="0"/>
              <a:t>A</a:t>
            </a:r>
            <a:endParaRPr lang="en-US"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50ED8C-D28F-40EA-A0CB-ACA08BEF77F9}" type="slidenum">
              <a:rPr lang="en-US"/>
              <a:pPr/>
              <a:t>218</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smtClean="0"/>
              <a:t>E</a:t>
            </a:r>
            <a:r>
              <a:rPr lang="en-US" baseline="0" dirty="0" smtClean="0"/>
              <a:t> make sure to discuss, salts and acids conduct. Molecular substances like sugar and oxygen do not. </a:t>
            </a:r>
            <a:endParaRPr lang="en-US" dirty="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50ED8C-D28F-40EA-A0CB-ACA08BEF77F9}" type="slidenum">
              <a:rPr lang="en-US"/>
              <a:pPr/>
              <a:t>219</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smtClean="0"/>
              <a:t>E</a:t>
            </a:r>
            <a:r>
              <a:rPr lang="en-US" baseline="0" dirty="0" smtClean="0"/>
              <a:t> make sure to discuss, salts and acids conduct. Molecular substances like sugar and oxygen do not. </a:t>
            </a:r>
            <a:endParaRPr lang="en-US" dirty="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Salt because it breaks apart.</a:t>
            </a:r>
            <a:endParaRPr lang="en-US" dirty="0"/>
          </a:p>
        </p:txBody>
      </p:sp>
      <p:sp>
        <p:nvSpPr>
          <p:cNvPr id="4" name="Slide Number Placeholder 3"/>
          <p:cNvSpPr>
            <a:spLocks noGrp="1"/>
          </p:cNvSpPr>
          <p:nvPr>
            <p:ph type="sldNum" sz="quarter" idx="10"/>
          </p:nvPr>
        </p:nvSpPr>
        <p:spPr/>
        <p:txBody>
          <a:bodyPr/>
          <a:lstStyle/>
          <a:p>
            <a:fld id="{4B7B6C91-3040-436F-B10E-5675A0FDFFF3}" type="slidenum">
              <a:rPr lang="en-US" smtClean="0"/>
              <a:pPr/>
              <a:t>220</a:t>
            </a:fld>
            <a:endParaRPr lang="en-US"/>
          </a:p>
        </p:txBody>
      </p:sp>
    </p:spTree>
    <p:extLst>
      <p:ext uri="{BB962C8B-B14F-4D97-AF65-F5344CB8AC3E}">
        <p14:creationId xmlns:p14="http://schemas.microsoft.com/office/powerpoint/2010/main" val="194901713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A and C</a:t>
            </a:r>
            <a:endParaRPr lang="en-US" dirty="0"/>
          </a:p>
        </p:txBody>
      </p:sp>
      <p:sp>
        <p:nvSpPr>
          <p:cNvPr id="4" name="Slide Number Placeholder 3"/>
          <p:cNvSpPr>
            <a:spLocks noGrp="1"/>
          </p:cNvSpPr>
          <p:nvPr>
            <p:ph type="sldNum" sz="quarter" idx="10"/>
          </p:nvPr>
        </p:nvSpPr>
        <p:spPr/>
        <p:txBody>
          <a:bodyPr/>
          <a:lstStyle/>
          <a:p>
            <a:fld id="{4B7B6C91-3040-436F-B10E-5675A0FDFFF3}" type="slidenum">
              <a:rPr lang="en-US" smtClean="0"/>
              <a:pPr/>
              <a:t>221</a:t>
            </a:fld>
            <a:endParaRPr lang="en-US"/>
          </a:p>
        </p:txBody>
      </p:sp>
    </p:spTree>
    <p:extLst>
      <p:ext uri="{BB962C8B-B14F-4D97-AF65-F5344CB8AC3E}">
        <p14:creationId xmlns:p14="http://schemas.microsoft.com/office/powerpoint/2010/main" val="366142771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222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a:t>
            </a:r>
          </a:p>
          <a:p>
            <a:endParaRPr lang="en-US" dirty="0" smtClean="0"/>
          </a:p>
          <a:p>
            <a:r>
              <a:rPr lang="en-US" dirty="0" smtClean="0"/>
              <a:t>E</a:t>
            </a:r>
            <a:r>
              <a:rPr lang="en-US" baseline="0" dirty="0" smtClean="0"/>
              <a:t> (B and C)</a:t>
            </a:r>
            <a:r>
              <a:rPr lang="en-US" dirty="0" smtClean="0"/>
              <a:t> because they have a metal and non-metal </a:t>
            </a:r>
            <a:endParaRPr lang="en-US" dirty="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223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a:t>
            </a:r>
          </a:p>
          <a:p>
            <a:endParaRPr lang="en-US" dirty="0" smtClean="0"/>
          </a:p>
          <a:p>
            <a:r>
              <a:rPr lang="en-US" dirty="0" smtClean="0"/>
              <a:t>E</a:t>
            </a:r>
            <a:r>
              <a:rPr lang="en-US" baseline="0" dirty="0" smtClean="0"/>
              <a:t> (B and C)</a:t>
            </a:r>
            <a:r>
              <a:rPr lang="en-US" dirty="0" smtClean="0"/>
              <a:t> because </a:t>
            </a:r>
            <a:r>
              <a:rPr lang="en-US" smtClean="0"/>
              <a:t>they have </a:t>
            </a:r>
            <a:r>
              <a:rPr lang="en-US" dirty="0" smtClean="0"/>
              <a:t>a metal and non-metal </a:t>
            </a:r>
            <a:endParaRPr lang="en-US" dirty="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dirty="0" smtClean="0"/>
              <a:t>Ionic because it breaks apart. Some students might ask if it could be an acid; the answer is yes;</a:t>
            </a:r>
            <a:r>
              <a:rPr lang="en-US" baseline="0" dirty="0" smtClean="0"/>
              <a:t> so they </a:t>
            </a:r>
            <a:endParaRPr lang="en-US" dirty="0" smtClean="0"/>
          </a:p>
          <a:p>
            <a:pPr marL="228600" indent="-228600">
              <a:buAutoNum type="alphaLcPeriod"/>
            </a:pPr>
            <a:r>
              <a:rPr lang="en-US" smtClean="0"/>
              <a:t>Covalent</a:t>
            </a:r>
            <a:endParaRPr lang="en-US" dirty="0" smtClean="0"/>
          </a:p>
          <a:p>
            <a:endParaRPr lang="en-US" dirty="0"/>
          </a:p>
        </p:txBody>
      </p:sp>
      <p:sp>
        <p:nvSpPr>
          <p:cNvPr id="4" name="Slide Number Placeholder 3"/>
          <p:cNvSpPr>
            <a:spLocks noGrp="1"/>
          </p:cNvSpPr>
          <p:nvPr>
            <p:ph type="sldNum" sz="quarter" idx="10"/>
          </p:nvPr>
        </p:nvSpPr>
        <p:spPr/>
        <p:txBody>
          <a:bodyPr/>
          <a:lstStyle/>
          <a:p>
            <a:fld id="{4B7B6C91-3040-436F-B10E-5675A0FDFFF3}" type="slidenum">
              <a:rPr lang="en-US" smtClean="0"/>
              <a:pPr/>
              <a:t>224</a:t>
            </a:fld>
            <a:endParaRPr lang="en-US"/>
          </a:p>
        </p:txBody>
      </p:sp>
    </p:spTree>
    <p:extLst>
      <p:ext uri="{BB962C8B-B14F-4D97-AF65-F5344CB8AC3E}">
        <p14:creationId xmlns:p14="http://schemas.microsoft.com/office/powerpoint/2010/main" val="194901713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 ionic because it breaks apart. </a:t>
            </a:r>
          </a:p>
          <a:p>
            <a:r>
              <a:rPr lang="en-US" dirty="0" smtClean="0"/>
              <a:t>b. Covalent because</a:t>
            </a:r>
            <a:r>
              <a:rPr lang="en-US" baseline="0" dirty="0" smtClean="0"/>
              <a:t> they don’t break apart.</a:t>
            </a:r>
            <a:endParaRPr lang="en-US" dirty="0"/>
          </a:p>
        </p:txBody>
      </p:sp>
      <p:sp>
        <p:nvSpPr>
          <p:cNvPr id="4" name="Slide Number Placeholder 3"/>
          <p:cNvSpPr>
            <a:spLocks noGrp="1"/>
          </p:cNvSpPr>
          <p:nvPr>
            <p:ph type="sldNum" sz="quarter" idx="10"/>
          </p:nvPr>
        </p:nvSpPr>
        <p:spPr/>
        <p:txBody>
          <a:bodyPr/>
          <a:lstStyle/>
          <a:p>
            <a:fld id="{4B7B6C91-3040-436F-B10E-5675A0FDFFF3}" type="slidenum">
              <a:rPr lang="en-US" smtClean="0"/>
              <a:pPr/>
              <a:t>225</a:t>
            </a:fld>
            <a:endParaRPr lang="en-US"/>
          </a:p>
        </p:txBody>
      </p:sp>
    </p:spTree>
    <p:extLst>
      <p:ext uri="{BB962C8B-B14F-4D97-AF65-F5344CB8AC3E}">
        <p14:creationId xmlns:p14="http://schemas.microsoft.com/office/powerpoint/2010/main" val="194901713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226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0F4827-E295-4D0A-83BB-0AADAE2630B6}" type="slidenum">
              <a:rPr lang="en-US"/>
              <a:pPr/>
              <a:t>37</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228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a:t>
            </a:r>
          </a:p>
          <a:p>
            <a:endParaRPr lang="en-US" dirty="0" smtClean="0"/>
          </a:p>
          <a:p>
            <a:r>
              <a:rPr lang="en-US" dirty="0" smtClean="0"/>
              <a:t>A because it has only non-metals; Remind students that ionic</a:t>
            </a:r>
            <a:r>
              <a:rPr lang="en-US" baseline="0" dirty="0" smtClean="0"/>
              <a:t> compounds made of metals-nonmetals or polyatomic ions are not. </a:t>
            </a:r>
            <a:r>
              <a:rPr lang="en-US" dirty="0" smtClean="0"/>
              <a:t> </a:t>
            </a:r>
            <a:endParaRPr lang="en-US" dirty="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597DE-1CF0-48C7-9D10-6B577392FEC4}" type="slidenum">
              <a:rPr lang="en-US"/>
              <a:pPr/>
              <a:t>229</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smtClean="0"/>
              <a:t>C</a:t>
            </a:r>
            <a:endParaRPr lang="en-US" dirty="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597DE-1CF0-48C7-9D10-6B577392FEC4}" type="slidenum">
              <a:rPr lang="en-US"/>
              <a:pPr/>
              <a:t>230</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smtClean="0"/>
              <a:t>A</a:t>
            </a:r>
            <a:endParaRPr lang="en-US" dirty="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50ED8C-D28F-40EA-A0CB-ACA08BEF77F9}" type="slidenum">
              <a:rPr lang="en-US"/>
              <a:pPr/>
              <a:t>231</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smtClean="0"/>
              <a:t>B</a:t>
            </a:r>
            <a:endParaRPr lang="en-US" dirty="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232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a:t>
            </a:r>
          </a:p>
          <a:p>
            <a:r>
              <a:rPr lang="en-US" dirty="0" smtClean="0"/>
              <a:t>C</a:t>
            </a: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233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a:t>
            </a:r>
          </a:p>
          <a:p>
            <a:r>
              <a:rPr lang="en-US" dirty="0" smtClean="0"/>
              <a:t>C</a:t>
            </a: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597DE-1CF0-48C7-9D10-6B577392FEC4}" type="slidenum">
              <a:rPr lang="en-US"/>
              <a:pPr/>
              <a:t>234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smtClean="0"/>
              <a:t>C</a:t>
            </a:r>
            <a:endParaRPr lang="en-US" dirty="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597DE-1CF0-48C7-9D10-6B577392FEC4}" type="slidenum">
              <a:rPr lang="en-US"/>
              <a:pPr/>
              <a:t>235</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smtClean="0"/>
              <a:t>a</a:t>
            </a:r>
            <a:endParaRPr lang="en-US"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597DE-1CF0-48C7-9D10-6B577392FEC4}" type="slidenum">
              <a:rPr lang="en-US"/>
              <a:pPr/>
              <a:t>237</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smtClean="0"/>
              <a:t>B</a:t>
            </a:r>
            <a:r>
              <a:rPr lang="en-US" baseline="0" dirty="0" smtClean="0"/>
              <a:t> because the electronegativity is greater on atom A</a:t>
            </a:r>
            <a:endParaRPr lang="en-US" dirty="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597DE-1CF0-48C7-9D10-6B577392FEC4}" type="slidenum">
              <a:rPr lang="en-US"/>
              <a:pPr/>
              <a:t>238</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smtClean="0"/>
              <a:t>B</a:t>
            </a:r>
            <a:r>
              <a:rPr lang="en-US" baseline="0" dirty="0" smtClean="0"/>
              <a:t> because the electronegativity is greater on atom A, but not a great difference. Some students may chose C; this may be an acceptable answer since there are no values on the scales</a:t>
            </a:r>
          </a:p>
          <a:p>
            <a:r>
              <a:rPr lang="en-US" baseline="0" dirty="0" smtClean="0"/>
              <a:t>(definitely not ionic since the sim is called “ Molecule Polarity” . Ionic compounds are not molecules.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26 *20=520 so that would be an ok answer This is a good time to remind students that air is mostly nitrogen</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3A9F60-6442-4AD3-83A4-3E62CF1A79DB}" type="slidenum">
              <a:rPr lang="en-US"/>
              <a:pPr/>
              <a:t>41</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239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a:t>
            </a:r>
          </a:p>
          <a:p>
            <a:endParaRPr lang="en-US" dirty="0"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240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a:t>
            </a:r>
          </a:p>
          <a:p>
            <a:endParaRPr lang="en-US" dirty="0"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241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 Draw the dipoles</a:t>
            </a:r>
            <a:r>
              <a:rPr lang="en-US" baseline="0" dirty="0" smtClean="0"/>
              <a:t> on your notes – There aren’t any</a:t>
            </a:r>
            <a:endParaRPr lang="en-US" dirty="0" smtClean="0"/>
          </a:p>
          <a:p>
            <a:endParaRPr lang="en-US" dirty="0"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242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a:t>
            </a:r>
          </a:p>
          <a:p>
            <a:endParaRPr lang="en-US" dirty="0"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243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Make sure</a:t>
            </a:r>
            <a:r>
              <a:rPr lang="en-US" baseline="0" dirty="0" smtClean="0"/>
              <a:t> to ask :</a:t>
            </a:r>
            <a:r>
              <a:rPr lang="en-US" dirty="0" smtClean="0"/>
              <a:t>How did you decide?</a:t>
            </a:r>
          </a:p>
          <a:p>
            <a:endParaRPr lang="en-US" dirty="0"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244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smtClean="0"/>
              <a:t>Run</a:t>
            </a:r>
            <a:r>
              <a:rPr lang="en-US" baseline="0" dirty="0" smtClean="0"/>
              <a:t> the sim to demonstrate</a:t>
            </a:r>
            <a:endParaRPr lang="en-US" dirty="0"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 discussion how do you know?</a:t>
            </a:r>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12DFC49-3F8C-45C6-A8C3-718D5D31520E}" type="slidenum">
              <a:rPr lang="en-US" smtClean="0"/>
              <a:pPr eaLnBrk="1" hangingPunct="1">
                <a:defRPr/>
              </a:pPr>
              <a:t>247</a:t>
            </a:fld>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discussion how do you know? A I am not sure that my students remember that water is less dense in solid form, but this would be a good time to  remind them that ice floats.</a:t>
            </a:r>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9F14D7E-4D84-4DDD-89E0-922395F23A20}" type="slidenum">
              <a:rPr lang="en-US" smtClean="0"/>
              <a:pPr eaLnBrk="1" hangingPunct="1">
                <a:defRPr/>
              </a:pPr>
              <a:t>248</a:t>
            </a:fld>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1070573-01D9-4BB3-A642-C226DAE91103}" type="slidenum">
              <a:rPr lang="en-US" smtClean="0"/>
              <a:pPr eaLnBrk="1" hangingPunct="1">
                <a:defRPr/>
              </a:pPr>
              <a:t>249</a:t>
            </a:fld>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a:t>
            </a:r>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33B9377-6CCF-44BF-8D1F-4981BEA34D91}" type="slidenum">
              <a:rPr lang="en-US" smtClean="0"/>
              <a:pPr eaLnBrk="1" hangingPunct="1">
                <a:defRPr/>
              </a:pPr>
              <a:t>250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0885D-B12E-4838-AD7F-2C004F527669}" type="slidenum">
              <a:rPr lang="en-US"/>
              <a:pPr/>
              <a:t>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t>b</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7D0AF-21F0-4561-902A-3E020FED4FEE}" type="slidenum">
              <a:rPr lang="en-US"/>
              <a:pPr/>
              <a:t>44</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sz="200" dirty="0" smtClean="0"/>
              <a:t>Activity http://phet.colorado.edu/teacher_ideas/view-contribution.php?contribution_id=753 also to get Microsoft</a:t>
            </a:r>
            <a:r>
              <a:rPr lang="en-US" sz="200" baseline="0" dirty="0" smtClean="0"/>
              <a:t> Office versions </a:t>
            </a:r>
            <a:r>
              <a:rPr lang="en-US" sz="200" dirty="0" smtClean="0"/>
              <a:t>see individual</a:t>
            </a:r>
            <a:r>
              <a:rPr lang="en-US" sz="200" baseline="0" dirty="0" smtClean="0"/>
              <a:t> activities by sorting selecting Salts and Solubility</a:t>
            </a:r>
            <a:endParaRPr lang="en-US" sz="200" dirty="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Demo this with the sim</a:t>
            </a:r>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A4292F3-F189-4DFC-911E-9455D3CE0EE1}" type="slidenum">
              <a:rPr lang="en-US" smtClean="0"/>
              <a:pPr eaLnBrk="1" hangingPunct="1">
                <a:defRPr/>
              </a:pPr>
              <a:t>251</a:t>
            </a:fld>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 is the best answer, but discuss that the atoms in the gaseous phase might be closer together. Demo this with the sime</a:t>
            </a:r>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ABD95B2-99D7-4859-AF72-E7E40B6EB01A}" type="slidenum">
              <a:rPr lang="en-US" smtClean="0"/>
              <a:pPr eaLnBrk="1" hangingPunct="1">
                <a:defRPr/>
              </a:pPr>
              <a:t>252</a:t>
            </a:fld>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is the best answer, since this is a picture of solid water, vapor pressure is probably not significant to be affected by volume.</a:t>
            </a:r>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CA1D693-5D50-4448-9BAA-DC6640DCDAB6}" type="slidenum">
              <a:rPr lang="en-US" smtClean="0"/>
              <a:pPr eaLnBrk="1" hangingPunct="1">
                <a:defRPr/>
              </a:pPr>
              <a:t>253</a:t>
            </a:fld>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 argon would have a higher melting point because it has a greater mass which is the determining characteristic substances with just Van Der Waals forces. </a:t>
            </a:r>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D80AB71-909B-4FE5-A4B0-258CC80E71EC}" type="slidenum">
              <a:rPr lang="en-US" smtClean="0"/>
              <a:pPr eaLnBrk="1" hangingPunct="1">
                <a:defRPr/>
              </a:pPr>
              <a:t>254</a:t>
            </a:fld>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these</a:t>
            </a:r>
            <a:r>
              <a:rPr lang="en-US" baseline="0" dirty="0" smtClean="0"/>
              <a:t> after the activity.</a:t>
            </a:r>
            <a:endParaRPr lang="en-US" dirty="0"/>
          </a:p>
        </p:txBody>
      </p:sp>
      <p:sp>
        <p:nvSpPr>
          <p:cNvPr id="4" name="Slide Number Placeholder 3"/>
          <p:cNvSpPr>
            <a:spLocks noGrp="1"/>
          </p:cNvSpPr>
          <p:nvPr>
            <p:ph type="sldNum" sz="quarter" idx="10"/>
          </p:nvPr>
        </p:nvSpPr>
        <p:spPr/>
        <p:txBody>
          <a:bodyPr/>
          <a:lstStyle/>
          <a:p>
            <a:fld id="{DEADCCED-59E3-48E4-B7B3-54D486A3238F}" type="slidenum">
              <a:rPr lang="en-US" smtClean="0"/>
              <a:t>255</a:t>
            </a:fld>
            <a:endParaRPr lang="en-US"/>
          </a:p>
        </p:txBody>
      </p:sp>
    </p:spTree>
    <p:extLst>
      <p:ext uri="{BB962C8B-B14F-4D97-AF65-F5344CB8AC3E}">
        <p14:creationId xmlns:p14="http://schemas.microsoft.com/office/powerpoint/2010/main" val="223209844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DEADCCED-59E3-48E4-B7B3-54D486A3238F}" type="slidenum">
              <a:rPr lang="en-US" smtClean="0"/>
              <a:t>256</a:t>
            </a:fld>
            <a:endParaRPr lang="en-US"/>
          </a:p>
        </p:txBody>
      </p:sp>
    </p:spTree>
    <p:extLst>
      <p:ext uri="{BB962C8B-B14F-4D97-AF65-F5344CB8AC3E}">
        <p14:creationId xmlns:p14="http://schemas.microsoft.com/office/powerpoint/2010/main" val="370064616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because</a:t>
            </a:r>
            <a:r>
              <a:rPr lang="en-US" baseline="0" dirty="0" smtClean="0"/>
              <a:t> it is floating</a:t>
            </a:r>
            <a:endParaRPr lang="en-US" dirty="0"/>
          </a:p>
        </p:txBody>
      </p:sp>
      <p:sp>
        <p:nvSpPr>
          <p:cNvPr id="4" name="Slide Number Placeholder 3"/>
          <p:cNvSpPr>
            <a:spLocks noGrp="1"/>
          </p:cNvSpPr>
          <p:nvPr>
            <p:ph type="sldNum" sz="quarter" idx="10"/>
          </p:nvPr>
        </p:nvSpPr>
        <p:spPr/>
        <p:txBody>
          <a:bodyPr/>
          <a:lstStyle/>
          <a:p>
            <a:fld id="{DEADCCED-59E3-48E4-B7B3-54D486A3238F}" type="slidenum">
              <a:rPr lang="en-US" smtClean="0"/>
              <a:t>257</a:t>
            </a:fld>
            <a:endParaRPr lang="en-US"/>
          </a:p>
        </p:txBody>
      </p:sp>
    </p:spTree>
    <p:extLst>
      <p:ext uri="{BB962C8B-B14F-4D97-AF65-F5344CB8AC3E}">
        <p14:creationId xmlns:p14="http://schemas.microsoft.com/office/powerpoint/2010/main" val="370064616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both A and C</a:t>
            </a:r>
            <a:endParaRPr lang="en-US" dirty="0"/>
          </a:p>
        </p:txBody>
      </p:sp>
      <p:sp>
        <p:nvSpPr>
          <p:cNvPr id="4" name="Slide Number Placeholder 3"/>
          <p:cNvSpPr>
            <a:spLocks noGrp="1"/>
          </p:cNvSpPr>
          <p:nvPr>
            <p:ph type="sldNum" sz="quarter" idx="10"/>
          </p:nvPr>
        </p:nvSpPr>
        <p:spPr/>
        <p:txBody>
          <a:bodyPr/>
          <a:lstStyle/>
          <a:p>
            <a:fld id="{DEADCCED-59E3-48E4-B7B3-54D486A3238F}" type="slidenum">
              <a:rPr lang="en-US" smtClean="0"/>
              <a:t>258</a:t>
            </a:fld>
            <a:endParaRPr lang="en-US"/>
          </a:p>
        </p:txBody>
      </p:sp>
    </p:spTree>
    <p:extLst>
      <p:ext uri="{BB962C8B-B14F-4D97-AF65-F5344CB8AC3E}">
        <p14:creationId xmlns:p14="http://schemas.microsoft.com/office/powerpoint/2010/main" val="391124589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is the best answer. D is</a:t>
            </a:r>
            <a:r>
              <a:rPr lang="en-US" baseline="0" dirty="0" smtClean="0"/>
              <a:t> a true statement but not relevant. </a:t>
            </a:r>
            <a:endParaRPr lang="en-US" dirty="0"/>
          </a:p>
        </p:txBody>
      </p:sp>
      <p:sp>
        <p:nvSpPr>
          <p:cNvPr id="4" name="Slide Number Placeholder 3"/>
          <p:cNvSpPr>
            <a:spLocks noGrp="1"/>
          </p:cNvSpPr>
          <p:nvPr>
            <p:ph type="sldNum" sz="quarter" idx="10"/>
          </p:nvPr>
        </p:nvSpPr>
        <p:spPr/>
        <p:txBody>
          <a:bodyPr/>
          <a:lstStyle/>
          <a:p>
            <a:fld id="{DEADCCED-59E3-48E4-B7B3-54D486A3238F}" type="slidenum">
              <a:rPr lang="en-US" smtClean="0"/>
              <a:t>259</a:t>
            </a:fld>
            <a:endParaRPr lang="en-US"/>
          </a:p>
        </p:txBody>
      </p:sp>
    </p:spTree>
    <p:extLst>
      <p:ext uri="{BB962C8B-B14F-4D97-AF65-F5344CB8AC3E}">
        <p14:creationId xmlns:p14="http://schemas.microsoft.com/office/powerpoint/2010/main" val="391124589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vocabulary “submersed”</a:t>
            </a:r>
            <a:endParaRPr lang="en-US" dirty="0"/>
          </a:p>
        </p:txBody>
      </p:sp>
      <p:sp>
        <p:nvSpPr>
          <p:cNvPr id="4" name="Slide Number Placeholder 3"/>
          <p:cNvSpPr>
            <a:spLocks noGrp="1"/>
          </p:cNvSpPr>
          <p:nvPr>
            <p:ph type="sldNum" sz="quarter" idx="10"/>
          </p:nvPr>
        </p:nvSpPr>
        <p:spPr/>
        <p:txBody>
          <a:bodyPr/>
          <a:lstStyle/>
          <a:p>
            <a:fld id="{DEADCCED-59E3-48E4-B7B3-54D486A3238F}" type="slidenum">
              <a:rPr lang="en-US" smtClean="0"/>
              <a:t>260</a:t>
            </a:fld>
            <a:endParaRPr lang="en-US"/>
          </a:p>
        </p:txBody>
      </p:sp>
    </p:spTree>
    <p:extLst>
      <p:ext uri="{BB962C8B-B14F-4D97-AF65-F5344CB8AC3E}">
        <p14:creationId xmlns:p14="http://schemas.microsoft.com/office/powerpoint/2010/main" val="3283216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1F0C7-068C-4D8C-B8F4-E1E00869C5DF}" type="slidenum">
              <a:rPr lang="en-US"/>
              <a:pPr/>
              <a:t>45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B</a:t>
            </a: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is correct Distractors:</a:t>
            </a:r>
            <a:r>
              <a:rPr lang="en-US" baseline="0" dirty="0" smtClean="0"/>
              <a:t> a. wrong </a:t>
            </a:r>
            <a:r>
              <a:rPr lang="en-US" baseline="0" dirty="0" err="1" smtClean="0"/>
              <a:t>calc</a:t>
            </a:r>
            <a:r>
              <a:rPr lang="en-US" baseline="0" dirty="0" smtClean="0"/>
              <a:t> 4L/6.3 kg =.63  b. wrong units C. wrong </a:t>
            </a:r>
            <a:r>
              <a:rPr lang="en-US" baseline="0" dirty="0" err="1" smtClean="0"/>
              <a:t>calc</a:t>
            </a:r>
            <a:r>
              <a:rPr lang="en-US" baseline="0" dirty="0" smtClean="0"/>
              <a:t> and units</a:t>
            </a:r>
            <a:endParaRPr lang="en-US" dirty="0"/>
          </a:p>
        </p:txBody>
      </p:sp>
      <p:sp>
        <p:nvSpPr>
          <p:cNvPr id="4" name="Slide Number Placeholder 3"/>
          <p:cNvSpPr>
            <a:spLocks noGrp="1"/>
          </p:cNvSpPr>
          <p:nvPr>
            <p:ph type="sldNum" sz="quarter" idx="10"/>
          </p:nvPr>
        </p:nvSpPr>
        <p:spPr/>
        <p:txBody>
          <a:bodyPr/>
          <a:lstStyle/>
          <a:p>
            <a:fld id="{DEADCCED-59E3-48E4-B7B3-54D486A3238F}" type="slidenum">
              <a:rPr lang="en-US" smtClean="0"/>
              <a:t>261</a:t>
            </a:fld>
            <a:endParaRPr lang="en-US"/>
          </a:p>
        </p:txBody>
      </p:sp>
    </p:spTree>
    <p:extLst>
      <p:ext uri="{BB962C8B-B14F-4D97-AF65-F5344CB8AC3E}">
        <p14:creationId xmlns:p14="http://schemas.microsoft.com/office/powerpoint/2010/main" val="22849923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3.5/5 = .66 kg/L close</a:t>
            </a:r>
            <a:r>
              <a:rPr lang="en-US" baseline="0" dirty="0" smtClean="0"/>
              <a:t> to</a:t>
            </a:r>
            <a:r>
              <a:rPr lang="en-US" dirty="0" smtClean="0"/>
              <a:t> Apple </a:t>
            </a:r>
            <a:endParaRPr lang="en-US" dirty="0"/>
          </a:p>
        </p:txBody>
      </p:sp>
      <p:sp>
        <p:nvSpPr>
          <p:cNvPr id="4" name="Slide Number Placeholder 3"/>
          <p:cNvSpPr>
            <a:spLocks noGrp="1"/>
          </p:cNvSpPr>
          <p:nvPr>
            <p:ph type="sldNum" sz="quarter" idx="10"/>
          </p:nvPr>
        </p:nvSpPr>
        <p:spPr/>
        <p:txBody>
          <a:bodyPr/>
          <a:lstStyle/>
          <a:p>
            <a:fld id="{DEADCCED-59E3-48E4-B7B3-54D486A3238F}" type="slidenum">
              <a:rPr lang="en-US" smtClean="0"/>
              <a:t>262</a:t>
            </a:fld>
            <a:endParaRPr lang="en-US"/>
          </a:p>
        </p:txBody>
      </p:sp>
    </p:spTree>
    <p:extLst>
      <p:ext uri="{BB962C8B-B14F-4D97-AF65-F5344CB8AC3E}">
        <p14:creationId xmlns:p14="http://schemas.microsoft.com/office/powerpoint/2010/main" val="16107950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dirty="0"/>
          </a:p>
        </p:txBody>
      </p:sp>
      <p:sp>
        <p:nvSpPr>
          <p:cNvPr id="4" name="Slide Number Placeholder 3"/>
          <p:cNvSpPr>
            <a:spLocks noGrp="1"/>
          </p:cNvSpPr>
          <p:nvPr>
            <p:ph type="sldNum" sz="quarter" idx="10"/>
          </p:nvPr>
        </p:nvSpPr>
        <p:spPr/>
        <p:txBody>
          <a:bodyPr/>
          <a:lstStyle/>
          <a:p>
            <a:fld id="{DEADCCED-59E3-48E4-B7B3-54D486A3238F}" type="slidenum">
              <a:rPr lang="en-US" smtClean="0"/>
              <a:t>263</a:t>
            </a:fld>
            <a:endParaRPr lang="en-US"/>
          </a:p>
        </p:txBody>
      </p:sp>
    </p:spTree>
    <p:extLst>
      <p:ext uri="{BB962C8B-B14F-4D97-AF65-F5344CB8AC3E}">
        <p14:creationId xmlns:p14="http://schemas.microsoft.com/office/powerpoint/2010/main" val="228499239"/>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1CD64E2E-BE64-42F0-84DA-A9C54A583328}" type="slidenum">
              <a:rPr lang="en-US" smtClean="0"/>
              <a:t>267</a:t>
            </a:fld>
            <a:endParaRPr lang="en-US"/>
          </a:p>
        </p:txBody>
      </p:sp>
    </p:spTree>
    <p:extLst>
      <p:ext uri="{BB962C8B-B14F-4D97-AF65-F5344CB8AC3E}">
        <p14:creationId xmlns:p14="http://schemas.microsoft.com/office/powerpoint/2010/main" val="114045321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show on sim</a:t>
            </a:r>
            <a:endParaRPr lang="en-US" dirty="0"/>
          </a:p>
        </p:txBody>
      </p:sp>
      <p:sp>
        <p:nvSpPr>
          <p:cNvPr id="4" name="Slide Number Placeholder 3"/>
          <p:cNvSpPr>
            <a:spLocks noGrp="1"/>
          </p:cNvSpPr>
          <p:nvPr>
            <p:ph type="sldNum" sz="quarter" idx="10"/>
          </p:nvPr>
        </p:nvSpPr>
        <p:spPr/>
        <p:txBody>
          <a:bodyPr/>
          <a:lstStyle/>
          <a:p>
            <a:fld id="{1CD64E2E-BE64-42F0-84DA-A9C54A583328}" type="slidenum">
              <a:rPr lang="en-US" smtClean="0"/>
              <a:t>268</a:t>
            </a:fld>
            <a:endParaRPr lang="en-US"/>
          </a:p>
        </p:txBody>
      </p:sp>
    </p:spTree>
    <p:extLst>
      <p:ext uri="{BB962C8B-B14F-4D97-AF65-F5344CB8AC3E}">
        <p14:creationId xmlns:p14="http://schemas.microsoft.com/office/powerpoint/2010/main" val="56966294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1CD64E2E-BE64-42F0-84DA-A9C54A583328}" type="slidenum">
              <a:rPr lang="en-US" smtClean="0"/>
              <a:t>269</a:t>
            </a:fld>
            <a:endParaRPr lang="en-US"/>
          </a:p>
        </p:txBody>
      </p:sp>
    </p:spTree>
    <p:extLst>
      <p:ext uri="{BB962C8B-B14F-4D97-AF65-F5344CB8AC3E}">
        <p14:creationId xmlns:p14="http://schemas.microsoft.com/office/powerpoint/2010/main" val="56966294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8CD59-4433-4730-AEAF-85FF933D1839}" type="slidenum">
              <a:rPr lang="en-US"/>
              <a:pPr/>
              <a:t>270</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sz="200" dirty="0" smtClean="0"/>
              <a:t>These</a:t>
            </a:r>
            <a:r>
              <a:rPr lang="en-US" sz="200" baseline="0" dirty="0" smtClean="0"/>
              <a:t> questions could be used after completing the activity. </a:t>
            </a:r>
            <a:endParaRPr lang="en-US" sz="200" dirty="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92BD0-50E4-4C61-A320-5BFBA56221C3}" type="slidenum">
              <a:rPr lang="en-US"/>
              <a:pPr/>
              <a:t>271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smtClean="0"/>
              <a:t>B only</a:t>
            </a:r>
            <a:endParaRPr lang="en-US" dirty="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287E1-B8D9-454F-8657-12B8BC10C135}" type="slidenum">
              <a:rPr lang="en-US"/>
              <a:pPr/>
              <a:t>272</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smtClean="0"/>
              <a:t>B </a:t>
            </a:r>
          </a:p>
          <a:p>
            <a:r>
              <a:rPr lang="en-US" dirty="0" smtClean="0"/>
              <a:t>FYI: 2.0 1s 1.4/.7 ,which is slope before saturation,</a:t>
            </a:r>
            <a:r>
              <a:rPr lang="en-US" baseline="0" dirty="0" smtClean="0"/>
              <a:t> </a:t>
            </a:r>
            <a:r>
              <a:rPr lang="en-US" dirty="0" smtClean="0"/>
              <a:t>but slope is not the solubility</a:t>
            </a:r>
            <a:endParaRPr lang="en-US" dirty="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54AFF-1DAB-4998-8C98-BAE63CE5604F}" type="slidenum">
              <a:rPr lang="en-US"/>
              <a:pPr/>
              <a:t>273</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smtClean="0"/>
              <a:t>A</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DE66B-54D8-4F97-8DAA-4B86A31B4F2E}" type="slidenum">
              <a:rPr lang="en-US"/>
              <a:pPr/>
              <a:t>46</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t>A</a:t>
            </a: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B783E532-5FBF-4CB0-A0E3-11A3D4FF1C1C}" type="slidenum">
              <a:rPr lang="en-US" smtClean="0"/>
              <a:pPr/>
              <a:t>274</a:t>
            </a:fld>
            <a:endParaRPr lang="en-US"/>
          </a:p>
        </p:txBody>
      </p:sp>
    </p:spTree>
    <p:extLst>
      <p:ext uri="{BB962C8B-B14F-4D97-AF65-F5344CB8AC3E}">
        <p14:creationId xmlns:p14="http://schemas.microsoft.com/office/powerpoint/2010/main" val="28554068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both A and C Graph of some experiment with all the same curve</a:t>
            </a:r>
            <a:endParaRPr lang="en-US" dirty="0"/>
          </a:p>
        </p:txBody>
      </p:sp>
      <p:sp>
        <p:nvSpPr>
          <p:cNvPr id="4" name="Slide Number Placeholder 3"/>
          <p:cNvSpPr>
            <a:spLocks noGrp="1"/>
          </p:cNvSpPr>
          <p:nvPr>
            <p:ph type="sldNum" sz="quarter" idx="10"/>
          </p:nvPr>
        </p:nvSpPr>
        <p:spPr/>
        <p:txBody>
          <a:bodyPr/>
          <a:lstStyle/>
          <a:p>
            <a:fld id="{B783E532-5FBF-4CB0-A0E3-11A3D4FF1C1C}" type="slidenum">
              <a:rPr lang="en-US" smtClean="0"/>
              <a:pPr/>
              <a:t>275</a:t>
            </a:fld>
            <a:endParaRPr lang="en-US"/>
          </a:p>
        </p:txBody>
      </p:sp>
    </p:spTree>
    <p:extLst>
      <p:ext uri="{BB962C8B-B14F-4D97-AF65-F5344CB8AC3E}">
        <p14:creationId xmlns:p14="http://schemas.microsoft.com/office/powerpoint/2010/main" val="28554068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Might want to show the</a:t>
            </a:r>
            <a:r>
              <a:rPr lang="en-US" baseline="0" dirty="0" smtClean="0"/>
              <a:t> sim if the slide is difficult to read</a:t>
            </a:r>
            <a:endParaRPr lang="en-US" dirty="0"/>
          </a:p>
        </p:txBody>
      </p:sp>
      <p:sp>
        <p:nvSpPr>
          <p:cNvPr id="4" name="Slide Number Placeholder 3"/>
          <p:cNvSpPr>
            <a:spLocks noGrp="1"/>
          </p:cNvSpPr>
          <p:nvPr>
            <p:ph type="sldNum" sz="quarter" idx="10"/>
          </p:nvPr>
        </p:nvSpPr>
        <p:spPr/>
        <p:txBody>
          <a:bodyPr/>
          <a:lstStyle/>
          <a:p>
            <a:fld id="{B783E532-5FBF-4CB0-A0E3-11A3D4FF1C1C}" type="slidenum">
              <a:rPr lang="en-US" smtClean="0"/>
              <a:pPr/>
              <a:t>276</a:t>
            </a:fld>
            <a:endParaRPr lang="en-US"/>
          </a:p>
        </p:txBody>
      </p:sp>
    </p:spTree>
    <p:extLst>
      <p:ext uri="{BB962C8B-B14F-4D97-AF65-F5344CB8AC3E}">
        <p14:creationId xmlns:p14="http://schemas.microsoft.com/office/powerpoint/2010/main" val="28554068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Graph of some experiment with one</a:t>
            </a:r>
            <a:r>
              <a:rPr lang="en-US" baseline="0" dirty="0" smtClean="0"/>
              <a:t> </a:t>
            </a:r>
            <a:r>
              <a:rPr lang="en-US" dirty="0" smtClean="0"/>
              <a:t>curve showing</a:t>
            </a:r>
            <a:r>
              <a:rPr lang="en-US" baseline="0" dirty="0" smtClean="0"/>
              <a:t> that one is saturated.</a:t>
            </a:r>
            <a:endParaRPr lang="en-US" dirty="0"/>
          </a:p>
        </p:txBody>
      </p:sp>
      <p:sp>
        <p:nvSpPr>
          <p:cNvPr id="4" name="Slide Number Placeholder 3"/>
          <p:cNvSpPr>
            <a:spLocks noGrp="1"/>
          </p:cNvSpPr>
          <p:nvPr>
            <p:ph type="sldNum" sz="quarter" idx="10"/>
          </p:nvPr>
        </p:nvSpPr>
        <p:spPr/>
        <p:txBody>
          <a:bodyPr/>
          <a:lstStyle/>
          <a:p>
            <a:fld id="{B783E532-5FBF-4CB0-A0E3-11A3D4FF1C1C}" type="slidenum">
              <a:rPr lang="en-US" smtClean="0"/>
              <a:pPr/>
              <a:t>277</a:t>
            </a:fld>
            <a:endParaRPr lang="en-US"/>
          </a:p>
        </p:txBody>
      </p:sp>
    </p:spTree>
    <p:extLst>
      <p:ext uri="{BB962C8B-B14F-4D97-AF65-F5344CB8AC3E}">
        <p14:creationId xmlns:p14="http://schemas.microsoft.com/office/powerpoint/2010/main" val="28554068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dirty="0"/>
          </a:p>
        </p:txBody>
      </p:sp>
      <p:sp>
        <p:nvSpPr>
          <p:cNvPr id="4" name="Slide Number Placeholder 3"/>
          <p:cNvSpPr>
            <a:spLocks noGrp="1"/>
          </p:cNvSpPr>
          <p:nvPr>
            <p:ph type="sldNum" sz="quarter" idx="10"/>
          </p:nvPr>
        </p:nvSpPr>
        <p:spPr/>
        <p:txBody>
          <a:bodyPr/>
          <a:lstStyle/>
          <a:p>
            <a:fld id="{B783E532-5FBF-4CB0-A0E3-11A3D4FF1C1C}" type="slidenum">
              <a:rPr lang="en-US" smtClean="0"/>
              <a:pPr/>
              <a:t>278</a:t>
            </a:fld>
            <a:endParaRPr lang="en-US"/>
          </a:p>
        </p:txBody>
      </p:sp>
    </p:spTree>
    <p:extLst>
      <p:ext uri="{BB962C8B-B14F-4D97-AF65-F5344CB8AC3E}">
        <p14:creationId xmlns:p14="http://schemas.microsoft.com/office/powerpoint/2010/main" val="28554068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a:t>
            </a:r>
            <a:r>
              <a:rPr lang="en-US" smtClean="0"/>
              <a:t>Ask Why?</a:t>
            </a:r>
            <a:endParaRPr lang="en-US" dirty="0"/>
          </a:p>
        </p:txBody>
      </p:sp>
      <p:sp>
        <p:nvSpPr>
          <p:cNvPr id="4" name="Slide Number Placeholder 3"/>
          <p:cNvSpPr>
            <a:spLocks noGrp="1"/>
          </p:cNvSpPr>
          <p:nvPr>
            <p:ph type="sldNum" sz="quarter" idx="10"/>
          </p:nvPr>
        </p:nvSpPr>
        <p:spPr/>
        <p:txBody>
          <a:bodyPr/>
          <a:lstStyle/>
          <a:p>
            <a:fld id="{B783E532-5FBF-4CB0-A0E3-11A3D4FF1C1C}" type="slidenum">
              <a:rPr lang="en-US" smtClean="0"/>
              <a:pPr/>
              <a:t>279</a:t>
            </a:fld>
            <a:endParaRPr lang="en-US"/>
          </a:p>
        </p:txBody>
      </p:sp>
    </p:spTree>
    <p:extLst>
      <p:ext uri="{BB962C8B-B14F-4D97-AF65-F5344CB8AC3E}">
        <p14:creationId xmlns:p14="http://schemas.microsoft.com/office/powerpoint/2010/main" val="285540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84A87-A3CB-4CA7-9848-CB11F7478703}" type="slidenum">
              <a:rPr lang="en-US"/>
              <a:pPr/>
              <a:t>47</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t>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E4138-0042-470A-AE08-2892F5D57362}" type="slidenum">
              <a:rPr lang="en-US"/>
              <a:pPr/>
              <a:t>50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C8AB7-21EC-41BF-8F14-855B1E3FFB03}" type="slidenum">
              <a:rPr lang="en-US"/>
              <a:pPr/>
              <a:t>51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t>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FEED6-F98C-445D-AD24-FA81F28F2A5D}" type="slidenum">
              <a:rPr lang="en-US"/>
              <a:pPr/>
              <a:t>52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t>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74A24-C5D5-42C6-B450-F4846ABFA8F0}" type="slidenum">
              <a:rPr lang="en-US"/>
              <a:pPr/>
              <a:t>55</a:t>
            </a:fld>
            <a:endParaRPr lang="en-US"/>
          </a:p>
        </p:txBody>
      </p:sp>
      <p:sp>
        <p:nvSpPr>
          <p:cNvPr id="2765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a:t>C is best answer because there are just few stuck to wall</a:t>
            </a:r>
          </a:p>
          <a:p>
            <a:r>
              <a:rPr lang="en-US"/>
              <a:t>A does not show complete dissolving so it hard to tell if they will all stay in solution </a:t>
            </a:r>
          </a:p>
          <a:p>
            <a:r>
              <a:rPr lang="en-US"/>
              <a:t>B could be, but C shows more particles do dissolve</a:t>
            </a:r>
          </a:p>
          <a:p>
            <a:r>
              <a:rPr lang="en-US"/>
              <a:t>D is past the saturation point.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431B1-255A-4860-957A-05941D2AB6C9}" type="slidenum">
              <a:rPr lang="en-US"/>
              <a:pPr/>
              <a:t>56</a:t>
            </a:fld>
            <a:endParaRPr lang="en-US"/>
          </a:p>
        </p:txBody>
      </p:sp>
      <p:sp>
        <p:nvSpPr>
          <p:cNvPr id="2969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a:t>C (same reasons as previous question)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A65E5-9419-4F84-942D-ECD213372424}" type="slidenum">
              <a:rPr lang="en-US"/>
              <a:pPr/>
              <a:t>57</a:t>
            </a:fld>
            <a:endParaRPr lang="en-US"/>
          </a:p>
        </p:txBody>
      </p:sp>
      <p:sp>
        <p:nvSpPr>
          <p:cNvPr id="31746"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pPr fontAlgn="t"/>
            <a:r>
              <a:rPr lang="en-US"/>
              <a:t>I wanted this to be a “real problem”. Here’s how I determined how many particles would be correct:</a:t>
            </a:r>
          </a:p>
          <a:p>
            <a:pPr fontAlgn="t"/>
            <a:r>
              <a:rPr lang="en-US"/>
              <a:t>K sp at 25 degrees =1.8×10</a:t>
            </a:r>
            <a:r>
              <a:rPr lang="en-US" baseline="30000"/>
              <a:t>–10  </a:t>
            </a:r>
            <a:r>
              <a:rPr lang="en-US"/>
              <a:t> so 1.34E-5 moles/liter for each ion and the default volume is 1E-16L for slightly soluble. This would have given 807 particles; I decided to change the volume since the students might remember that the sim would show that many particles.</a:t>
            </a:r>
          </a:p>
          <a:p>
            <a:pPr fontAlgn="t"/>
            <a:r>
              <a:rPr lang="en-US"/>
              <a:t>1.34E-5 moles/liter *6.02E23 particles/mole * 1E-17 L= 80.8 particles in 1E-E-17 L</a:t>
            </a:r>
            <a:endParaRPr lang="en-US" baseline="30000"/>
          </a:p>
          <a:p>
            <a:pPr fontAlgn="t"/>
            <a:r>
              <a:rPr lang="en-US"/>
              <a:t>K</a:t>
            </a:r>
            <a:r>
              <a:rPr lang="en-US" baseline="-30000"/>
              <a:t>sp</a:t>
            </a:r>
            <a:r>
              <a:rPr lang="en-US"/>
              <a:t>, for AgCl is 1.8 x 10</a:t>
            </a:r>
            <a:r>
              <a:rPr lang="en-US" baseline="30000"/>
              <a:t>-10</a:t>
            </a:r>
            <a:r>
              <a:rPr lang="en-US"/>
              <a:t>, which indicates that one liter of water will dissolve 0.000013 grams of AgCl. From http://en.wikipedia.org/wiki/Silver_chloride </a:t>
            </a:r>
          </a:p>
          <a:p>
            <a:pPr fontAlgn="t"/>
            <a:r>
              <a:rPr lang="en-US"/>
              <a:t>There are many variations for the value of Ksp and solubility published; I chose this reference since it both for the same Temperature, but you’ll see by my calculations on the next slide that I have a very different solubility. I decided that they probably did not have the same temperature afterall and decided not to bother since I had already checked several sources for values. </a:t>
            </a:r>
          </a:p>
          <a:p>
            <a:pPr fontAlgn="t"/>
            <a:endParaRPr lang="en-US"/>
          </a:p>
          <a:p>
            <a:pPr fontAlgn="t"/>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E7D3D-3409-41FC-97DD-26B14F732AB7}" type="slidenum">
              <a:rPr lang="en-US"/>
              <a:pPr/>
              <a:t>7</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b</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C3EB9-1057-4552-AFCB-6D586E225619}" type="slidenum">
              <a:rPr lang="en-US"/>
              <a:pPr/>
              <a:t>58</a:t>
            </a:fld>
            <a:endParaRPr lang="en-US"/>
          </a:p>
        </p:txBody>
      </p:sp>
      <p:sp>
        <p:nvSpPr>
          <p:cNvPr id="3379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a:t>If you forget to use the molecular mass and use just silver at 143.3 you get .00019 g/ml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3CB67-6A44-4FFC-A363-28377B619EE6}" type="slidenum">
              <a:rPr lang="en-US"/>
              <a:pPr/>
              <a:t>59</a:t>
            </a:fld>
            <a:endParaRPr lang="en-US"/>
          </a:p>
        </p:txBody>
      </p:sp>
      <p:sp>
        <p:nvSpPr>
          <p:cNvPr id="35842"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a:t>B Since the solubility of AgCl is .0024g/L then only about 2.4E-5 would dissolve in 10 ml. Sodium chloride is 35 g in 100 ml (3.5g in 10 ml) so it would dissolve.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15B4BF8F-E217-4A14-810C-12F3F03F9B62}" type="slidenum">
              <a:rPr lang="en-US" smtClean="0"/>
              <a:pPr/>
              <a:t>60</a:t>
            </a:fld>
            <a:endParaRPr lang="en-US"/>
          </a:p>
        </p:txBody>
      </p:sp>
    </p:spTree>
    <p:extLst>
      <p:ext uri="{BB962C8B-B14F-4D97-AF65-F5344CB8AC3E}">
        <p14:creationId xmlns:p14="http://schemas.microsoft.com/office/powerpoint/2010/main" val="165148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69B2D-687D-4846-A8FA-FAF891DDFD4B}" type="slidenum">
              <a:rPr lang="en-US"/>
              <a:pPr/>
              <a:t>61</a:t>
            </a:fld>
            <a:endParaRPr lang="en-US"/>
          </a:p>
        </p:txBody>
      </p:sp>
      <p:sp>
        <p:nvSpPr>
          <p:cNvPr id="3789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D6FA9-357D-46CD-B692-42E50331F895}" type="slidenum">
              <a:rPr lang="en-US"/>
              <a:pPr/>
              <a:t>62</a:t>
            </a:fld>
            <a:endParaRPr lang="en-US"/>
          </a:p>
        </p:txBody>
      </p:sp>
      <p:sp>
        <p:nvSpPr>
          <p:cNvPr id="3993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pPr marL="228600" indent="-228600">
              <a:buFontTx/>
              <a:buAutoNum type="alphaLcPeriod"/>
            </a:pPr>
            <a:r>
              <a:rPr lang="en-US" dirty="0"/>
              <a:t>S</a:t>
            </a:r>
            <a:r>
              <a:rPr lang="en-US" baseline="30000" dirty="0"/>
              <a:t>2</a:t>
            </a:r>
          </a:p>
          <a:p>
            <a:pPr marL="228600" indent="-228600"/>
            <a:r>
              <a:rPr lang="en-US" sz="300" dirty="0"/>
              <a:t>Write </a:t>
            </a:r>
            <a:r>
              <a:rPr lang="en-US" sz="300" dirty="0" err="1"/>
              <a:t>Ksp</a:t>
            </a:r>
            <a:r>
              <a:rPr lang="en-US" sz="300" dirty="0"/>
              <a:t> in terms of s (simple</a:t>
            </a:r>
            <a:r>
              <a:rPr lang="en-US" sz="300" dirty="0" smtClean="0"/>
              <a:t>)</a:t>
            </a:r>
            <a:endParaRPr lang="en-US" sz="3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A9E4B-1B60-4809-814F-52AD24D81AD8}" type="slidenum">
              <a:rPr lang="en-US"/>
              <a:pPr/>
              <a:t>63</a:t>
            </a:fld>
            <a:endParaRPr lang="en-US"/>
          </a:p>
        </p:txBody>
      </p:sp>
      <p:sp>
        <p:nvSpPr>
          <p:cNvPr id="41986"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sz="200"/>
              <a:t>Answer to previous slide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4597C-03ED-4CBC-A208-C07B80C63782}" type="slidenum">
              <a:rPr lang="en-US"/>
              <a:pPr/>
              <a:t>64</a:t>
            </a:fld>
            <a:endParaRPr lang="en-US"/>
          </a:p>
        </p:txBody>
      </p:sp>
      <p:sp>
        <p:nvSpPr>
          <p:cNvPr id="4403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i="1" dirty="0">
                <a:solidFill>
                  <a:schemeClr val="accent2"/>
                </a:solidFill>
                <a:latin typeface="Comic Sans MS" pitchFamily="66" charset="0"/>
              </a:rPr>
              <a:t>e. </a:t>
            </a:r>
            <a:r>
              <a:rPr lang="en-US" i="1" dirty="0" err="1">
                <a:solidFill>
                  <a:schemeClr val="accent2"/>
                </a:solidFill>
                <a:latin typeface="Comic Sans MS" pitchFamily="66" charset="0"/>
              </a:rPr>
              <a:t>K</a:t>
            </a:r>
            <a:r>
              <a:rPr lang="en-US" i="1" baseline="-25000" dirty="0" err="1">
                <a:solidFill>
                  <a:schemeClr val="accent2"/>
                </a:solidFill>
                <a:latin typeface="Comic Sans MS" pitchFamily="66" charset="0"/>
              </a:rPr>
              <a:t>sp</a:t>
            </a:r>
            <a:r>
              <a:rPr lang="en-US" i="1" baseline="-25000" dirty="0">
                <a:solidFill>
                  <a:schemeClr val="accent2"/>
                </a:solidFill>
                <a:latin typeface="Comic Sans MS" pitchFamily="66" charset="0"/>
              </a:rPr>
              <a:t> </a:t>
            </a:r>
            <a:r>
              <a:rPr lang="en-US" i="1" dirty="0">
                <a:solidFill>
                  <a:schemeClr val="accent2"/>
                </a:solidFill>
                <a:latin typeface="Comic Sans MS" pitchFamily="66" charset="0"/>
              </a:rPr>
              <a:t>= 27 s</a:t>
            </a:r>
            <a:r>
              <a:rPr lang="en-US" i="1" baseline="30000" dirty="0">
                <a:solidFill>
                  <a:schemeClr val="accent2"/>
                </a:solidFill>
                <a:latin typeface="Comic Sans MS" pitchFamily="66" charset="0"/>
              </a:rPr>
              <a:t>4</a:t>
            </a:r>
            <a:endParaRPr lang="en-US" i="1" dirty="0">
              <a:solidFill>
                <a:schemeClr val="accent2"/>
              </a:solidFill>
              <a:latin typeface="Comic Sans MS" pitchFamily="66" charset="0"/>
            </a:endParaRPr>
          </a:p>
          <a:p>
            <a:r>
              <a:rPr lang="en-US" sz="300" dirty="0"/>
              <a:t>Write </a:t>
            </a:r>
            <a:r>
              <a:rPr lang="en-US" sz="300" dirty="0" err="1"/>
              <a:t>Ksp</a:t>
            </a:r>
            <a:r>
              <a:rPr lang="en-US" sz="300" dirty="0"/>
              <a:t> in terms of s coefficients and exponents </a:t>
            </a:r>
            <a:r>
              <a:rPr lang="en-US" sz="300" dirty="0" smtClean="0"/>
              <a:t>required</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6DFEA-9CC0-45DE-8083-DDDACE35647B}" type="slidenum">
              <a:rPr lang="en-US"/>
              <a:pPr/>
              <a:t>65</a:t>
            </a:fld>
            <a:endParaRPr lang="en-US"/>
          </a:p>
        </p:txBody>
      </p:sp>
      <p:sp>
        <p:nvSpPr>
          <p:cNvPr id="46082"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i="1" dirty="0">
                <a:effectLst>
                  <a:outerShdw blurRad="38100" dist="38100" dir="2700000" algn="tl">
                    <a:srgbClr val="C0C0C0"/>
                  </a:outerShdw>
                </a:effectLst>
                <a:latin typeface="Comic Sans MS" pitchFamily="66" charset="0"/>
              </a:rPr>
              <a:t>c. S = (</a:t>
            </a:r>
            <a:r>
              <a:rPr lang="en-US" i="1" dirty="0" err="1">
                <a:effectLst>
                  <a:outerShdw blurRad="38100" dist="38100" dir="2700000" algn="tl">
                    <a:srgbClr val="C0C0C0"/>
                  </a:outerShdw>
                </a:effectLst>
                <a:latin typeface="Comic Sans MS" pitchFamily="66" charset="0"/>
              </a:rPr>
              <a:t>K</a:t>
            </a:r>
            <a:r>
              <a:rPr lang="en-US" i="1" baseline="-25000" dirty="0" err="1">
                <a:effectLst>
                  <a:outerShdw blurRad="38100" dist="38100" dir="2700000" algn="tl">
                    <a:srgbClr val="C0C0C0"/>
                  </a:outerShdw>
                </a:effectLst>
                <a:latin typeface="Comic Sans MS" pitchFamily="66" charset="0"/>
              </a:rPr>
              <a:t>sp</a:t>
            </a:r>
            <a:r>
              <a:rPr lang="en-US" i="1" dirty="0">
                <a:effectLst>
                  <a:outerShdw blurRad="38100" dist="38100" dir="2700000" algn="tl">
                    <a:srgbClr val="C0C0C0"/>
                  </a:outerShdw>
                </a:effectLst>
                <a:latin typeface="Comic Sans MS" pitchFamily="66" charset="0"/>
              </a:rPr>
              <a:t>)</a:t>
            </a:r>
            <a:r>
              <a:rPr lang="en-US" i="1" baseline="30000" dirty="0">
                <a:effectLst>
                  <a:outerShdw blurRad="38100" dist="38100" dir="2700000" algn="tl">
                    <a:srgbClr val="C0C0C0"/>
                  </a:outerShdw>
                </a:effectLst>
                <a:latin typeface="Comic Sans MS" pitchFamily="66" charset="0"/>
              </a:rPr>
              <a:t>1/2  </a:t>
            </a:r>
            <a:r>
              <a:rPr lang="en-US" sz="3200" i="1" dirty="0" err="1">
                <a:solidFill>
                  <a:schemeClr val="accent2"/>
                </a:solidFill>
                <a:effectLst>
                  <a:outerShdw blurRad="38100" dist="38100" dir="2700000" algn="tl">
                    <a:srgbClr val="C0C0C0"/>
                  </a:outerShdw>
                </a:effectLst>
              </a:rPr>
              <a:t>K</a:t>
            </a:r>
            <a:r>
              <a:rPr lang="en-US" sz="3200" i="1" baseline="-25000" dirty="0" err="1">
                <a:solidFill>
                  <a:schemeClr val="accent2"/>
                </a:solidFill>
                <a:effectLst>
                  <a:outerShdw blurRad="38100" dist="38100" dir="2700000" algn="tl">
                    <a:srgbClr val="C0C0C0"/>
                  </a:outerShdw>
                </a:effectLst>
              </a:rPr>
              <a:t>sp</a:t>
            </a:r>
            <a:r>
              <a:rPr lang="en-US" sz="3200" i="1" dirty="0">
                <a:solidFill>
                  <a:schemeClr val="accent2"/>
                </a:solidFill>
                <a:effectLst>
                  <a:outerShdw blurRad="38100" dist="38100" dir="2700000" algn="tl">
                    <a:srgbClr val="C0C0C0"/>
                  </a:outerShdw>
                </a:effectLst>
              </a:rPr>
              <a:t> = </a:t>
            </a:r>
            <a:r>
              <a:rPr lang="en-US" sz="3200" dirty="0">
                <a:solidFill>
                  <a:schemeClr val="tx2"/>
                </a:solidFill>
                <a:sym typeface="Symbol" pitchFamily="18" charset="2"/>
              </a:rPr>
              <a:t>[Ag</a:t>
            </a:r>
            <a:r>
              <a:rPr lang="en-US" sz="3200" baseline="30000" dirty="0">
                <a:solidFill>
                  <a:schemeClr val="tx2"/>
                </a:solidFill>
              </a:rPr>
              <a:t>+</a:t>
            </a:r>
            <a:r>
              <a:rPr lang="en-US" sz="3200" dirty="0">
                <a:solidFill>
                  <a:schemeClr val="tx2"/>
                </a:solidFill>
                <a:sym typeface="Symbol" pitchFamily="18" charset="2"/>
              </a:rPr>
              <a:t>][Br</a:t>
            </a:r>
            <a:r>
              <a:rPr lang="en-US" sz="3200" baseline="30000" dirty="0">
                <a:solidFill>
                  <a:schemeClr val="tx2"/>
                </a:solidFill>
              </a:rPr>
              <a:t>-</a:t>
            </a:r>
            <a:r>
              <a:rPr lang="en-US" sz="3200" dirty="0">
                <a:solidFill>
                  <a:schemeClr val="tx2"/>
                </a:solidFill>
              </a:rPr>
              <a:t>]</a:t>
            </a:r>
            <a:r>
              <a:rPr lang="en-US" sz="3200" dirty="0">
                <a:solidFill>
                  <a:schemeClr val="tx2"/>
                </a:solidFill>
                <a:latin typeface="Comic Sans MS" pitchFamily="66" charset="0"/>
              </a:rPr>
              <a:t> and since </a:t>
            </a:r>
            <a:r>
              <a:rPr lang="en-US" sz="3200" dirty="0">
                <a:solidFill>
                  <a:schemeClr val="tx2"/>
                </a:solidFill>
                <a:sym typeface="Symbol" pitchFamily="18" charset="2"/>
              </a:rPr>
              <a:t>[Ag</a:t>
            </a:r>
            <a:r>
              <a:rPr lang="en-US" sz="3200" baseline="30000" dirty="0">
                <a:solidFill>
                  <a:schemeClr val="tx2"/>
                </a:solidFill>
              </a:rPr>
              <a:t>+</a:t>
            </a:r>
            <a:r>
              <a:rPr lang="en-US" sz="3200" dirty="0">
                <a:solidFill>
                  <a:schemeClr val="tx2"/>
                </a:solidFill>
                <a:sym typeface="Symbol" pitchFamily="18" charset="2"/>
              </a:rPr>
              <a:t>]=[Br</a:t>
            </a:r>
            <a:r>
              <a:rPr lang="en-US" sz="3200" baseline="30000" dirty="0">
                <a:solidFill>
                  <a:schemeClr val="tx2"/>
                </a:solidFill>
              </a:rPr>
              <a:t>-</a:t>
            </a:r>
            <a:r>
              <a:rPr lang="en-US" sz="3200" dirty="0">
                <a:solidFill>
                  <a:schemeClr val="tx2"/>
                </a:solidFill>
              </a:rPr>
              <a:t>]</a:t>
            </a:r>
            <a:r>
              <a:rPr lang="en-US" sz="3200" dirty="0">
                <a:solidFill>
                  <a:schemeClr val="tx2"/>
                </a:solidFill>
                <a:latin typeface="Comic Sans MS" pitchFamily="66" charset="0"/>
              </a:rPr>
              <a:t> , </a:t>
            </a:r>
            <a:r>
              <a:rPr lang="en-US" sz="3200" i="1" dirty="0" err="1">
                <a:solidFill>
                  <a:schemeClr val="accent2"/>
                </a:solidFill>
                <a:effectLst>
                  <a:outerShdw blurRad="38100" dist="38100" dir="2700000" algn="tl">
                    <a:srgbClr val="C0C0C0"/>
                  </a:outerShdw>
                </a:effectLst>
              </a:rPr>
              <a:t>K</a:t>
            </a:r>
            <a:r>
              <a:rPr lang="en-US" sz="3200" i="1" baseline="-25000" dirty="0" err="1">
                <a:solidFill>
                  <a:schemeClr val="accent2"/>
                </a:solidFill>
                <a:effectLst>
                  <a:outerShdw blurRad="38100" dist="38100" dir="2700000" algn="tl">
                    <a:srgbClr val="C0C0C0"/>
                  </a:outerShdw>
                </a:effectLst>
              </a:rPr>
              <a:t>sp</a:t>
            </a:r>
            <a:r>
              <a:rPr lang="en-US" sz="3200" i="1" dirty="0">
                <a:solidFill>
                  <a:schemeClr val="accent2"/>
                </a:solidFill>
                <a:effectLst>
                  <a:outerShdw blurRad="38100" dist="38100" dir="2700000" algn="tl">
                    <a:srgbClr val="C0C0C0"/>
                  </a:outerShdw>
                </a:effectLst>
              </a:rPr>
              <a:t> = s</a:t>
            </a:r>
            <a:r>
              <a:rPr lang="en-US" sz="3200" i="1" baseline="30000" dirty="0">
                <a:solidFill>
                  <a:schemeClr val="accent2"/>
                </a:solidFill>
                <a:effectLst>
                  <a:outerShdw blurRad="38100" dist="38100" dir="2700000" algn="tl">
                    <a:srgbClr val="C0C0C0"/>
                  </a:outerShdw>
                </a:effectLst>
              </a:rPr>
              <a:t>2</a:t>
            </a:r>
            <a:endParaRPr lang="en-US" i="1" dirty="0">
              <a:effectLst>
                <a:outerShdw blurRad="38100" dist="38100" dir="2700000" algn="tl">
                  <a:srgbClr val="C0C0C0"/>
                </a:outerShdw>
              </a:effectLst>
              <a:latin typeface="Comic Sans MS" pitchFamily="66" charset="0"/>
            </a:endParaRPr>
          </a:p>
          <a:p>
            <a:r>
              <a:rPr lang="en-US" sz="300" dirty="0"/>
              <a:t>S in terms of </a:t>
            </a:r>
            <a:r>
              <a:rPr lang="en-US" sz="300" dirty="0" err="1" smtClean="0"/>
              <a:t>Ksp</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C8B6B-97EE-4BD4-9E15-623EBEB2AD77}" type="slidenum">
              <a:rPr lang="en-US"/>
              <a:pPr/>
              <a:t>66</a:t>
            </a:fld>
            <a:endParaRPr lang="en-US"/>
          </a:p>
        </p:txBody>
      </p:sp>
      <p:sp>
        <p:nvSpPr>
          <p:cNvPr id="4813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sz="200"/>
              <a:t>Answer to previous slide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8BADD-0D3A-4C72-82D4-E7AB7C5D637E}" type="slidenum">
              <a:rPr lang="en-US"/>
              <a:pPr/>
              <a:t>67</a:t>
            </a:fld>
            <a:endParaRPr lang="en-US"/>
          </a:p>
        </p:txBody>
      </p:sp>
      <p:sp>
        <p:nvSpPr>
          <p:cNvPr id="5017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a:t>c. 31 </a:t>
            </a:r>
            <a:r>
              <a:rPr lang="en-US" sz="300">
                <a:solidFill>
                  <a:schemeClr val="bg1"/>
                </a:solidFill>
              </a:rPr>
              <a:t>Effect of reducing Ksp</a:t>
            </a:r>
            <a:endParaRPr lang="en-US"/>
          </a:p>
          <a:p>
            <a:r>
              <a:rPr lang="en-US"/>
              <a:t>Adapted From Parson at CU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98725-6D75-4643-80FA-5A351E3F2332}" type="slidenum">
              <a:rPr lang="en-US"/>
              <a:pPr/>
              <a:t>8</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b</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BF5B2-68E6-4EF2-9E38-9490A7B16C21}" type="slidenum">
              <a:rPr lang="en-US"/>
              <a:pPr/>
              <a:t>68</a:t>
            </a:fld>
            <a:endParaRPr lang="en-US"/>
          </a:p>
        </p:txBody>
      </p:sp>
      <p:sp>
        <p:nvSpPr>
          <p:cNvPr id="52226"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sz="200"/>
              <a:t>Answer to previous slide</a:t>
            </a:r>
            <a:r>
              <a:rPr lang="en-US" sz="3200" i="1">
                <a:solidFill>
                  <a:schemeClr val="accent2"/>
                </a:solidFill>
                <a:effectLst>
                  <a:outerShdw blurRad="38100" dist="38100" dir="2700000" algn="tl">
                    <a:srgbClr val="C0C0C0"/>
                  </a:outerShdw>
                </a:effectLst>
                <a:latin typeface="Comic Sans MS" pitchFamily="66" charset="0"/>
              </a:rPr>
              <a:t> Remember from earlier question </a:t>
            </a:r>
            <a:r>
              <a:rPr lang="en-US" sz="3200" i="1">
                <a:solidFill>
                  <a:schemeClr val="accent2"/>
                </a:solidFill>
                <a:effectLst>
                  <a:outerShdw blurRad="38100" dist="38100" dir="2700000" algn="tl">
                    <a:srgbClr val="C0C0C0"/>
                  </a:outerShdw>
                </a:effectLst>
              </a:rPr>
              <a:t>K</a:t>
            </a:r>
            <a:r>
              <a:rPr lang="en-US" sz="3200" i="1" baseline="-25000">
                <a:solidFill>
                  <a:schemeClr val="accent2"/>
                </a:solidFill>
                <a:effectLst>
                  <a:outerShdw blurRad="38100" dist="38100" dir="2700000" algn="tl">
                    <a:srgbClr val="C0C0C0"/>
                  </a:outerShdw>
                </a:effectLst>
              </a:rPr>
              <a:t>sp</a:t>
            </a:r>
            <a:r>
              <a:rPr lang="en-US" sz="3200" i="1">
                <a:solidFill>
                  <a:schemeClr val="accent2"/>
                </a:solidFill>
                <a:effectLst>
                  <a:outerShdw blurRad="38100" dist="38100" dir="2700000" algn="tl">
                    <a:srgbClr val="C0C0C0"/>
                  </a:outerShdw>
                </a:effectLst>
              </a:rPr>
              <a:t> = </a:t>
            </a:r>
            <a:r>
              <a:rPr lang="en-US" sz="3200">
                <a:solidFill>
                  <a:schemeClr val="tx2"/>
                </a:solidFill>
                <a:sym typeface="Symbol" pitchFamily="18" charset="2"/>
              </a:rPr>
              <a:t>[Ag</a:t>
            </a:r>
            <a:r>
              <a:rPr lang="en-US" sz="3200" baseline="30000">
                <a:solidFill>
                  <a:schemeClr val="tx2"/>
                </a:solidFill>
              </a:rPr>
              <a:t>+</a:t>
            </a:r>
            <a:r>
              <a:rPr lang="en-US" sz="3200">
                <a:solidFill>
                  <a:schemeClr val="tx2"/>
                </a:solidFill>
                <a:sym typeface="Symbol" pitchFamily="18" charset="2"/>
              </a:rPr>
              <a:t>][Br</a:t>
            </a:r>
            <a:r>
              <a:rPr lang="en-US" sz="3200" baseline="30000">
                <a:solidFill>
                  <a:schemeClr val="tx2"/>
                </a:solidFill>
              </a:rPr>
              <a:t>-</a:t>
            </a:r>
            <a:r>
              <a:rPr lang="en-US" sz="3200">
                <a:solidFill>
                  <a:schemeClr val="tx2"/>
                </a:solidFill>
              </a:rPr>
              <a:t>]</a:t>
            </a:r>
            <a:r>
              <a:rPr lang="en-US" sz="3200">
                <a:solidFill>
                  <a:schemeClr val="tx2"/>
                </a:solidFill>
                <a:latin typeface="Comic Sans MS" pitchFamily="66" charset="0"/>
              </a:rPr>
              <a:t> and since </a:t>
            </a:r>
            <a:r>
              <a:rPr lang="en-US" sz="3200">
                <a:solidFill>
                  <a:schemeClr val="tx2"/>
                </a:solidFill>
                <a:sym typeface="Symbol" pitchFamily="18" charset="2"/>
              </a:rPr>
              <a:t>[Ag</a:t>
            </a:r>
            <a:r>
              <a:rPr lang="en-US" sz="3200" baseline="30000">
                <a:solidFill>
                  <a:schemeClr val="tx2"/>
                </a:solidFill>
              </a:rPr>
              <a:t>+</a:t>
            </a:r>
            <a:r>
              <a:rPr lang="en-US" sz="3200">
                <a:solidFill>
                  <a:schemeClr val="tx2"/>
                </a:solidFill>
                <a:sym typeface="Symbol" pitchFamily="18" charset="2"/>
              </a:rPr>
              <a:t>]=[Br</a:t>
            </a:r>
            <a:r>
              <a:rPr lang="en-US" sz="3200" baseline="30000">
                <a:solidFill>
                  <a:schemeClr val="tx2"/>
                </a:solidFill>
              </a:rPr>
              <a:t>-</a:t>
            </a:r>
            <a:r>
              <a:rPr lang="en-US" sz="3200">
                <a:solidFill>
                  <a:schemeClr val="tx2"/>
                </a:solidFill>
              </a:rPr>
              <a:t>]</a:t>
            </a:r>
            <a:r>
              <a:rPr lang="en-US" sz="3200">
                <a:solidFill>
                  <a:schemeClr val="tx2"/>
                </a:solidFill>
                <a:latin typeface="Comic Sans MS" pitchFamily="66" charset="0"/>
              </a:rPr>
              <a:t> , </a:t>
            </a:r>
            <a:r>
              <a:rPr lang="en-US" sz="3200" i="1">
                <a:solidFill>
                  <a:schemeClr val="accent2"/>
                </a:solidFill>
                <a:effectLst>
                  <a:outerShdw blurRad="38100" dist="38100" dir="2700000" algn="tl">
                    <a:srgbClr val="C0C0C0"/>
                  </a:outerShdw>
                </a:effectLst>
              </a:rPr>
              <a:t>K</a:t>
            </a:r>
            <a:r>
              <a:rPr lang="en-US" sz="3200" i="1" baseline="-25000">
                <a:solidFill>
                  <a:schemeClr val="accent2"/>
                </a:solidFill>
                <a:effectLst>
                  <a:outerShdw blurRad="38100" dist="38100" dir="2700000" algn="tl">
                    <a:srgbClr val="C0C0C0"/>
                  </a:outerShdw>
                </a:effectLst>
              </a:rPr>
              <a:t>sp</a:t>
            </a:r>
            <a:r>
              <a:rPr lang="en-US" sz="3200" i="1">
                <a:solidFill>
                  <a:schemeClr val="accent2"/>
                </a:solidFill>
                <a:effectLst>
                  <a:outerShdw blurRad="38100" dist="38100" dir="2700000" algn="tl">
                    <a:srgbClr val="C0C0C0"/>
                  </a:outerShdw>
                </a:effectLst>
              </a:rPr>
              <a:t> = s</a:t>
            </a:r>
            <a:r>
              <a:rPr lang="en-US" sz="3200" i="1" baseline="30000">
                <a:solidFill>
                  <a:schemeClr val="accent2"/>
                </a:solidFill>
                <a:effectLst>
                  <a:outerShdw blurRad="38100" dist="38100" dir="2700000" algn="tl">
                    <a:srgbClr val="C0C0C0"/>
                  </a:outerShdw>
                </a:effectLst>
              </a:rPr>
              <a:t>2 </a:t>
            </a:r>
            <a:r>
              <a:rPr lang="en-US" sz="3200" i="1">
                <a:solidFill>
                  <a:schemeClr val="accent2"/>
                </a:solidFill>
                <a:effectLst>
                  <a:outerShdw blurRad="38100" dist="38100" dir="2700000" algn="tl">
                    <a:srgbClr val="C0C0C0"/>
                  </a:outerShdw>
                </a:effectLst>
              </a:rPr>
              <a:t> so</a:t>
            </a:r>
            <a:endParaRPr lang="en-US" sz="3200" i="1">
              <a:solidFill>
                <a:schemeClr val="accent2"/>
              </a:solidFill>
              <a:effectLst>
                <a:outerShdw blurRad="38100" dist="38100" dir="2700000" algn="tl">
                  <a:srgbClr val="C0C0C0"/>
                </a:outerShdw>
              </a:effectLst>
              <a:latin typeface="Comic Sans MS" pitchFamily="66" charset="0"/>
            </a:endParaRPr>
          </a:p>
          <a:p>
            <a:r>
              <a:rPr lang="en-US" sz="3200" i="1">
                <a:solidFill>
                  <a:schemeClr val="accent2"/>
                </a:solidFill>
                <a:effectLst>
                  <a:outerShdw blurRad="38100" dist="38100" dir="2700000" algn="tl">
                    <a:srgbClr val="C0C0C0"/>
                  </a:outerShdw>
                </a:effectLst>
              </a:rPr>
              <a:t>s</a:t>
            </a:r>
            <a:r>
              <a:rPr lang="en-US" sz="3200" i="1">
                <a:effectLst>
                  <a:outerShdw blurRad="38100" dist="38100" dir="2700000" algn="tl">
                    <a:srgbClr val="C0C0C0"/>
                  </a:outerShdw>
                </a:effectLst>
              </a:rPr>
              <a:t> = (K</a:t>
            </a:r>
            <a:r>
              <a:rPr lang="en-US" sz="3200" i="1" baseline="-25000">
                <a:effectLst>
                  <a:outerShdw blurRad="38100" dist="38100" dir="2700000" algn="tl">
                    <a:srgbClr val="C0C0C0"/>
                  </a:outerShdw>
                </a:effectLst>
              </a:rPr>
              <a:t>sp</a:t>
            </a:r>
            <a:r>
              <a:rPr lang="en-US" sz="3200" i="1">
                <a:effectLst>
                  <a:outerShdw blurRad="38100" dist="38100" dir="2700000" algn="tl">
                    <a:srgbClr val="C0C0C0"/>
                  </a:outerShdw>
                </a:effectLst>
              </a:rPr>
              <a:t>)</a:t>
            </a:r>
            <a:r>
              <a:rPr lang="en-US" sz="3200" i="1" baseline="30000">
                <a:effectLst>
                  <a:outerShdw blurRad="38100" dist="38100" dir="2700000" algn="tl">
                    <a:srgbClr val="C0C0C0"/>
                  </a:outerShdw>
                </a:effectLst>
              </a:rPr>
              <a:t>1/2 </a:t>
            </a:r>
            <a:r>
              <a:rPr lang="en-US" sz="3200" i="1">
                <a:effectLst>
                  <a:outerShdw blurRad="38100" dist="38100" dir="2700000" algn="tl">
                    <a:srgbClr val="C0C0C0"/>
                  </a:outerShdw>
                </a:effectLst>
              </a:rPr>
              <a:t> = (2.5x10</a:t>
            </a:r>
            <a:r>
              <a:rPr lang="en-US" sz="3200" i="1" baseline="30000">
                <a:effectLst>
                  <a:outerShdw blurRad="38100" dist="38100" dir="2700000" algn="tl">
                    <a:srgbClr val="C0C0C0"/>
                  </a:outerShdw>
                </a:effectLst>
              </a:rPr>
              <a:t>-13</a:t>
            </a:r>
            <a:r>
              <a:rPr lang="en-US" sz="3200" i="1">
                <a:effectLst>
                  <a:outerShdw blurRad="38100" dist="38100" dir="2700000" algn="tl">
                    <a:srgbClr val="C0C0C0"/>
                  </a:outerShdw>
                </a:effectLst>
              </a:rPr>
              <a:t>)</a:t>
            </a:r>
            <a:endParaRPr lang="en-US"/>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9F6BA-65C6-49EE-8373-3167AA30141E}" type="slidenum">
              <a:rPr lang="en-US"/>
              <a:pPr/>
              <a:t>69</a:t>
            </a:fld>
            <a:endParaRPr lang="en-US"/>
          </a:p>
        </p:txBody>
      </p:sp>
      <p:sp>
        <p:nvSpPr>
          <p:cNvPr id="5427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sz="200"/>
              <a:t>Predicting solublity by comparing K</a:t>
            </a:r>
            <a:r>
              <a:rPr lang="en-US" sz="200" baseline="-25000"/>
              <a:t>sp</a:t>
            </a:r>
          </a:p>
          <a:p>
            <a:r>
              <a:rPr lang="en-US" sz="200"/>
              <a:t>Assuming all conditions are equal.</a:t>
            </a:r>
            <a:endParaRPr lang="en-US" sz="200" baseline="-25000"/>
          </a:p>
          <a:p>
            <a:r>
              <a:rPr lang="en-US" sz="200"/>
              <a:t>A. AB</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7AE85-06DD-429A-B75F-08D8EF501CF7}" type="slidenum">
              <a:rPr lang="en-US"/>
              <a:pPr/>
              <a:t>70</a:t>
            </a:fld>
            <a:endParaRPr lang="en-US"/>
          </a:p>
        </p:txBody>
      </p:sp>
      <p:sp>
        <p:nvSpPr>
          <p:cNvPr id="56322"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sz="200"/>
              <a:t>Predicting precipitation by comparing K</a:t>
            </a:r>
            <a:r>
              <a:rPr lang="en-US" sz="200" baseline="-25000"/>
              <a:t>sp</a:t>
            </a:r>
          </a:p>
          <a:p>
            <a:r>
              <a:rPr lang="en-US" sz="200"/>
              <a:t>B. XY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AE2E4-2A2D-4107-ACCF-4B81FE348547}" type="slidenum">
              <a:rPr lang="en-US"/>
              <a:pPr/>
              <a:t>71</a:t>
            </a:fld>
            <a:endParaRPr lang="en-US"/>
          </a:p>
        </p:txBody>
      </p:sp>
      <p:sp>
        <p:nvSpPr>
          <p:cNvPr id="5837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sz="200"/>
              <a:t>Demonstration of sim for previous 2 questions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DAAFA-6793-4ECD-8B9A-5E5A15F8B20C}" type="slidenum">
              <a:rPr lang="en-US"/>
              <a:pPr/>
              <a:t>73</a:t>
            </a:fld>
            <a:endParaRPr lang="en-US"/>
          </a:p>
        </p:txBody>
      </p:sp>
      <p:sp>
        <p:nvSpPr>
          <p:cNvPr id="7373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73731"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6661" tIns="48331" rIns="96661" bIns="48331"/>
          <a:lstStyle/>
          <a:p>
            <a:r>
              <a:rPr lang="en-US" sz="200"/>
              <a:t>1 Predicting precipitation by comparing K</a:t>
            </a:r>
            <a:r>
              <a:rPr lang="en-US" sz="200" baseline="-25000"/>
              <a:t>sp </a:t>
            </a:r>
            <a:r>
              <a:rPr lang="en-US" sz="200"/>
              <a:t>with common ion effect</a:t>
            </a:r>
            <a:endParaRPr lang="en-US" sz="200" baseline="-25000"/>
          </a:p>
          <a:p>
            <a:r>
              <a:rPr lang="en-US"/>
              <a:t>B XB since it has a smaller Ksp</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C33F1-A0BB-4DC7-9F81-2899B84E68F5}" type="slidenum">
              <a:rPr lang="en-US"/>
              <a:pPr/>
              <a:t>74</a:t>
            </a:fld>
            <a:endParaRPr lang="en-US"/>
          </a:p>
        </p:txBody>
      </p:sp>
      <p:sp>
        <p:nvSpPr>
          <p:cNvPr id="7577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6661" tIns="48331" rIns="96661" bIns="48331"/>
          <a:lstStyle/>
          <a:p>
            <a:r>
              <a:rPr lang="en-US" sz="3200" b="1" i="1">
                <a:solidFill>
                  <a:schemeClr val="accent2"/>
                </a:solidFill>
                <a:latin typeface="Comic Sans MS" pitchFamily="66" charset="0"/>
              </a:rPr>
              <a:t>d. Cu(OH)</a:t>
            </a:r>
            <a:r>
              <a:rPr lang="en-US" sz="3200" b="1" i="1" baseline="-25000">
                <a:solidFill>
                  <a:schemeClr val="accent2"/>
                </a:solidFill>
                <a:latin typeface="Comic Sans MS" pitchFamily="66" charset="0"/>
              </a:rPr>
              <a:t>2</a:t>
            </a:r>
          </a:p>
          <a:p>
            <a:r>
              <a:rPr lang="en-US" sz="300"/>
              <a:t>2 Precipitation prediction advanced with common ion effect</a:t>
            </a:r>
            <a:endParaRPr lang="en-US"/>
          </a:p>
          <a:p>
            <a:r>
              <a:rPr lang="en-US"/>
              <a:t>From Parson at CU</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6D07D-CC53-47EE-98BF-BEB95873D1CB}" type="slidenum">
              <a:rPr lang="en-US"/>
              <a:pPr/>
              <a:t>76</a:t>
            </a:fld>
            <a:endParaRPr lang="en-US"/>
          </a:p>
        </p:txBody>
      </p:sp>
      <p:sp>
        <p:nvSpPr>
          <p:cNvPr id="61442"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a:t>A </a:t>
            </a:r>
            <a:endParaRPr lang="en-US" baseline="-250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EB55-655F-460C-A0B1-7A8C075AE2F3}" type="slidenum">
              <a:rPr lang="en-US"/>
              <a:pPr/>
              <a:t>78</a:t>
            </a:fld>
            <a:endParaRPr lang="en-US"/>
          </a:p>
        </p:txBody>
      </p:sp>
      <p:sp>
        <p:nvSpPr>
          <p:cNvPr id="6451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a:t>Moles/L  only matter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85013-B5C1-4CA4-A725-7F4045E05562}" type="slidenum">
              <a:rPr lang="en-US"/>
              <a:pPr/>
              <a:t>79</a:t>
            </a:fld>
            <a:endParaRPr lang="en-US"/>
          </a:p>
        </p:txBody>
      </p:sp>
      <p:sp>
        <p:nvSpPr>
          <p:cNvPr id="66562"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a:t>C no difference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70EEA-02D1-4FFD-AF34-CE1DC3F57BA6}" type="slidenum">
              <a:rPr lang="en-US"/>
              <a:pPr/>
              <a:t>81</a:t>
            </a:fld>
            <a:endParaRPr lang="en-US"/>
          </a:p>
        </p:txBody>
      </p:sp>
      <p:sp>
        <p:nvSpPr>
          <p:cNvPr id="6963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a:lstStyle/>
          <a:p>
            <a:r>
              <a:rPr lang="en-US"/>
              <a:t>A precipitates first.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3913F-8624-44B6-8DDF-C1A1B59F16DB}" type="slidenum">
              <a:rPr lang="en-US"/>
              <a:pPr/>
              <a:t>10</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t>c</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22015-B513-4FB7-BCE5-2F88B36806A5}" type="slidenum">
              <a:rPr lang="en-US"/>
              <a:pPr/>
              <a:t>83</a:t>
            </a:fld>
            <a:endParaRPr lang="en-US"/>
          </a:p>
        </p:txBody>
      </p:sp>
      <p:sp>
        <p:nvSpPr>
          <p:cNvPr id="15362" name="Rectangle 1026"/>
          <p:cNvSpPr>
            <a:spLocks noGrp="1" noRot="1" noChangeAspect="1" noChangeArrowheads="1" noTextEdit="1"/>
          </p:cNvSpPr>
          <p:nvPr>
            <p:ph type="sldImg"/>
          </p:nvPr>
        </p:nvSpPr>
        <p:spPr>
          <a:ln/>
        </p:spPr>
      </p:sp>
      <p:sp>
        <p:nvSpPr>
          <p:cNvPr id="15363"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12CC5-4910-4BD8-9C78-2BC4CDDB9445}" type="slidenum">
              <a:rPr lang="en-US"/>
              <a:pPr/>
              <a:t>84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85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r>
              <a:rPr lang="en-US" baseline="0" dirty="0" smtClean="0"/>
              <a:t> not correct angle and no energy</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86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87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r>
              <a:rPr lang="en-US" baseline="0" dirty="0" smtClean="0"/>
              <a:t> reactions are reversible</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88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22015-B513-4FB7-BCE5-2F88B36806A5}" type="slidenum">
              <a:rPr lang="en-US"/>
              <a:pPr/>
              <a:t>89</a:t>
            </a:fld>
            <a:endParaRPr lang="en-US"/>
          </a:p>
        </p:txBody>
      </p:sp>
      <p:sp>
        <p:nvSpPr>
          <p:cNvPr id="15362" name="Rectangle 1026"/>
          <p:cNvSpPr>
            <a:spLocks noGrp="1" noRot="1" noChangeAspect="1" noChangeArrowheads="1" noTextEdit="1"/>
          </p:cNvSpPr>
          <p:nvPr>
            <p:ph type="sldImg"/>
          </p:nvPr>
        </p:nvSpPr>
        <p:spPr>
          <a:ln/>
        </p:spPr>
      </p:sp>
      <p:sp>
        <p:nvSpPr>
          <p:cNvPr id="15363"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12CC5-4910-4BD8-9C78-2BC4CDDB9445}" type="slidenum">
              <a:rPr lang="en-US"/>
              <a:pPr/>
              <a:t>90</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concept questions</a:t>
            </a:r>
            <a:r>
              <a:rPr lang="en-US" baseline="0" dirty="0" smtClean="0"/>
              <a:t> only address some of these things; the textbook problems are used for reinforcement of many of these. </a:t>
            </a:r>
            <a:endParaRPr lang="en-US" smtClean="0"/>
          </a:p>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C because the reaction is exothermic and the first law of thermodynamics will predict more products. In addition, there is not enough</a:t>
            </a:r>
            <a:r>
              <a:rPr lang="en-US" baseline="0" dirty="0" smtClean="0"/>
              <a:t> activation energy for many reactants to reform</a:t>
            </a:r>
            <a:endParaRPr lang="en-US" dirty="0" smtClean="0"/>
          </a:p>
          <a:p>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91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choices on next slide</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92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EA64E-DEF8-4299-986B-C9097D8E347B}" type="slidenum">
              <a:rPr lang="en-US"/>
              <a:pPr/>
              <a:t>19</a:t>
            </a:fld>
            <a:endParaRPr lang="en-US"/>
          </a:p>
        </p:txBody>
      </p:sp>
      <p:sp>
        <p:nvSpPr>
          <p:cNvPr id="31746"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r>
              <a:rPr lang="en-US"/>
              <a:t>b</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 because there</a:t>
            </a:r>
            <a:r>
              <a:rPr lang="en-US" baseline="0" dirty="0" smtClean="0"/>
              <a:t> is </a:t>
            </a:r>
            <a:r>
              <a:rPr lang="en-US" dirty="0" smtClean="0"/>
              <a:t>not enough</a:t>
            </a:r>
            <a:r>
              <a:rPr lang="en-US" baseline="0" dirty="0" smtClean="0"/>
              <a:t> activation energy for many products to form</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93</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because more collisions would have enough</a:t>
            </a:r>
            <a:r>
              <a:rPr lang="en-US" baseline="0" dirty="0" smtClean="0"/>
              <a:t> activation energy to form products and be stable with the higher energy required to maintain stability</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94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choices on next slide</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95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because the reaction is exothermic and the first law of thermodynamics will predict more products. In addition, there is not enough</a:t>
            </a:r>
            <a:r>
              <a:rPr lang="en-US" baseline="0" dirty="0" smtClean="0"/>
              <a:t> activation energy for many reactants to reform</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96</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choices on next slide</a:t>
            </a:r>
          </a:p>
          <a:p>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97</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because the reaction </a:t>
            </a:r>
            <a:r>
              <a:rPr lang="en-US" smtClean="0"/>
              <a:t>is thermally </a:t>
            </a:r>
            <a:r>
              <a:rPr lang="en-US" dirty="0" smtClean="0"/>
              <a:t>neutral, the first law of thermodynamics will predict equal</a:t>
            </a:r>
            <a:r>
              <a:rPr lang="en-US" baseline="0" dirty="0" smtClean="0"/>
              <a:t> products and reactants since </a:t>
            </a:r>
            <a:r>
              <a:rPr lang="en-US" dirty="0" smtClean="0"/>
              <a:t>there is enough</a:t>
            </a:r>
            <a:r>
              <a:rPr lang="en-US" baseline="0" dirty="0" smtClean="0"/>
              <a:t> activation energy for reactants to form</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98</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22015-B513-4FB7-BCE5-2F88B36806A5}" type="slidenum">
              <a:rPr lang="en-US"/>
              <a:pPr/>
              <a:t>99</a:t>
            </a:fld>
            <a:endParaRPr lang="en-US"/>
          </a:p>
        </p:txBody>
      </p:sp>
      <p:sp>
        <p:nvSpPr>
          <p:cNvPr id="15362" name="Rectangle 1026"/>
          <p:cNvSpPr>
            <a:spLocks noGrp="1" noRot="1" noChangeAspect="1" noChangeArrowheads="1" noTextEdit="1"/>
          </p:cNvSpPr>
          <p:nvPr>
            <p:ph type="sldImg"/>
          </p:nvPr>
        </p:nvSpPr>
        <p:spPr>
          <a:ln/>
        </p:spPr>
      </p:sp>
      <p:sp>
        <p:nvSpPr>
          <p:cNvPr id="15363" name="Rectangle 1027"/>
          <p:cNvSpPr>
            <a:spLocks noGrp="1" noChangeArrowheads="1"/>
          </p:cNvSpPr>
          <p:nvPr>
            <p:ph type="body" idx="1"/>
          </p:nvPr>
        </p:nvSpPr>
        <p:spPr/>
        <p:txBody>
          <a:bodyPr/>
          <a:lstStyle/>
          <a:p>
            <a:r>
              <a:rPr lang="en-US" dirty="0" smtClean="0"/>
              <a:t>Reactions and Rates</a:t>
            </a:r>
            <a:r>
              <a:rPr lang="en-US" baseline="0" dirty="0" smtClean="0"/>
              <a:t> activity 1 was done in September, #2 was done in December, 3 and 4 will be done in the same unit in March. </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12CC5-4910-4BD8-9C78-2BC4CDDB9445}" type="slidenum">
              <a:rPr lang="en-US"/>
              <a:pPr/>
              <a:t>100</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lvl="0"/>
            <a:r>
              <a:rPr lang="en-US" sz="1300" dirty="0" smtClean="0">
                <a:latin typeface="+mn-lt"/>
              </a:rPr>
              <a:t>These are the questions that the students were asked about the sim.</a:t>
            </a:r>
          </a:p>
          <a:p>
            <a:pPr lvl="0"/>
            <a:r>
              <a:rPr lang="en-US" sz="1300" dirty="0" smtClean="0">
                <a:latin typeface="+mn-lt"/>
              </a:rPr>
              <a:t>How do you know when equilibrium has been reached?</a:t>
            </a:r>
          </a:p>
          <a:p>
            <a:pPr lvl="0"/>
            <a:r>
              <a:rPr lang="en-US" sz="1300" dirty="0" smtClean="0">
                <a:latin typeface="+mn-lt"/>
              </a:rPr>
              <a:t>How does changing the initial amounts of the reactants affect the amount of product?</a:t>
            </a:r>
          </a:p>
          <a:p>
            <a:pPr lvl="0"/>
            <a:r>
              <a:rPr lang="en-US" sz="1300" dirty="0" smtClean="0">
                <a:latin typeface="+mn-lt"/>
              </a:rPr>
              <a:t>How does changing the initial temperature of the reactants affect the amount of product?</a:t>
            </a:r>
          </a:p>
          <a:p>
            <a:pPr lvl="0"/>
            <a:r>
              <a:rPr lang="en-US" sz="1300" dirty="0" smtClean="0">
                <a:latin typeface="+mn-lt"/>
              </a:rPr>
              <a:t>Then they were asked to test another reaction and we had a share.</a:t>
            </a:r>
          </a:p>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000" b="1" dirty="0" smtClean="0">
                <a:solidFill>
                  <a:srgbClr val="0070C0"/>
                </a:solidFill>
              </a:rPr>
              <a:t>A</a:t>
            </a:r>
            <a:r>
              <a:rPr lang="en-US" baseline="0" dirty="0" smtClean="0"/>
              <a:t> see next slide for correct Rate graph</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101</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000" b="1" dirty="0" smtClean="0">
                <a:solidFill>
                  <a:srgbClr val="0070C0"/>
                </a:solidFill>
              </a:rPr>
              <a:t>C or D</a:t>
            </a:r>
            <a:r>
              <a:rPr lang="en-US" baseline="0" dirty="0" smtClean="0"/>
              <a:t> need more information like time graph </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103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C6A2CA-4BAF-486C-94D4-7B4D41AEC840}" type="slidenum">
              <a:rPr lang="en-US"/>
              <a:pPr/>
              <a:t>20</a:t>
            </a:fld>
            <a:endParaRPr lang="en-US"/>
          </a:p>
        </p:txBody>
      </p:sp>
      <p:sp>
        <p:nvSpPr>
          <p:cNvPr id="33794"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r>
              <a:rPr lang="en-US"/>
              <a:t>b</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000" b="1" dirty="0" smtClean="0">
                <a:solidFill>
                  <a:srgbClr val="0070C0"/>
                </a:solidFill>
              </a:rPr>
              <a:t>D</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105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9">
              <a:defRPr/>
            </a:pPr>
            <a:r>
              <a:rPr lang="en-US" dirty="0" smtClean="0"/>
              <a:t>Answer choices on next slide</a:t>
            </a:r>
          </a:p>
          <a:p>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106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107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9">
              <a:defRPr/>
            </a:pPr>
            <a:r>
              <a:rPr lang="en-US" dirty="0" smtClean="0"/>
              <a:t>Answer choices on next slide</a:t>
            </a:r>
          </a:p>
          <a:p>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109</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r>
              <a:rPr lang="en-US" baseline="0" dirty="0" smtClean="0"/>
              <a:t> see next slide</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110</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choices on next slide</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112</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 because they have lower potential</a:t>
            </a:r>
            <a:r>
              <a:rPr lang="en-US" baseline="0" dirty="0" smtClean="0"/>
              <a:t> energy</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113</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22015-B513-4FB7-BCE5-2F88B36806A5}" type="slidenum">
              <a:rPr lang="en-US"/>
              <a:pPr/>
              <a:t>115</a:t>
            </a:fld>
            <a:endParaRPr lang="en-US"/>
          </a:p>
        </p:txBody>
      </p:sp>
      <p:sp>
        <p:nvSpPr>
          <p:cNvPr id="15362" name="Rectangle 1026"/>
          <p:cNvSpPr>
            <a:spLocks noGrp="1" noRot="1" noChangeAspect="1" noChangeArrowheads="1" noTextEdit="1"/>
          </p:cNvSpPr>
          <p:nvPr>
            <p:ph type="sldImg"/>
          </p:nvPr>
        </p:nvSpPr>
        <p:spPr>
          <a:ln/>
        </p:spPr>
      </p:sp>
      <p:sp>
        <p:nvSpPr>
          <p:cNvPr id="15363"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12CC5-4910-4BD8-9C78-2BC4CDDB9445}" type="slidenum">
              <a:rPr lang="en-US"/>
              <a:pPr/>
              <a:t>116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9719294B-460E-43B2-A9C5-CC041D9FF1C7}" type="slidenum">
              <a:rPr lang="en-US" smtClean="0"/>
              <a:pPr/>
              <a:t>117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D1DE1-F16E-4EBB-82E1-2B520F98F4FB}" type="slidenum">
              <a:rPr lang="en-US"/>
              <a:pPr/>
              <a:t>21</a:t>
            </a:fld>
            <a:endParaRPr lang="en-US"/>
          </a:p>
        </p:txBody>
      </p:sp>
      <p:sp>
        <p:nvSpPr>
          <p:cNvPr id="35842"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r>
              <a:rPr lang="en-US"/>
              <a:t>a</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The</a:t>
            </a:r>
            <a:r>
              <a:rPr lang="en-US" baseline="0" dirty="0" smtClean="0"/>
              <a:t> effect of pressure on solutions was not investigated in the experiments, but is clearly in the textbook reading and practice problems</a:t>
            </a:r>
            <a:endParaRPr lang="en-US" dirty="0"/>
          </a:p>
        </p:txBody>
      </p:sp>
      <p:sp>
        <p:nvSpPr>
          <p:cNvPr id="4" name="Slide Number Placeholder 3"/>
          <p:cNvSpPr>
            <a:spLocks noGrp="1"/>
          </p:cNvSpPr>
          <p:nvPr>
            <p:ph type="sldNum" sz="quarter" idx="10"/>
          </p:nvPr>
        </p:nvSpPr>
        <p:spPr/>
        <p:txBody>
          <a:bodyPr/>
          <a:lstStyle/>
          <a:p>
            <a:fld id="{9719294B-460E-43B2-A9C5-CC041D9FF1C7}" type="slidenum">
              <a:rPr lang="en-US" smtClean="0"/>
              <a:pPr/>
              <a:t>118</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663FBA-91D3-4BF1-AC84-5207C2AF9FC2}" type="slidenum">
              <a:rPr lang="en-US"/>
              <a:pPr/>
              <a:t>119</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 Changin</a:t>
            </a:r>
            <a:r>
              <a:rPr lang="en-US" baseline="0" dirty="0" smtClean="0"/>
              <a:t>g the container size without changing temperature clearly increases the pressure. </a:t>
            </a:r>
            <a:r>
              <a:rPr lang="en-US" dirty="0" smtClean="0"/>
              <a:t>The</a:t>
            </a:r>
            <a:r>
              <a:rPr lang="en-US" baseline="0" dirty="0" smtClean="0"/>
              <a:t> effect of pressure was not investigated in the experiments, but is clearly in the textbook reading and practice problems</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663FBA-91D3-4BF1-AC84-5207C2AF9FC2}" type="slidenum">
              <a:rPr lang="en-US"/>
              <a:pPr/>
              <a:t>120</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121</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9719294B-460E-43B2-A9C5-CC041D9FF1C7}" type="slidenum">
              <a:rPr lang="en-US" smtClean="0"/>
              <a:pPr/>
              <a:t>122</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54F910EB-80E8-4306-B5C9-3DDF3B178407}" type="slidenum">
              <a:rPr lang="en-US" smtClean="0"/>
              <a:pPr/>
              <a:t>123</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https://phet.colorado.edu/en/contributions/view/3422</a:t>
            </a:r>
            <a:endParaRPr lang="en-US" dirty="0"/>
          </a:p>
        </p:txBody>
      </p:sp>
      <p:sp>
        <p:nvSpPr>
          <p:cNvPr id="4" name="Slide Number Placeholder 3"/>
          <p:cNvSpPr>
            <a:spLocks noGrp="1"/>
          </p:cNvSpPr>
          <p:nvPr>
            <p:ph type="sldNum" sz="quarter" idx="10"/>
          </p:nvPr>
        </p:nvSpPr>
        <p:spPr/>
        <p:txBody>
          <a:bodyPr/>
          <a:lstStyle/>
          <a:p>
            <a:fld id="{F775A50E-9EAE-4794-A159-0F9F11B06594}" type="slidenum">
              <a:rPr lang="en-US" smtClean="0"/>
              <a:t>124</a:t>
            </a:fld>
            <a:endParaRPr lang="en-US"/>
          </a:p>
        </p:txBody>
      </p:sp>
    </p:spTree>
    <p:extLst>
      <p:ext uri="{BB962C8B-B14F-4D97-AF65-F5344CB8AC3E}">
        <p14:creationId xmlns:p14="http://schemas.microsoft.com/office/powerpoint/2010/main" val="17728024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doesn’t have</a:t>
            </a:r>
            <a:r>
              <a:rPr lang="en-US" baseline="0" dirty="0" smtClean="0"/>
              <a:t> one answer. I would have the students discuss their ideas in pairs and then share </a:t>
            </a:r>
            <a:r>
              <a:rPr lang="en-US" baseline="0" smtClean="0"/>
              <a:t>out. The </a:t>
            </a:r>
            <a:r>
              <a:rPr lang="en-US" baseline="0" dirty="0" smtClean="0"/>
              <a:t>answers are B and E</a:t>
            </a:r>
            <a:endParaRPr lang="en-US" dirty="0"/>
          </a:p>
        </p:txBody>
      </p:sp>
      <p:sp>
        <p:nvSpPr>
          <p:cNvPr id="4" name="Slide Number Placeholder 3"/>
          <p:cNvSpPr>
            <a:spLocks noGrp="1"/>
          </p:cNvSpPr>
          <p:nvPr>
            <p:ph type="sldNum" sz="quarter" idx="10"/>
          </p:nvPr>
        </p:nvSpPr>
        <p:spPr/>
        <p:txBody>
          <a:bodyPr/>
          <a:lstStyle/>
          <a:p>
            <a:fld id="{F775A50E-9EAE-4794-A159-0F9F11B06594}" type="slidenum">
              <a:rPr lang="en-US" smtClean="0"/>
              <a:pPr/>
              <a:t>125</a:t>
            </a:fld>
            <a:endParaRPr lang="en-US"/>
          </a:p>
        </p:txBody>
      </p:sp>
    </p:spTree>
    <p:extLst>
      <p:ext uri="{BB962C8B-B14F-4D97-AF65-F5344CB8AC3E}">
        <p14:creationId xmlns:p14="http://schemas.microsoft.com/office/powerpoint/2010/main" val="29572381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a:t>
            </a:r>
            <a:r>
              <a:rPr lang="en-US" baseline="0" dirty="0" smtClean="0"/>
              <a:t> atoms using chemical equation coefficients and subscripts</a:t>
            </a:r>
          </a:p>
          <a:p>
            <a:r>
              <a:rPr lang="en-US" baseline="0" dirty="0" smtClean="0"/>
              <a:t>Smiley face  and yellow equation sign (not available on test)</a:t>
            </a:r>
          </a:p>
          <a:p>
            <a:r>
              <a:rPr lang="en-US" baseline="0" dirty="0" smtClean="0"/>
              <a:t>Use drawings of atoms/molecules</a:t>
            </a:r>
          </a:p>
          <a:p>
            <a:r>
              <a:rPr lang="en-US" baseline="0" dirty="0" smtClean="0"/>
              <a:t>Make a balance picture</a:t>
            </a:r>
          </a:p>
          <a:p>
            <a:r>
              <a:rPr lang="en-US" baseline="0" dirty="0" smtClean="0"/>
              <a:t>Make a bar graph</a:t>
            </a:r>
            <a:endParaRPr lang="en-US" dirty="0"/>
          </a:p>
        </p:txBody>
      </p:sp>
      <p:sp>
        <p:nvSpPr>
          <p:cNvPr id="4" name="Slide Number Placeholder 3"/>
          <p:cNvSpPr>
            <a:spLocks noGrp="1"/>
          </p:cNvSpPr>
          <p:nvPr>
            <p:ph type="sldNum" sz="quarter" idx="10"/>
          </p:nvPr>
        </p:nvSpPr>
        <p:spPr/>
        <p:txBody>
          <a:bodyPr/>
          <a:lstStyle/>
          <a:p>
            <a:fld id="{F775A50E-9EAE-4794-A159-0F9F11B06594}" type="slidenum">
              <a:rPr lang="en-US" smtClean="0"/>
              <a:t>126</a:t>
            </a:fld>
            <a:endParaRPr lang="en-US"/>
          </a:p>
        </p:txBody>
      </p:sp>
    </p:spTree>
    <p:extLst>
      <p:ext uri="{BB962C8B-B14F-4D97-AF65-F5344CB8AC3E}">
        <p14:creationId xmlns:p14="http://schemas.microsoft.com/office/powerpoint/2010/main" val="7034633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F775A50E-9EAE-4794-A159-0F9F11B06594}" type="slidenum">
              <a:rPr lang="en-US" smtClean="0"/>
              <a:pPr/>
              <a:t>127</a:t>
            </a:fld>
            <a:endParaRPr lang="en-US"/>
          </a:p>
        </p:txBody>
      </p:sp>
    </p:spTree>
    <p:extLst>
      <p:ext uri="{BB962C8B-B14F-4D97-AF65-F5344CB8AC3E}">
        <p14:creationId xmlns:p14="http://schemas.microsoft.com/office/powerpoint/2010/main" val="296161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93B38-CDC2-4858-9223-74E029C896EB}" type="slidenum">
              <a:rPr lang="en-US"/>
              <a:pPr/>
              <a:t>22</a:t>
            </a:fld>
            <a:endParaRPr lang="en-US"/>
          </a:p>
        </p:txBody>
      </p:sp>
      <p:sp>
        <p:nvSpPr>
          <p:cNvPr id="37890"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r>
              <a:rPr lang="en-US"/>
              <a:t>a</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r>
              <a:rPr lang="en-US" baseline="0" dirty="0" smtClean="0"/>
              <a:t> I want to emphasize that chemical reactions are not complete nor immediate. Also, that “product” is a relative term which is determined by the author. </a:t>
            </a:r>
            <a:endParaRPr lang="en-US" dirty="0"/>
          </a:p>
        </p:txBody>
      </p:sp>
      <p:sp>
        <p:nvSpPr>
          <p:cNvPr id="4" name="Slide Number Placeholder 3"/>
          <p:cNvSpPr>
            <a:spLocks noGrp="1"/>
          </p:cNvSpPr>
          <p:nvPr>
            <p:ph type="sldNum" sz="quarter" idx="10"/>
          </p:nvPr>
        </p:nvSpPr>
        <p:spPr/>
        <p:txBody>
          <a:bodyPr/>
          <a:lstStyle/>
          <a:p>
            <a:fld id="{F775A50E-9EAE-4794-A159-0F9F11B06594}" type="slidenum">
              <a:rPr lang="en-US" smtClean="0"/>
              <a:t>128</a:t>
            </a:fld>
            <a:endParaRPr lang="en-US"/>
          </a:p>
        </p:txBody>
      </p:sp>
    </p:spTree>
    <p:extLst>
      <p:ext uri="{BB962C8B-B14F-4D97-AF65-F5344CB8AC3E}">
        <p14:creationId xmlns:p14="http://schemas.microsoft.com/office/powerpoint/2010/main" val="29616141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would prefer C as the answer, but would accept E. I want to emphasize “product” is a relative term which is determined by the author,  that the equation does not need to be balanced, and that the coefficients are not </a:t>
            </a:r>
            <a:r>
              <a:rPr lang="en-US" baseline="0" dirty="0" err="1" smtClean="0"/>
              <a:t>neessary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775A50E-9EAE-4794-A159-0F9F11B06594}" type="slidenum">
              <a:rPr lang="en-US" smtClean="0"/>
              <a:t>129</a:t>
            </a:fld>
            <a:endParaRPr lang="en-US"/>
          </a:p>
        </p:txBody>
      </p:sp>
    </p:spTree>
    <p:extLst>
      <p:ext uri="{BB962C8B-B14F-4D97-AF65-F5344CB8AC3E}">
        <p14:creationId xmlns:p14="http://schemas.microsoft.com/office/powerpoint/2010/main" val="29616141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5A50E-9EAE-4794-A159-0F9F11B06594}" type="slidenum">
              <a:rPr lang="en-US" smtClean="0"/>
              <a:t>130</a:t>
            </a:fld>
            <a:endParaRPr lang="en-US"/>
          </a:p>
        </p:txBody>
      </p:sp>
    </p:spTree>
    <p:extLst>
      <p:ext uri="{BB962C8B-B14F-4D97-AF65-F5344CB8AC3E}">
        <p14:creationId xmlns:p14="http://schemas.microsoft.com/office/powerpoint/2010/main" val="29616141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but D could be argued because</a:t>
            </a:r>
            <a:r>
              <a:rPr lang="en-US" baseline="0" dirty="0" smtClean="0"/>
              <a:t> if you try to balance, you’ll need more of the grey and white too.</a:t>
            </a:r>
            <a:endParaRPr lang="en-US" dirty="0"/>
          </a:p>
        </p:txBody>
      </p:sp>
      <p:sp>
        <p:nvSpPr>
          <p:cNvPr id="4" name="Slide Number Placeholder 3"/>
          <p:cNvSpPr>
            <a:spLocks noGrp="1"/>
          </p:cNvSpPr>
          <p:nvPr>
            <p:ph type="sldNum" sz="quarter" idx="10"/>
          </p:nvPr>
        </p:nvSpPr>
        <p:spPr/>
        <p:txBody>
          <a:bodyPr/>
          <a:lstStyle/>
          <a:p>
            <a:fld id="{F775A50E-9EAE-4794-A159-0F9F11B06594}" type="slidenum">
              <a:rPr lang="en-US" smtClean="0"/>
              <a:t>131</a:t>
            </a:fld>
            <a:endParaRPr lang="en-US"/>
          </a:p>
        </p:txBody>
      </p:sp>
    </p:spTree>
    <p:extLst>
      <p:ext uri="{BB962C8B-B14F-4D97-AF65-F5344CB8AC3E}">
        <p14:creationId xmlns:p14="http://schemas.microsoft.com/office/powerpoint/2010/main" val="29616141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https://phet.colorado.edu/en/contributions/view/3421</a:t>
            </a:r>
            <a:endParaRPr lang="en-US" dirty="0"/>
          </a:p>
        </p:txBody>
      </p:sp>
      <p:sp>
        <p:nvSpPr>
          <p:cNvPr id="4" name="Slide Number Placeholder 3"/>
          <p:cNvSpPr>
            <a:spLocks noGrp="1"/>
          </p:cNvSpPr>
          <p:nvPr>
            <p:ph type="sldNum" sz="quarter" idx="10"/>
          </p:nvPr>
        </p:nvSpPr>
        <p:spPr/>
        <p:txBody>
          <a:bodyPr/>
          <a:lstStyle/>
          <a:p>
            <a:fld id="{547E43CD-EB15-48A5-ACBE-50051A8F1AD8}" type="slidenum">
              <a:rPr lang="en-US" smtClean="0"/>
              <a:t>132</a:t>
            </a:fld>
            <a:endParaRPr lang="en-US"/>
          </a:p>
        </p:txBody>
      </p:sp>
    </p:spTree>
    <p:extLst>
      <p:ext uri="{BB962C8B-B14F-4D97-AF65-F5344CB8AC3E}">
        <p14:creationId xmlns:p14="http://schemas.microsoft.com/office/powerpoint/2010/main" val="29160461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will need to figure out reasonable</a:t>
            </a:r>
            <a:r>
              <a:rPr lang="en-US" baseline="0" dirty="0" smtClean="0"/>
              <a:t> average mass for challenge. </a:t>
            </a:r>
            <a:endParaRPr lang="en-US" dirty="0"/>
          </a:p>
        </p:txBody>
      </p:sp>
      <p:sp>
        <p:nvSpPr>
          <p:cNvPr id="4" name="Slide Number Placeholder 3"/>
          <p:cNvSpPr>
            <a:spLocks noGrp="1"/>
          </p:cNvSpPr>
          <p:nvPr>
            <p:ph type="sldNum" sz="quarter" idx="10"/>
          </p:nvPr>
        </p:nvSpPr>
        <p:spPr/>
        <p:txBody>
          <a:bodyPr/>
          <a:lstStyle/>
          <a:p>
            <a:fld id="{547E43CD-EB15-48A5-ACBE-50051A8F1AD8}" type="slidenum">
              <a:rPr lang="en-US" smtClean="0"/>
              <a:t>133</a:t>
            </a:fld>
            <a:endParaRPr lang="en-US"/>
          </a:p>
        </p:txBody>
      </p:sp>
    </p:spTree>
    <p:extLst>
      <p:ext uri="{BB962C8B-B14F-4D97-AF65-F5344CB8AC3E}">
        <p14:creationId xmlns:p14="http://schemas.microsoft.com/office/powerpoint/2010/main" val="33822889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t>
            </a:r>
            <a:endParaRPr lang="en-US" dirty="0"/>
          </a:p>
        </p:txBody>
      </p:sp>
      <p:sp>
        <p:nvSpPr>
          <p:cNvPr id="4" name="Slide Number Placeholder 3"/>
          <p:cNvSpPr>
            <a:spLocks noGrp="1"/>
          </p:cNvSpPr>
          <p:nvPr>
            <p:ph type="sldNum" sz="quarter" idx="10"/>
          </p:nvPr>
        </p:nvSpPr>
        <p:spPr/>
        <p:txBody>
          <a:bodyPr/>
          <a:lstStyle/>
          <a:p>
            <a:fld id="{547E43CD-EB15-48A5-ACBE-50051A8F1AD8}" type="slidenum">
              <a:rPr lang="en-US" smtClean="0"/>
              <a:t>135</a:t>
            </a:fld>
            <a:endParaRPr lang="en-US"/>
          </a:p>
        </p:txBody>
      </p:sp>
    </p:spTree>
    <p:extLst>
      <p:ext uri="{BB962C8B-B14F-4D97-AF65-F5344CB8AC3E}">
        <p14:creationId xmlns:p14="http://schemas.microsoft.com/office/powerpoint/2010/main" val="8655205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a:t>
            </a:r>
            <a:endParaRPr lang="en-US" dirty="0"/>
          </a:p>
        </p:txBody>
      </p:sp>
      <p:sp>
        <p:nvSpPr>
          <p:cNvPr id="4" name="Slide Number Placeholder 3"/>
          <p:cNvSpPr>
            <a:spLocks noGrp="1"/>
          </p:cNvSpPr>
          <p:nvPr>
            <p:ph type="sldNum" sz="quarter" idx="10"/>
          </p:nvPr>
        </p:nvSpPr>
        <p:spPr/>
        <p:txBody>
          <a:bodyPr/>
          <a:lstStyle/>
          <a:p>
            <a:fld id="{547E43CD-EB15-48A5-ACBE-50051A8F1AD8}" type="slidenum">
              <a:rPr lang="en-US" smtClean="0"/>
              <a:t>137</a:t>
            </a:fld>
            <a:endParaRPr lang="en-US"/>
          </a:p>
        </p:txBody>
      </p:sp>
    </p:spTree>
    <p:extLst>
      <p:ext uri="{BB962C8B-B14F-4D97-AF65-F5344CB8AC3E}">
        <p14:creationId xmlns:p14="http://schemas.microsoft.com/office/powerpoint/2010/main" val="8655205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E43CD-EB15-48A5-ACBE-50051A8F1AD8}" type="slidenum">
              <a:rPr lang="en-US" smtClean="0"/>
              <a:t>138</a:t>
            </a:fld>
            <a:endParaRPr lang="en-US"/>
          </a:p>
        </p:txBody>
      </p:sp>
    </p:spTree>
    <p:extLst>
      <p:ext uri="{BB962C8B-B14F-4D97-AF65-F5344CB8AC3E}">
        <p14:creationId xmlns:p14="http://schemas.microsoft.com/office/powerpoint/2010/main" val="8655205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C : </a:t>
            </a:r>
          </a:p>
          <a:p>
            <a:r>
              <a:rPr lang="en-US" dirty="0" smtClean="0"/>
              <a:t>A. 6 </a:t>
            </a:r>
            <a:r>
              <a:rPr lang="en-US" dirty="0" err="1" smtClean="0"/>
              <a:t>amu</a:t>
            </a:r>
            <a:r>
              <a:rPr lang="en-US" dirty="0" smtClean="0"/>
              <a:t> is the total</a:t>
            </a:r>
            <a:r>
              <a:rPr lang="en-US" baseline="0" dirty="0" smtClean="0"/>
              <a:t> mass  B. one of the isotopes C. see next slide for reasoning D. most common isotope and value on periodic table. </a:t>
            </a:r>
            <a:endParaRPr lang="en-US" dirty="0"/>
          </a:p>
        </p:txBody>
      </p:sp>
      <p:sp>
        <p:nvSpPr>
          <p:cNvPr id="4" name="Slide Number Placeholder 3"/>
          <p:cNvSpPr>
            <a:spLocks noGrp="1"/>
          </p:cNvSpPr>
          <p:nvPr>
            <p:ph type="sldNum" sz="quarter" idx="10"/>
          </p:nvPr>
        </p:nvSpPr>
        <p:spPr/>
        <p:txBody>
          <a:bodyPr/>
          <a:lstStyle/>
          <a:p>
            <a:fld id="{547E43CD-EB15-48A5-ACBE-50051A8F1AD8}" type="slidenum">
              <a:rPr lang="en-US" smtClean="0"/>
              <a:t>139</a:t>
            </a:fld>
            <a:endParaRPr lang="en-US"/>
          </a:p>
        </p:txBody>
      </p:sp>
    </p:spTree>
    <p:extLst>
      <p:ext uri="{BB962C8B-B14F-4D97-AF65-F5344CB8AC3E}">
        <p14:creationId xmlns:p14="http://schemas.microsoft.com/office/powerpoint/2010/main" val="93349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81F724-36A0-4539-BD73-2D493E45C07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A36C58-999B-474F-A975-8E4EF4A15F8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3CFD10-7B9F-40BE-A841-CC177D5AD1D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01A8C6-3431-4A25-9571-5641194D31E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266301-961A-42AF-8669-096C332EC3A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51ABF8-6526-41BE-A65A-11EB170127F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CC60D4A-CD39-44AF-9DC9-0CB19C5C67B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692BF27-5C44-4E26-BDA9-8904D46FD7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14132AC-4323-4AED-B1D8-BBA3E8805E0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D49CD9-28B9-4D31-A8FD-03AFEBA20A2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79BC37-87EB-490F-A0AE-CACD0A65F5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9AA92F5-8A71-47F2-A20B-A3E3D91A4DC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phet.colorado.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04.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6.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1.xml"/><Relationship Id="rId1" Type="http://schemas.openxmlformats.org/officeDocument/2006/relationships/slideLayout" Target="../slideLayouts/slideLayout6.xml"/><Relationship Id="rId5" Type="http://schemas.openxmlformats.org/officeDocument/2006/relationships/image" Target="../media/image109.png"/><Relationship Id="rId4" Type="http://schemas.openxmlformats.org/officeDocument/2006/relationships/image" Target="../media/image91.png"/></Relationships>
</file>

<file path=ppt/slides/_rels/slide10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1.png"/><Relationship Id="rId7" Type="http://schemas.openxmlformats.org/officeDocument/2006/relationships/image" Target="../media/image96.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109.png"/></Relationships>
</file>

<file path=ppt/slides/_rels/slide10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6.xml"/><Relationship Id="rId4" Type="http://schemas.openxmlformats.org/officeDocument/2006/relationships/image" Target="../media/image112.png"/></Relationships>
</file>

<file path=ppt/slides/_rels/slide10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3.xml"/><Relationship Id="rId1" Type="http://schemas.openxmlformats.org/officeDocument/2006/relationships/slideLayout" Target="../slideLayouts/slideLayout6.xml"/><Relationship Id="rId5" Type="http://schemas.openxmlformats.org/officeDocument/2006/relationships/image" Target="../media/image109.png"/><Relationship Id="rId4" Type="http://schemas.openxmlformats.org/officeDocument/2006/relationships/image" Target="../media/image1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1.png"/><Relationship Id="rId7" Type="http://schemas.openxmlformats.org/officeDocument/2006/relationships/image" Target="../media/image96.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115.png"/><Relationship Id="rId4" Type="http://schemas.openxmlformats.org/officeDocument/2006/relationships/image" Target="../media/image93.png"/><Relationship Id="rId9" Type="http://schemas.openxmlformats.org/officeDocument/2006/relationships/image" Target="../media/image114.png"/></Relationships>
</file>

<file path=ppt/slides/_rels/slide11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6.xml"/><Relationship Id="rId5" Type="http://schemas.openxmlformats.org/officeDocument/2006/relationships/image" Target="../media/image110.png"/><Relationship Id="rId4" Type="http://schemas.openxmlformats.org/officeDocument/2006/relationships/image" Target="../media/image112.png"/></Relationships>
</file>

<file path=ppt/slides/_rels/slide1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6.xml"/><Relationship Id="rId5" Type="http://schemas.openxmlformats.org/officeDocument/2006/relationships/image" Target="../media/image118.png"/><Relationship Id="rId4" Type="http://schemas.openxmlformats.org/officeDocument/2006/relationships/image" Target="../media/image81.png"/></Relationships>
</file>

<file path=ppt/slides/_rels/slide11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6.png"/><Relationship Id="rId7" Type="http://schemas.openxmlformats.org/officeDocument/2006/relationships/image" Target="../media/image73.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118.png"/></Relationships>
</file>

<file path=ppt/slides/_rels/slide11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1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3.xml"/><Relationship Id="rId1" Type="http://schemas.openxmlformats.org/officeDocument/2006/relationships/slideLayout" Target="../slideLayouts/slideLayout6.xml"/><Relationship Id="rId6" Type="http://schemas.openxmlformats.org/officeDocument/2006/relationships/image" Target="../media/image123.png"/><Relationship Id="rId5" Type="http://schemas.openxmlformats.org/officeDocument/2006/relationships/image" Target="../media/image80.png"/><Relationship Id="rId4" Type="http://schemas.openxmlformats.org/officeDocument/2006/relationships/image" Target="../media/image79.png"/></Relationships>
</file>

<file path=ppt/slides/_rels/slide1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66.png"/></Relationships>
</file>

<file path=ppt/slides/_rels/slide1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5.xml"/><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124.xml.rels><?xml version="1.0" encoding="UTF-8" standalone="yes"?>
<Relationships xmlns="http://schemas.openxmlformats.org/package/2006/relationships"><Relationship Id="rId3" Type="http://schemas.openxmlformats.org/officeDocument/2006/relationships/hyperlink" Target="phet.colorado.edu" TargetMode="External"/><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126.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88.xml"/><Relationship Id="rId1" Type="http://schemas.openxmlformats.org/officeDocument/2006/relationships/slideLayout" Target="../slideLayouts/slideLayout6.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1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7.png"/></Relationships>
</file>

<file path=ppt/slides/_rels/slide12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129.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131.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5.png"/><Relationship Id="rId7" Type="http://schemas.openxmlformats.org/officeDocument/2006/relationships/image" Target="../media/image158.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157.png"/><Relationship Id="rId5" Type="http://schemas.openxmlformats.org/officeDocument/2006/relationships/image" Target="../media/image149.png"/><Relationship Id="rId4" Type="http://schemas.openxmlformats.org/officeDocument/2006/relationships/image" Target="../media/image156.png"/></Relationships>
</file>

<file path=ppt/slides/_rels/slide132.xml.rels><?xml version="1.0" encoding="UTF-8" standalone="yes"?>
<Relationships xmlns="http://schemas.openxmlformats.org/package/2006/relationships"><Relationship Id="rId3" Type="http://schemas.openxmlformats.org/officeDocument/2006/relationships/hyperlink" Target="https://owa.jeffco.k12.co.us/exchweb/bin/redir.asp?URL=https://owa.jeffco.k12.co.us/exchweb/bin/redir.asp?URL=http://phet.colorado.edu/" TargetMode="External"/><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6.xml"/><Relationship Id="rId5" Type="http://schemas.openxmlformats.org/officeDocument/2006/relationships/image" Target="../media/image164.png"/><Relationship Id="rId4" Type="http://schemas.openxmlformats.org/officeDocument/2006/relationships/image" Target="../media/image163.png"/></Relationships>
</file>

<file path=ppt/slides/_rels/slide13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97.xml"/><Relationship Id="rId1" Type="http://schemas.openxmlformats.org/officeDocument/2006/relationships/slideLayout" Target="../slideLayouts/slideLayout6.xml"/><Relationship Id="rId5" Type="http://schemas.openxmlformats.org/officeDocument/2006/relationships/image" Target="../media/image167.png"/><Relationship Id="rId4" Type="http://schemas.openxmlformats.org/officeDocument/2006/relationships/image" Target="../media/image166.png"/></Relationships>
</file>

<file path=ppt/slides/_rels/slide138.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8.png"/><Relationship Id="rId7" Type="http://schemas.openxmlformats.org/officeDocument/2006/relationships/image" Target="../media/image166.png"/><Relationship Id="rId2" Type="http://schemas.openxmlformats.org/officeDocument/2006/relationships/notesSlide" Target="../notesSlides/notesSlide98.xml"/><Relationship Id="rId1" Type="http://schemas.openxmlformats.org/officeDocument/2006/relationships/slideLayout" Target="../slideLayouts/slideLayout6.xml"/><Relationship Id="rId6" Type="http://schemas.openxmlformats.org/officeDocument/2006/relationships/image" Target="../media/image165.png"/><Relationship Id="rId5" Type="http://schemas.openxmlformats.org/officeDocument/2006/relationships/image" Target="../media/image170.png"/><Relationship Id="rId4" Type="http://schemas.openxmlformats.org/officeDocument/2006/relationships/image" Target="../media/image169.png"/></Relationships>
</file>

<file path=ppt/slides/_rels/slide13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notesSlide" Target="../notesSlides/notesSlide100.xml"/><Relationship Id="rId1" Type="http://schemas.openxmlformats.org/officeDocument/2006/relationships/slideLayout" Target="../slideLayouts/slideLayout6.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141.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78.png"/></Relationships>
</file>

<file path=ppt/slides/_rels/slide142.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8.png"/><Relationship Id="rId1" Type="http://schemas.openxmlformats.org/officeDocument/2006/relationships/slideLayout" Target="../slideLayouts/slideLayout6.xml"/><Relationship Id="rId5" Type="http://schemas.openxmlformats.org/officeDocument/2006/relationships/image" Target="../media/image180.png"/><Relationship Id="rId4" Type="http://schemas.openxmlformats.org/officeDocument/2006/relationships/image" Target="../media/image179.png"/></Relationships>
</file>

<file path=ppt/slides/_rels/slide14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02.xml"/><Relationship Id="rId1" Type="http://schemas.openxmlformats.org/officeDocument/2006/relationships/slideLayout" Target="../slideLayouts/slideLayout6.xml"/><Relationship Id="rId5" Type="http://schemas.openxmlformats.org/officeDocument/2006/relationships/image" Target="../media/image183.png"/><Relationship Id="rId4" Type="http://schemas.openxmlformats.org/officeDocument/2006/relationships/image" Target="../media/image182.png"/></Relationships>
</file>

<file path=ppt/slides/_rels/slide144.xml.rels><?xml version="1.0" encoding="UTF-8" standalone="yes"?>
<Relationships xmlns="http://schemas.openxmlformats.org/package/2006/relationships"><Relationship Id="rId3" Type="http://schemas.openxmlformats.org/officeDocument/2006/relationships/image" Target="../media/image181.png"/><Relationship Id="rId7" Type="http://schemas.openxmlformats.org/officeDocument/2006/relationships/image" Target="../media/image187.png"/><Relationship Id="rId2" Type="http://schemas.openxmlformats.org/officeDocument/2006/relationships/notesSlide" Target="../notesSlides/notesSlide103.xml"/><Relationship Id="rId1" Type="http://schemas.openxmlformats.org/officeDocument/2006/relationships/slideLayout" Target="../slideLayouts/slideLayout6.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s>
</file>

<file path=ppt/slides/_rels/slide145.xml.rels><?xml version="1.0" encoding="UTF-8" standalone="yes"?>
<Relationships xmlns="http://schemas.openxmlformats.org/package/2006/relationships"><Relationship Id="rId3" Type="http://schemas.openxmlformats.org/officeDocument/2006/relationships/hyperlink" Target="phet.colorado.edu" TargetMode="External"/><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189.png"/></Relationships>
</file>

<file path=ppt/slides/_rels/slide147.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189.png"/></Relationships>
</file>

<file path=ppt/slides/_rels/slide148.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149.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191.png"/><Relationship Id="rId5" Type="http://schemas.openxmlformats.org/officeDocument/2006/relationships/image" Target="../media/image197.png"/><Relationship Id="rId4" Type="http://schemas.openxmlformats.org/officeDocument/2006/relationships/image" Target="../media/image19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0.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s>
</file>

<file path=ppt/slides/_rels/slide151.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189.png"/></Relationships>
</file>

<file path=ppt/slides/_rels/slide156.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image" Target="../media/image191.png"/><Relationship Id="rId5" Type="http://schemas.openxmlformats.org/officeDocument/2006/relationships/image" Target="../media/image197.png"/><Relationship Id="rId4" Type="http://schemas.openxmlformats.org/officeDocument/2006/relationships/image" Target="../media/image196.pn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hyperlink" Target="https://phet.colorado.edu/en/contributions/view/3102" TargetMode="External"/><Relationship Id="rId2" Type="http://schemas.openxmlformats.org/officeDocument/2006/relationships/notesSlide" Target="../notesSlides/notesSlide115.xml"/><Relationship Id="rId1" Type="http://schemas.openxmlformats.org/officeDocument/2006/relationships/slideLayout" Target="../slideLayouts/slideLayout1.xml"/><Relationship Id="rId4" Type="http://schemas.openxmlformats.org/officeDocument/2006/relationships/hyperlink" Target="http://www.colorado.edu/physics/ph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116.xml"/><Relationship Id="rId1" Type="http://schemas.openxmlformats.org/officeDocument/2006/relationships/slideLayout" Target="../slideLayouts/slideLayout6.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161.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117.xml"/><Relationship Id="rId1" Type="http://schemas.openxmlformats.org/officeDocument/2006/relationships/slideLayout" Target="../slideLayouts/slideLayout6.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16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211.png"/></Relationships>
</file>

<file path=ppt/slides/_rels/slide16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211.png"/></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213.png"/><Relationship Id="rId7" Type="http://schemas.openxmlformats.org/officeDocument/2006/relationships/image" Target="../media/image217.png"/><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168.xml.rels><?xml version="1.0" encoding="UTF-8" standalone="yes"?>
<Relationships xmlns="http://schemas.openxmlformats.org/package/2006/relationships"><Relationship Id="rId3" Type="http://schemas.openxmlformats.org/officeDocument/2006/relationships/hyperlink" Target="http://www.colorado.edu/physics/phet" TargetMode="External"/><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9.png"/></Relationships>
</file>

<file path=ppt/slides/_rels/slide174.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8" Type="http://schemas.openxmlformats.org/officeDocument/2006/relationships/image" Target="../media/image226.png"/><Relationship Id="rId3" Type="http://schemas.openxmlformats.org/officeDocument/2006/relationships/image" Target="../media/image221.png"/><Relationship Id="rId7" Type="http://schemas.openxmlformats.org/officeDocument/2006/relationships/image" Target="../media/image225.png"/><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image" Target="../media/image224.png"/><Relationship Id="rId5" Type="http://schemas.openxmlformats.org/officeDocument/2006/relationships/image" Target="../media/image223.png"/><Relationship Id="rId4" Type="http://schemas.openxmlformats.org/officeDocument/2006/relationships/image" Target="../media/image222.png"/><Relationship Id="rId9" Type="http://schemas.openxmlformats.org/officeDocument/2006/relationships/image" Target="../media/image227.png"/></Relationships>
</file>

<file path=ppt/slides/_rels/slide176.xml.rels><?xml version="1.0" encoding="UTF-8" standalone="yes"?>
<Relationships xmlns="http://schemas.openxmlformats.org/package/2006/relationships"><Relationship Id="rId3" Type="http://schemas.openxmlformats.org/officeDocument/2006/relationships/image" Target="../media/image221.png"/><Relationship Id="rId7" Type="http://schemas.openxmlformats.org/officeDocument/2006/relationships/image" Target="../media/image231.png"/><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9.png"/><Relationship Id="rId4" Type="http://schemas.openxmlformats.org/officeDocument/2006/relationships/image" Target="../media/image228.png"/></Relationships>
</file>

<file path=ppt/slides/_rels/slide177.xml.rels><?xml version="1.0" encoding="UTF-8" standalone="yes"?>
<Relationships xmlns="http://schemas.openxmlformats.org/package/2006/relationships"><Relationship Id="rId8" Type="http://schemas.openxmlformats.org/officeDocument/2006/relationships/image" Target="../media/image237.png"/><Relationship Id="rId13" Type="http://schemas.openxmlformats.org/officeDocument/2006/relationships/image" Target="../media/image242.png"/><Relationship Id="rId3" Type="http://schemas.openxmlformats.org/officeDocument/2006/relationships/image" Target="../media/image232.png"/><Relationship Id="rId7" Type="http://schemas.openxmlformats.org/officeDocument/2006/relationships/image" Target="../media/image236.png"/><Relationship Id="rId12" Type="http://schemas.openxmlformats.org/officeDocument/2006/relationships/image" Target="../media/image241.png"/><Relationship Id="rId2" Type="http://schemas.openxmlformats.org/officeDocument/2006/relationships/notesSlide" Target="../notesSlides/notesSlide133.xml"/><Relationship Id="rId1" Type="http://schemas.openxmlformats.org/officeDocument/2006/relationships/slideLayout" Target="../slideLayouts/slideLayout2.xml"/><Relationship Id="rId6" Type="http://schemas.openxmlformats.org/officeDocument/2006/relationships/image" Target="../media/image235.png"/><Relationship Id="rId11" Type="http://schemas.openxmlformats.org/officeDocument/2006/relationships/image" Target="../media/image240.png"/><Relationship Id="rId5" Type="http://schemas.openxmlformats.org/officeDocument/2006/relationships/image" Target="../media/image234.png"/><Relationship Id="rId10" Type="http://schemas.openxmlformats.org/officeDocument/2006/relationships/image" Target="../media/image239.png"/><Relationship Id="rId4" Type="http://schemas.openxmlformats.org/officeDocument/2006/relationships/image" Target="../media/image233.png"/><Relationship Id="rId9" Type="http://schemas.openxmlformats.org/officeDocument/2006/relationships/image" Target="../media/image238.png"/></Relationships>
</file>

<file path=ppt/slides/_rels/slide178.xml.rels><?xml version="1.0" encoding="UTF-8" standalone="yes"?>
<Relationships xmlns="http://schemas.openxmlformats.org/package/2006/relationships"><Relationship Id="rId3" Type="http://schemas.openxmlformats.org/officeDocument/2006/relationships/image" Target="../media/image229.png"/><Relationship Id="rId7" Type="http://schemas.openxmlformats.org/officeDocument/2006/relationships/image" Target="../media/image243.png"/><Relationship Id="rId2" Type="http://schemas.openxmlformats.org/officeDocument/2006/relationships/notesSlide" Target="../notesSlides/notesSlide134.xml"/><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s>
</file>

<file path=ppt/slides/_rels/slide179.xml.rels><?xml version="1.0" encoding="UTF-8" standalone="yes"?>
<Relationships xmlns="http://schemas.openxmlformats.org/package/2006/relationships"><Relationship Id="rId3" Type="http://schemas.openxmlformats.org/officeDocument/2006/relationships/hyperlink" Target="https://phet.colorado.edu/en/contributions/view/3276"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 Id="rId5" Type="http://schemas.openxmlformats.org/officeDocument/2006/relationships/image" Target="../media/image245.png"/><Relationship Id="rId4" Type="http://schemas.openxmlformats.org/officeDocument/2006/relationships/image" Target="../media/image244.png"/></Relationships>
</file>

<file path=ppt/slides/_rels/slide18.xml.rels><?xml version="1.0" encoding="UTF-8" standalone="yes"?>
<Relationships xmlns="http://schemas.openxmlformats.org/package/2006/relationships"><Relationship Id="rId2" Type="http://schemas.openxmlformats.org/officeDocument/2006/relationships/hyperlink" Target="phet.colorado.edu" TargetMode="Externa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hyperlink" Target="https://phet.colorado.edu/en/contributions/view/3276" TargetMode="Externa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246.png"/></Relationships>
</file>

<file path=ppt/slides/_rels/slide181.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hyperlink" Target="https://phet.colorado.edu/en/contributions/view/3276" TargetMode="External"/><Relationship Id="rId7" Type="http://schemas.openxmlformats.org/officeDocument/2006/relationships/image" Target="../media/image249.png"/><Relationship Id="rId2" Type="http://schemas.openxmlformats.org/officeDocument/2006/relationships/notesSlide" Target="../notesSlides/notesSlide137.xml"/><Relationship Id="rId1" Type="http://schemas.openxmlformats.org/officeDocument/2006/relationships/slideLayout" Target="../slideLayouts/slideLayout2.xml"/><Relationship Id="rId6" Type="http://schemas.openxmlformats.org/officeDocument/2006/relationships/image" Target="../media/image248.png"/><Relationship Id="rId5" Type="http://schemas.openxmlformats.org/officeDocument/2006/relationships/image" Target="../media/image247.png"/><Relationship Id="rId4" Type="http://schemas.openxmlformats.org/officeDocument/2006/relationships/image" Target="../media/image246.png"/><Relationship Id="rId9" Type="http://schemas.openxmlformats.org/officeDocument/2006/relationships/image" Target="../media/image251.png"/></Relationships>
</file>

<file path=ppt/slides/_rels/slide182.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hyperlink" Target="https://phet.colorado.edu/en/contributions/view/3276" TargetMode="External"/><Relationship Id="rId7" Type="http://schemas.openxmlformats.org/officeDocument/2006/relationships/image" Target="../media/image249.png"/><Relationship Id="rId2" Type="http://schemas.openxmlformats.org/officeDocument/2006/relationships/notesSlide" Target="../notesSlides/notesSlide138.xml"/><Relationship Id="rId1" Type="http://schemas.openxmlformats.org/officeDocument/2006/relationships/slideLayout" Target="../slideLayouts/slideLayout2.xml"/><Relationship Id="rId6" Type="http://schemas.openxmlformats.org/officeDocument/2006/relationships/image" Target="../media/image248.png"/><Relationship Id="rId5" Type="http://schemas.openxmlformats.org/officeDocument/2006/relationships/image" Target="../media/image247.png"/><Relationship Id="rId4" Type="http://schemas.openxmlformats.org/officeDocument/2006/relationships/image" Target="../media/image246.png"/><Relationship Id="rId9" Type="http://schemas.openxmlformats.org/officeDocument/2006/relationships/image" Target="../media/image251.png"/></Relationships>
</file>

<file path=ppt/slides/_rels/slide183.xml.rels><?xml version="1.0" encoding="UTF-8" standalone="yes"?>
<Relationships xmlns="http://schemas.openxmlformats.org/package/2006/relationships"><Relationship Id="rId3" Type="http://schemas.openxmlformats.org/officeDocument/2006/relationships/hyperlink" Target="http://phet.colorado.edu/" TargetMode="External"/><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140.xml"/><Relationship Id="rId1" Type="http://schemas.openxmlformats.org/officeDocument/2006/relationships/slideLayout" Target="../slideLayouts/slideLayout6.xml"/><Relationship Id="rId5" Type="http://schemas.openxmlformats.org/officeDocument/2006/relationships/image" Target="../media/image254.png"/><Relationship Id="rId4" Type="http://schemas.openxmlformats.org/officeDocument/2006/relationships/image" Target="../media/image253.png"/></Relationships>
</file>

<file path=ppt/slides/_rels/slide185.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141.xml"/><Relationship Id="rId1" Type="http://schemas.openxmlformats.org/officeDocument/2006/relationships/slideLayout" Target="../slideLayouts/slideLayout6.xml"/><Relationship Id="rId6" Type="http://schemas.openxmlformats.org/officeDocument/2006/relationships/image" Target="../media/image255.png"/><Relationship Id="rId5" Type="http://schemas.openxmlformats.org/officeDocument/2006/relationships/image" Target="../media/image254.png"/><Relationship Id="rId4" Type="http://schemas.openxmlformats.org/officeDocument/2006/relationships/image" Target="../media/image253.png"/></Relationships>
</file>

<file path=ppt/slides/_rels/slide186.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notesSlide" Target="../notesSlides/notesSlide142.xml"/><Relationship Id="rId1" Type="http://schemas.openxmlformats.org/officeDocument/2006/relationships/slideLayout" Target="../slideLayouts/slideLayout6.xml"/><Relationship Id="rId4" Type="http://schemas.openxmlformats.org/officeDocument/2006/relationships/image" Target="../media/image257.png"/></Relationships>
</file>

<file path=ppt/slides/_rels/slide187.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notesSlide" Target="../notesSlides/notesSlide143.xml"/><Relationship Id="rId1" Type="http://schemas.openxmlformats.org/officeDocument/2006/relationships/slideLayout" Target="../slideLayouts/slideLayout6.xml"/><Relationship Id="rId5" Type="http://schemas.openxmlformats.org/officeDocument/2006/relationships/image" Target="../media/image260.png"/><Relationship Id="rId4" Type="http://schemas.openxmlformats.org/officeDocument/2006/relationships/image" Target="../media/image259.png"/></Relationships>
</file>

<file path=ppt/slides/_rels/slide188.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8" Type="http://schemas.openxmlformats.org/officeDocument/2006/relationships/image" Target="../media/image266.png"/><Relationship Id="rId3" Type="http://schemas.openxmlformats.org/officeDocument/2006/relationships/image" Target="../media/image260.png"/><Relationship Id="rId7" Type="http://schemas.openxmlformats.org/officeDocument/2006/relationships/image" Target="../media/image265.png"/><Relationship Id="rId2" Type="http://schemas.openxmlformats.org/officeDocument/2006/relationships/notesSlide" Target="../notesSlides/notesSlide145.xml"/><Relationship Id="rId1" Type="http://schemas.openxmlformats.org/officeDocument/2006/relationships/slideLayout" Target="../slideLayouts/slideLayout6.xml"/><Relationship Id="rId6" Type="http://schemas.openxmlformats.org/officeDocument/2006/relationships/image" Target="../media/image264.png"/><Relationship Id="rId5" Type="http://schemas.openxmlformats.org/officeDocument/2006/relationships/image" Target="../media/image263.png"/><Relationship Id="rId4" Type="http://schemas.openxmlformats.org/officeDocument/2006/relationships/image" Target="../media/image26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90.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notesSlide" Target="../notesSlides/notesSlide146.xml"/><Relationship Id="rId1" Type="http://schemas.openxmlformats.org/officeDocument/2006/relationships/slideLayout" Target="../slideLayouts/slideLayout6.xml"/><Relationship Id="rId4" Type="http://schemas.openxmlformats.org/officeDocument/2006/relationships/image" Target="../media/image268.png"/></Relationships>
</file>

<file path=ppt/slides/_rels/slide191.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147.xml"/><Relationship Id="rId1" Type="http://schemas.openxmlformats.org/officeDocument/2006/relationships/slideLayout" Target="../slideLayouts/slideLayout6.xml"/><Relationship Id="rId4" Type="http://schemas.openxmlformats.org/officeDocument/2006/relationships/image" Target="../media/image269.png"/></Relationships>
</file>

<file path=ppt/slides/_rels/slide192.xml.rels><?xml version="1.0" encoding="UTF-8" standalone="yes"?>
<Relationships xmlns="http://schemas.openxmlformats.org/package/2006/relationships"><Relationship Id="rId8" Type="http://schemas.openxmlformats.org/officeDocument/2006/relationships/image" Target="../media/image2370.png"/><Relationship Id="rId3" Type="http://schemas.openxmlformats.org/officeDocument/2006/relationships/image" Target="../media/image269.png"/><Relationship Id="rId7" Type="http://schemas.openxmlformats.org/officeDocument/2006/relationships/image" Target="../media/image2210.png"/><Relationship Id="rId2" Type="http://schemas.openxmlformats.org/officeDocument/2006/relationships/notesSlide" Target="../notesSlides/notesSlide148.xml"/><Relationship Id="rId1" Type="http://schemas.openxmlformats.org/officeDocument/2006/relationships/slideLayout" Target="../slideLayouts/slideLayout6.xml"/><Relationship Id="rId6" Type="http://schemas.openxmlformats.org/officeDocument/2006/relationships/image" Target="../media/image2110.png"/><Relationship Id="rId5" Type="http://schemas.openxmlformats.org/officeDocument/2006/relationships/image" Target="../media/image2010.png"/><Relationship Id="rId4" Type="http://schemas.openxmlformats.org/officeDocument/2006/relationships/image" Target="../media/image270.png"/></Relationships>
</file>

<file path=ppt/slides/_rels/slide193.xml.rels><?xml version="1.0" encoding="UTF-8" standalone="yes"?>
<Relationships xmlns="http://schemas.openxmlformats.org/package/2006/relationships"><Relationship Id="rId2" Type="http://schemas.openxmlformats.org/officeDocument/2006/relationships/hyperlink" Target="http://phet.colorado.edu/en/simulation/build-a-molecule"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272.png"/></Relationships>
</file>

<file path=ppt/slides/_rels/slide195.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image" Target="../media/image275.png"/><Relationship Id="rId4" Type="http://schemas.openxmlformats.org/officeDocument/2006/relationships/image" Target="../media/image274.png"/></Relationships>
</file>

<file path=ppt/slides/_rels/slide196.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notesSlide" Target="../notesSlides/notesSlide151.xml"/><Relationship Id="rId1" Type="http://schemas.openxmlformats.org/officeDocument/2006/relationships/slideLayout" Target="../slideLayouts/slideLayout2.xml"/><Relationship Id="rId5" Type="http://schemas.openxmlformats.org/officeDocument/2006/relationships/image" Target="../media/image278.png"/><Relationship Id="rId4" Type="http://schemas.openxmlformats.org/officeDocument/2006/relationships/image" Target="../media/image277.png"/></Relationships>
</file>

<file path=ppt/slides/_rels/slide197.xml.rels><?xml version="1.0" encoding="UTF-8" standalone="yes"?>
<Relationships xmlns="http://schemas.openxmlformats.org/package/2006/relationships"><Relationship Id="rId3" Type="http://schemas.openxmlformats.org/officeDocument/2006/relationships/image" Target="../media/image279.png"/><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198.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200.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hyperlink" Target="http://phet.colorado.edu/en/simulation/acid-base-solutions"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 Id="rId5" Type="http://schemas.openxmlformats.org/officeDocument/2006/relationships/hyperlink" Target="https://phet.colorado.edu/en/contributions/view/3320" TargetMode="External"/><Relationship Id="rId4" Type="http://schemas.openxmlformats.org/officeDocument/2006/relationships/hyperlink" Target="https://phet.colorado.edu/en/contributions/update-success/3449" TargetMode="External"/></Relationships>
</file>

<file path=ppt/slides/_rels/slide202.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285.png"/><Relationship Id="rId7" Type="http://schemas.openxmlformats.org/officeDocument/2006/relationships/image" Target="../media/image289.png"/><Relationship Id="rId2" Type="http://schemas.openxmlformats.org/officeDocument/2006/relationships/image" Target="../media/image284.png"/><Relationship Id="rId1" Type="http://schemas.openxmlformats.org/officeDocument/2006/relationships/slideLayout" Target="../slideLayouts/slideLayout6.xml"/><Relationship Id="rId6" Type="http://schemas.openxmlformats.org/officeDocument/2006/relationships/image" Target="../media/image288.png"/><Relationship Id="rId5" Type="http://schemas.openxmlformats.org/officeDocument/2006/relationships/image" Target="../media/image287.png"/><Relationship Id="rId10" Type="http://schemas.openxmlformats.org/officeDocument/2006/relationships/image" Target="../media/image292.png"/><Relationship Id="rId4" Type="http://schemas.openxmlformats.org/officeDocument/2006/relationships/image" Target="../media/image286.png"/><Relationship Id="rId9" Type="http://schemas.openxmlformats.org/officeDocument/2006/relationships/image" Target="../media/image291.png"/></Relationships>
</file>

<file path=ppt/slides/_rels/slide203.xml.rels><?xml version="1.0" encoding="UTF-8" standalone="yes"?>
<Relationships xmlns="http://schemas.openxmlformats.org/package/2006/relationships"><Relationship Id="rId3" Type="http://schemas.openxmlformats.org/officeDocument/2006/relationships/image" Target="../media/image293.png"/><Relationship Id="rId2" Type="http://schemas.openxmlformats.org/officeDocument/2006/relationships/notesSlide" Target="../notesSlides/notesSlide157.xml"/><Relationship Id="rId1" Type="http://schemas.openxmlformats.org/officeDocument/2006/relationships/slideLayout" Target="../slideLayouts/slideLayout2.xml"/><Relationship Id="rId5" Type="http://schemas.openxmlformats.org/officeDocument/2006/relationships/image" Target="../media/image295.png"/><Relationship Id="rId4" Type="http://schemas.openxmlformats.org/officeDocument/2006/relationships/image" Target="../media/image294.png"/></Relationships>
</file>

<file path=ppt/slides/_rels/slide204.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notesSlide" Target="../notesSlides/notesSlide158.xml"/><Relationship Id="rId1" Type="http://schemas.openxmlformats.org/officeDocument/2006/relationships/slideLayout" Target="../slideLayouts/slideLayout2.xml"/><Relationship Id="rId5" Type="http://schemas.openxmlformats.org/officeDocument/2006/relationships/image" Target="../media/image298.png"/><Relationship Id="rId4" Type="http://schemas.openxmlformats.org/officeDocument/2006/relationships/image" Target="../media/image297.png"/></Relationships>
</file>

<file path=ppt/slides/_rels/slide205.xml.rels><?xml version="1.0" encoding="UTF-8" standalone="yes"?>
<Relationships xmlns="http://schemas.openxmlformats.org/package/2006/relationships"><Relationship Id="rId3" Type="http://schemas.openxmlformats.org/officeDocument/2006/relationships/image" Target="../media/image293.png"/><Relationship Id="rId2" Type="http://schemas.openxmlformats.org/officeDocument/2006/relationships/notesSlide" Target="../notesSlides/notesSlide159.xml"/><Relationship Id="rId1" Type="http://schemas.openxmlformats.org/officeDocument/2006/relationships/slideLayout" Target="../slideLayouts/slideLayout2.xml"/><Relationship Id="rId5" Type="http://schemas.openxmlformats.org/officeDocument/2006/relationships/image" Target="../media/image295.png"/><Relationship Id="rId4" Type="http://schemas.openxmlformats.org/officeDocument/2006/relationships/image" Target="../media/image294.png"/></Relationships>
</file>

<file path=ppt/slides/_rels/slide206.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image" Target="../media/image298.png"/><Relationship Id="rId4" Type="http://schemas.openxmlformats.org/officeDocument/2006/relationships/image" Target="../media/image297.png"/></Relationships>
</file>

<file path=ppt/slides/_rels/slide207.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208.xml.rels><?xml version="1.0" encoding="UTF-8" standalone="yes"?>
<Relationships xmlns="http://schemas.openxmlformats.org/package/2006/relationships"><Relationship Id="rId3" Type="http://schemas.openxmlformats.org/officeDocument/2006/relationships/image" Target="../media/image301.png"/><Relationship Id="rId7" Type="http://schemas.openxmlformats.org/officeDocument/2006/relationships/image" Target="../media/image305.png"/><Relationship Id="rId2" Type="http://schemas.openxmlformats.org/officeDocument/2006/relationships/notesSlide" Target="../notesSlides/notesSlide162.xml"/><Relationship Id="rId1" Type="http://schemas.openxmlformats.org/officeDocument/2006/relationships/slideLayout" Target="../slideLayouts/slideLayout6.xml"/><Relationship Id="rId6" Type="http://schemas.openxmlformats.org/officeDocument/2006/relationships/image" Target="../media/image304.png"/><Relationship Id="rId5" Type="http://schemas.openxmlformats.org/officeDocument/2006/relationships/image" Target="../media/image303.png"/><Relationship Id="rId4" Type="http://schemas.openxmlformats.org/officeDocument/2006/relationships/image" Target="../media/image302.png"/></Relationships>
</file>

<file path=ppt/slides/_rels/slide209.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30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oleObject" Target="../embeddings/oleObject3.bin"/></Relationships>
</file>

<file path=ppt/slides/_rels/slide210.xml.rels><?xml version="1.0" encoding="UTF-8" standalone="yes"?>
<Relationships xmlns="http://schemas.openxmlformats.org/package/2006/relationships"><Relationship Id="rId3" Type="http://schemas.openxmlformats.org/officeDocument/2006/relationships/image" Target="../media/image304.png"/><Relationship Id="rId2" Type="http://schemas.openxmlformats.org/officeDocument/2006/relationships/notesSlide" Target="../notesSlides/notesSlide164.xml"/><Relationship Id="rId1" Type="http://schemas.openxmlformats.org/officeDocument/2006/relationships/slideLayout" Target="../slideLayouts/slideLayout6.xml"/><Relationship Id="rId6" Type="http://schemas.openxmlformats.org/officeDocument/2006/relationships/image" Target="../media/image302.png"/><Relationship Id="rId5" Type="http://schemas.openxmlformats.org/officeDocument/2006/relationships/image" Target="../media/image301.png"/><Relationship Id="rId4" Type="http://schemas.openxmlformats.org/officeDocument/2006/relationships/image" Target="../media/image305.png"/></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8" Type="http://schemas.openxmlformats.org/officeDocument/2006/relationships/image" Target="../media/image289.png"/><Relationship Id="rId3" Type="http://schemas.openxmlformats.org/officeDocument/2006/relationships/image" Target="../media/image284.png"/><Relationship Id="rId7" Type="http://schemas.openxmlformats.org/officeDocument/2006/relationships/image" Target="../media/image288.png"/><Relationship Id="rId2" Type="http://schemas.openxmlformats.org/officeDocument/2006/relationships/notesSlide" Target="../notesSlides/notesSlide167.xml"/><Relationship Id="rId1" Type="http://schemas.openxmlformats.org/officeDocument/2006/relationships/slideLayout" Target="../slideLayouts/slideLayout6.xml"/><Relationship Id="rId6" Type="http://schemas.openxmlformats.org/officeDocument/2006/relationships/image" Target="../media/image287.png"/><Relationship Id="rId11" Type="http://schemas.openxmlformats.org/officeDocument/2006/relationships/image" Target="../media/image292.png"/><Relationship Id="rId5" Type="http://schemas.openxmlformats.org/officeDocument/2006/relationships/image" Target="../media/image286.png"/><Relationship Id="rId10" Type="http://schemas.openxmlformats.org/officeDocument/2006/relationships/image" Target="../media/image291.png"/><Relationship Id="rId4" Type="http://schemas.openxmlformats.org/officeDocument/2006/relationships/image" Target="../media/image285.png"/><Relationship Id="rId9" Type="http://schemas.openxmlformats.org/officeDocument/2006/relationships/image" Target="../media/image290.png"/></Relationships>
</file>

<file path=ppt/slides/_rels/slide214.xml.rels><?xml version="1.0" encoding="UTF-8" standalone="yes"?>
<Relationships xmlns="http://schemas.openxmlformats.org/package/2006/relationships"><Relationship Id="rId2" Type="http://schemas.openxmlformats.org/officeDocument/2006/relationships/hyperlink" Target="phet.colorado.edu"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308.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311.png"/><Relationship Id="rId7" Type="http://schemas.openxmlformats.org/officeDocument/2006/relationships/image" Target="../media/image315.png"/><Relationship Id="rId2" Type="http://schemas.openxmlformats.org/officeDocument/2006/relationships/notesSlide" Target="../notesSlides/notesSlide173.xml"/><Relationship Id="rId1" Type="http://schemas.openxmlformats.org/officeDocument/2006/relationships/slideLayout" Target="../slideLayouts/slideLayout2.xml"/><Relationship Id="rId6" Type="http://schemas.openxmlformats.org/officeDocument/2006/relationships/image" Target="../media/image314.png"/><Relationship Id="rId5" Type="http://schemas.openxmlformats.org/officeDocument/2006/relationships/image" Target="../media/image313.png"/><Relationship Id="rId4" Type="http://schemas.openxmlformats.org/officeDocument/2006/relationships/image" Target="../media/image312.png"/></Relationships>
</file>

<file path=ppt/slides/_rels/slide221.xml.rels><?xml version="1.0" encoding="UTF-8" standalone="yes"?>
<Relationships xmlns="http://schemas.openxmlformats.org/package/2006/relationships"><Relationship Id="rId3" Type="http://schemas.openxmlformats.org/officeDocument/2006/relationships/image" Target="../media/image316.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308.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312.png"/><Relationship Id="rId7" Type="http://schemas.openxmlformats.org/officeDocument/2006/relationships/image" Target="../media/image314.png"/><Relationship Id="rId2" Type="http://schemas.openxmlformats.org/officeDocument/2006/relationships/notesSlide" Target="../notesSlides/notesSlide177.xml"/><Relationship Id="rId1" Type="http://schemas.openxmlformats.org/officeDocument/2006/relationships/slideLayout" Target="../slideLayouts/slideLayout2.xml"/><Relationship Id="rId6" Type="http://schemas.openxmlformats.org/officeDocument/2006/relationships/image" Target="../media/image315.png"/><Relationship Id="rId5" Type="http://schemas.openxmlformats.org/officeDocument/2006/relationships/image" Target="../media/image313.png"/><Relationship Id="rId4" Type="http://schemas.openxmlformats.org/officeDocument/2006/relationships/image" Target="../media/image311.png"/></Relationships>
</file>

<file path=ppt/slides/_rels/slide225.xml.rels><?xml version="1.0" encoding="UTF-8" standalone="yes"?>
<Relationships xmlns="http://schemas.openxmlformats.org/package/2006/relationships"><Relationship Id="rId3" Type="http://schemas.openxmlformats.org/officeDocument/2006/relationships/image" Target="../media/image317.png"/><Relationship Id="rId2" Type="http://schemas.openxmlformats.org/officeDocument/2006/relationships/notesSlide" Target="../notesSlides/notesSlide178.xml"/><Relationship Id="rId1" Type="http://schemas.openxmlformats.org/officeDocument/2006/relationships/slideLayout" Target="../slideLayouts/slideLayout2.xml"/><Relationship Id="rId5" Type="http://schemas.openxmlformats.org/officeDocument/2006/relationships/image" Target="../media/image319.png"/><Relationship Id="rId4" Type="http://schemas.openxmlformats.org/officeDocument/2006/relationships/image" Target="../media/image318.png"/></Relationships>
</file>

<file path=ppt/slides/_rels/slide226.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79.xml"/><Relationship Id="rId1" Type="http://schemas.openxmlformats.org/officeDocument/2006/relationships/slideLayout" Target="../slideLayouts/slideLayout2.xml"/><Relationship Id="rId5" Type="http://schemas.openxmlformats.org/officeDocument/2006/relationships/image" Target="../media/image317.png"/><Relationship Id="rId4" Type="http://schemas.openxmlformats.org/officeDocument/2006/relationships/image" Target="../media/image321.png"/></Relationships>
</file>

<file path=ppt/slides/_rels/slide227.xml.rels><?xml version="1.0" encoding="UTF-8" standalone="yes"?>
<Relationships xmlns="http://schemas.openxmlformats.org/package/2006/relationships"><Relationship Id="rId2" Type="http://schemas.openxmlformats.org/officeDocument/2006/relationships/hyperlink" Target="phet.colorado.edu" TargetMode="Externa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322.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323.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hyperlink" Target="phet.colorado.edu" TargetMode="Externa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3" Type="http://schemas.openxmlformats.org/officeDocument/2006/relationships/image" Target="../media/image325.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325.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notesSlide" Target="../notesSlides/notesSlide191.xml"/><Relationship Id="rId1" Type="http://schemas.openxmlformats.org/officeDocument/2006/relationships/slideLayout" Target="../slideLayouts/slideLayout2.xml"/><Relationship Id="rId6" Type="http://schemas.openxmlformats.org/officeDocument/2006/relationships/image" Target="../media/image329.png"/><Relationship Id="rId5" Type="http://schemas.openxmlformats.org/officeDocument/2006/relationships/image" Target="../media/image328.png"/><Relationship Id="rId4" Type="http://schemas.openxmlformats.org/officeDocument/2006/relationships/image" Target="../media/image327.png"/></Relationships>
</file>

<file path=ppt/slides/_rels/slide24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92.xml"/><Relationship Id="rId1" Type="http://schemas.openxmlformats.org/officeDocument/2006/relationships/slideLayout" Target="../slideLayouts/slideLayout2.xml"/><Relationship Id="rId4" Type="http://schemas.openxmlformats.org/officeDocument/2006/relationships/image" Target="../media/image331.png"/></Relationships>
</file>

<file path=ppt/slides/_rels/slide242.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notesSlide" Target="../notesSlides/notesSlide195.xml"/><Relationship Id="rId1" Type="http://schemas.openxmlformats.org/officeDocument/2006/relationships/slideLayout" Target="../slideLayouts/slideLayout6.xml"/><Relationship Id="rId4" Type="http://schemas.openxmlformats.org/officeDocument/2006/relationships/image" Target="../media/image333.png"/></Relationships>
</file>

<file path=ppt/slides/_rels/slide245.xml.rels><?xml version="1.0" encoding="UTF-8" standalone="yes"?>
<Relationships xmlns="http://schemas.openxmlformats.org/package/2006/relationships"><Relationship Id="rId2" Type="http://schemas.openxmlformats.org/officeDocument/2006/relationships/hyperlink" Target="phet.colorado.edu" TargetMode="Externa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334.png"/><Relationship Id="rId2" Type="http://schemas.openxmlformats.org/officeDocument/2006/relationships/notesSlide" Target="../notesSlides/notesSlide196.xml"/><Relationship Id="rId1" Type="http://schemas.openxmlformats.org/officeDocument/2006/relationships/slideLayout" Target="../slideLayouts/slideLayout6.xml"/><Relationship Id="rId5" Type="http://schemas.openxmlformats.org/officeDocument/2006/relationships/image" Target="../media/image336.png"/><Relationship Id="rId4" Type="http://schemas.openxmlformats.org/officeDocument/2006/relationships/image" Target="../media/image335.png"/></Relationships>
</file>

<file path=ppt/slides/_rels/slide248.xml.rels><?xml version="1.0" encoding="UTF-8" standalone="yes"?>
<Relationships xmlns="http://schemas.openxmlformats.org/package/2006/relationships"><Relationship Id="rId3" Type="http://schemas.openxmlformats.org/officeDocument/2006/relationships/image" Target="../media/image337.png"/><Relationship Id="rId2" Type="http://schemas.openxmlformats.org/officeDocument/2006/relationships/notesSlide" Target="../notesSlides/notesSlide197.xml"/><Relationship Id="rId1" Type="http://schemas.openxmlformats.org/officeDocument/2006/relationships/slideLayout" Target="../slideLayouts/slideLayout6.xml"/><Relationship Id="rId5" Type="http://schemas.openxmlformats.org/officeDocument/2006/relationships/image" Target="../media/image339.png"/><Relationship Id="rId4" Type="http://schemas.openxmlformats.org/officeDocument/2006/relationships/image" Target="../media/image338.png"/></Relationships>
</file>

<file path=ppt/slides/_rels/slide2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notesSlide" Target="../notesSlides/notesSlide199.xml"/><Relationship Id="rId1" Type="http://schemas.openxmlformats.org/officeDocument/2006/relationships/slideLayout" Target="../slideLayouts/slideLayout2.xml"/><Relationship Id="rId4" Type="http://schemas.openxmlformats.org/officeDocument/2006/relationships/image" Target="../media/image342.png"/></Relationships>
</file>

<file path=ppt/slides/_rels/slide2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0.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52.xml.rels><?xml version="1.0" encoding="UTF-8" standalone="yes"?>
<Relationships xmlns="http://schemas.openxmlformats.org/package/2006/relationships"><Relationship Id="rId3" Type="http://schemas.openxmlformats.org/officeDocument/2006/relationships/image" Target="../media/image343.pn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344.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345.png"/><Relationship Id="rId2" Type="http://schemas.openxmlformats.org/officeDocument/2006/relationships/notesSlide" Target="../notesSlides/notesSlide203.xml"/><Relationship Id="rId1" Type="http://schemas.openxmlformats.org/officeDocument/2006/relationships/slideLayout" Target="../slideLayouts/slideLayout2.xml"/><Relationship Id="rId5" Type="http://schemas.openxmlformats.org/officeDocument/2006/relationships/image" Target="../media/image347.png"/><Relationship Id="rId4" Type="http://schemas.openxmlformats.org/officeDocument/2006/relationships/image" Target="../media/image346.png"/></Relationships>
</file>

<file path=ppt/slides/_rels/slide255.xml.rels><?xml version="1.0" encoding="UTF-8" standalone="yes"?>
<Relationships xmlns="http://schemas.openxmlformats.org/package/2006/relationships"><Relationship Id="rId3" Type="http://schemas.openxmlformats.org/officeDocument/2006/relationships/hyperlink" Target="https://phet.colorado.edu/en/simulation/density" TargetMode="External"/><Relationship Id="rId2" Type="http://schemas.openxmlformats.org/officeDocument/2006/relationships/notesSlide" Target="../notesSlides/notesSlide204.xml"/><Relationship Id="rId1" Type="http://schemas.openxmlformats.org/officeDocument/2006/relationships/slideLayout" Target="../slideLayouts/slideLayout1.xml"/><Relationship Id="rId4" Type="http://schemas.openxmlformats.org/officeDocument/2006/relationships/hyperlink" Target="https://phet.colorado.edu/en/contributions/view/3406" TargetMode="External"/></Relationships>
</file>

<file path=ppt/slides/_rels/slide256.xml.rels><?xml version="1.0" encoding="UTF-8" standalone="yes"?>
<Relationships xmlns="http://schemas.openxmlformats.org/package/2006/relationships"><Relationship Id="rId3" Type="http://schemas.openxmlformats.org/officeDocument/2006/relationships/image" Target="../media/image348.png"/><Relationship Id="rId2" Type="http://schemas.openxmlformats.org/officeDocument/2006/relationships/notesSlide" Target="../notesSlides/notesSlide205.xml"/><Relationship Id="rId1" Type="http://schemas.openxmlformats.org/officeDocument/2006/relationships/slideLayout" Target="../slideLayouts/slideLayout2.xml"/><Relationship Id="rId4" Type="http://schemas.openxmlformats.org/officeDocument/2006/relationships/image" Target="../media/image349.png"/></Relationships>
</file>

<file path=ppt/slides/_rels/slide25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206.xml"/><Relationship Id="rId1" Type="http://schemas.openxmlformats.org/officeDocument/2006/relationships/slideLayout" Target="../slideLayouts/slideLayout2.xml"/><Relationship Id="rId4" Type="http://schemas.openxmlformats.org/officeDocument/2006/relationships/image" Target="../media/image351.png"/></Relationships>
</file>

<file path=ppt/slides/_rels/slide258.xml.rels><?xml version="1.0" encoding="UTF-8" standalone="yes"?>
<Relationships xmlns="http://schemas.openxmlformats.org/package/2006/relationships"><Relationship Id="rId3" Type="http://schemas.openxmlformats.org/officeDocument/2006/relationships/image" Target="../media/image352.png"/><Relationship Id="rId2" Type="http://schemas.openxmlformats.org/officeDocument/2006/relationships/notesSlide" Target="../notesSlides/notesSlide207.xml"/><Relationship Id="rId1" Type="http://schemas.openxmlformats.org/officeDocument/2006/relationships/slideLayout" Target="../slideLayouts/slideLayout2.xml"/><Relationship Id="rId4" Type="http://schemas.openxmlformats.org/officeDocument/2006/relationships/image" Target="../media/image353.png"/></Relationships>
</file>

<file path=ppt/slides/_rels/slide259.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notesSlide" Target="../notesSlides/notesSlide208.xml"/><Relationship Id="rId1" Type="http://schemas.openxmlformats.org/officeDocument/2006/relationships/slideLayout" Target="../slideLayouts/slideLayout2.xml"/><Relationship Id="rId4" Type="http://schemas.openxmlformats.org/officeDocument/2006/relationships/image" Target="../media/image35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0.xml.rels><?xml version="1.0" encoding="UTF-8" standalone="yes"?>
<Relationships xmlns="http://schemas.openxmlformats.org/package/2006/relationships"><Relationship Id="rId3" Type="http://schemas.openxmlformats.org/officeDocument/2006/relationships/image" Target="../media/image356.png"/><Relationship Id="rId2" Type="http://schemas.openxmlformats.org/officeDocument/2006/relationships/notesSlide" Target="../notesSlides/notesSlide209.xml"/><Relationship Id="rId1" Type="http://schemas.openxmlformats.org/officeDocument/2006/relationships/slideLayout" Target="../slideLayouts/slideLayout2.xml"/><Relationship Id="rId6" Type="http://schemas.openxmlformats.org/officeDocument/2006/relationships/image" Target="../media/image359.png"/><Relationship Id="rId5" Type="http://schemas.openxmlformats.org/officeDocument/2006/relationships/image" Target="../media/image358.png"/><Relationship Id="rId4" Type="http://schemas.openxmlformats.org/officeDocument/2006/relationships/image" Target="../media/image357.png"/></Relationships>
</file>

<file path=ppt/slides/_rels/slide261.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notesSlide" Target="../notesSlides/notesSlide211.xml"/><Relationship Id="rId1" Type="http://schemas.openxmlformats.org/officeDocument/2006/relationships/slideLayout" Target="../slideLayouts/slideLayout2.xml"/><Relationship Id="rId4" Type="http://schemas.openxmlformats.org/officeDocument/2006/relationships/image" Target="../media/image362.png"/></Relationships>
</file>

<file path=ppt/slides/_rels/slide263.xml.rels><?xml version="1.0" encoding="UTF-8" standalone="yes"?>
<Relationships xmlns="http://schemas.openxmlformats.org/package/2006/relationships"><Relationship Id="rId3" Type="http://schemas.openxmlformats.org/officeDocument/2006/relationships/image" Target="../media/image363.png"/><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hyperlink" Target="http://phet.colorado.edu/" TargetMode="External"/><Relationship Id="rId2" Type="http://schemas.openxmlformats.org/officeDocument/2006/relationships/hyperlink" Target="http://phet.colorado.edu/en/simulation/alpha-decay" TargetMode="External"/><Relationship Id="rId1" Type="http://schemas.openxmlformats.org/officeDocument/2006/relationships/slideLayout" Target="../slideLayouts/slideLayout1.xml"/><Relationship Id="rId4" Type="http://schemas.openxmlformats.org/officeDocument/2006/relationships/hyperlink" Target="http://phet.colorado.edu/en/contributions/view/3558" TargetMode="Externa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364.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2100.png"/><Relationship Id="rId2" Type="http://schemas.openxmlformats.org/officeDocument/2006/relationships/notesSlide" Target="../notesSlides/notesSlide213.xml"/><Relationship Id="rId1" Type="http://schemas.openxmlformats.org/officeDocument/2006/relationships/slideLayout" Target="../slideLayouts/slideLayout2.xml"/><Relationship Id="rId4" Type="http://schemas.openxmlformats.org/officeDocument/2006/relationships/image" Target="../media/image365.png"/></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3" Type="http://schemas.openxmlformats.org/officeDocument/2006/relationships/hyperlink" Target="http://phet.colorado.edu/en/simulation/molarity" TargetMode="External"/><Relationship Id="rId2" Type="http://schemas.openxmlformats.org/officeDocument/2006/relationships/notesSlide" Target="../notesSlides/notesSlide216.xml"/><Relationship Id="rId1" Type="http://schemas.openxmlformats.org/officeDocument/2006/relationships/slideLayout" Target="../slideLayouts/slideLayout1.xml"/><Relationship Id="rId4" Type="http://schemas.openxmlformats.org/officeDocument/2006/relationships/image" Target="../media/image366.png"/></Relationships>
</file>

<file path=ppt/slides/_rels/slide271.xml.rels><?xml version="1.0" encoding="UTF-8" standalone="yes"?>
<Relationships xmlns="http://schemas.openxmlformats.org/package/2006/relationships"><Relationship Id="rId3" Type="http://schemas.openxmlformats.org/officeDocument/2006/relationships/image" Target="../media/image367.png"/><Relationship Id="rId2" Type="http://schemas.openxmlformats.org/officeDocument/2006/relationships/notesSlide" Target="../notesSlides/notesSlide217.xml"/><Relationship Id="rId1" Type="http://schemas.openxmlformats.org/officeDocument/2006/relationships/slideLayout" Target="../slideLayouts/slideLayout2.xml"/><Relationship Id="rId5" Type="http://schemas.openxmlformats.org/officeDocument/2006/relationships/image" Target="../media/image369.png"/><Relationship Id="rId4" Type="http://schemas.openxmlformats.org/officeDocument/2006/relationships/image" Target="../media/image368.png"/></Relationships>
</file>

<file path=ppt/slides/_rels/slide2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366.png"/><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2.xml"/><Relationship Id="rId1" Type="http://schemas.openxmlformats.org/officeDocument/2006/relationships/slideLayout" Target="../slideLayouts/slideLayout2.xml"/><Relationship Id="rId6" Type="http://schemas.openxmlformats.org/officeDocument/2006/relationships/image" Target="../media/image372.png"/><Relationship Id="rId5" Type="http://schemas.openxmlformats.org/officeDocument/2006/relationships/image" Target="../media/image371.png"/><Relationship Id="rId4" Type="http://schemas.openxmlformats.org/officeDocument/2006/relationships/image" Target="../media/image370.png"/></Relationships>
</file>

<file path=ppt/slides/_rels/slide27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4.xml"/><Relationship Id="rId1" Type="http://schemas.openxmlformats.org/officeDocument/2006/relationships/slideLayout" Target="../slideLayouts/slideLayout2.xml"/><Relationship Id="rId4" Type="http://schemas.openxmlformats.org/officeDocument/2006/relationships/image" Target="../media/image373.png"/></Relationships>
</file>

<file path=ppt/slides/_rels/slide27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het.colorado.edu/teacher_ideas/view-contribution.php?contribution_id=765"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phet.colorado.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phet.colorado.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phet.colorado.edu"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chemeddl.org/collections/molecules/index.ph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phet.colorado.edu"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phet.colorado.edu/teacher_ideas/view-contribution.php?contribution_id=753"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6.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1.png"/><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2" Type="http://schemas.openxmlformats.org/officeDocument/2006/relationships/hyperlink" Target="phet.colorado.edu"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7.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3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phet.colorado.edu"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37.png"/><Relationship Id="rId4" Type="http://schemas.openxmlformats.org/officeDocument/2006/relationships/oleObject" Target="../embeddings/oleObject11.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39.png"/><Relationship Id="rId4" Type="http://schemas.openxmlformats.org/officeDocument/2006/relationships/oleObject" Target="../embeddings/oleObject1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41.png"/><Relationship Id="rId4" Type="http://schemas.openxmlformats.org/officeDocument/2006/relationships/oleObject" Target="../embeddings/oleObject15.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41.png"/><Relationship Id="rId4" Type="http://schemas.openxmlformats.org/officeDocument/2006/relationships/oleObject" Target="../embeddings/oleObject17.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5.wmf"/><Relationship Id="rId3" Type="http://schemas.openxmlformats.org/officeDocument/2006/relationships/notesSlide" Target="../notesSlides/notesSlide40.xml"/><Relationship Id="rId7" Type="http://schemas.openxmlformats.org/officeDocument/2006/relationships/image" Target="../media/image42.png"/><Relationship Id="rId12"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0.bin"/><Relationship Id="rId11" Type="http://schemas.openxmlformats.org/officeDocument/2006/relationships/image" Target="../media/image44.wmf"/><Relationship Id="rId5" Type="http://schemas.openxmlformats.org/officeDocument/2006/relationships/image" Target="../media/image41.png"/><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43.w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46.png"/><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46.png"/><Relationship Id="rId4" Type="http://schemas.openxmlformats.org/officeDocument/2006/relationships/oleObject" Target="../embeddings/oleObject25.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43.xml"/><Relationship Id="rId7" Type="http://schemas.openxmlformats.org/officeDocument/2006/relationships/image" Target="../media/image48.png"/><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27.bin"/><Relationship Id="rId11"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49.png"/></Relationships>
</file>

<file path=ppt/slides/_rels/slide72.xml.rels><?xml version="1.0" encoding="UTF-8" standalone="yes"?>
<Relationships xmlns="http://schemas.openxmlformats.org/package/2006/relationships"><Relationship Id="rId2" Type="http://schemas.openxmlformats.org/officeDocument/2006/relationships/hyperlink" Target="phet.colorado.edu"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51.png"/><Relationship Id="rId4" Type="http://schemas.openxmlformats.org/officeDocument/2006/relationships/oleObject" Target="../embeddings/oleObject30.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hyperlink" Target="phet.colorado.edu"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2.bin"/><Relationship Id="rId5" Type="http://schemas.openxmlformats.org/officeDocument/2006/relationships/image" Target="../media/image52.png"/><Relationship Id="rId4" Type="http://schemas.openxmlformats.org/officeDocument/2006/relationships/oleObject" Target="../embeddings/oleObject31.bin"/></Relationships>
</file>

<file path=ppt/slides/_rels/slide7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55.png"/><Relationship Id="rId5" Type="http://schemas.openxmlformats.org/officeDocument/2006/relationships/oleObject" Target="../embeddings/oleObject34.bin"/><Relationship Id="rId4" Type="http://schemas.openxmlformats.org/officeDocument/2006/relationships/image" Target="../media/image54.w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57.png"/><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37.bin"/><Relationship Id="rId5" Type="http://schemas.openxmlformats.org/officeDocument/2006/relationships/image" Target="../media/image52.png"/><Relationship Id="rId4" Type="http://schemas.openxmlformats.org/officeDocument/2006/relationships/oleObject" Target="../embeddings/oleObject3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59.png"/><Relationship Id="rId5" Type="http://schemas.openxmlformats.org/officeDocument/2006/relationships/oleObject" Target="../embeddings/oleObject39.bin"/><Relationship Id="rId4" Type="http://schemas.openxmlformats.org/officeDocument/2006/relationships/image" Target="../media/image58.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1.bin"/><Relationship Id="rId5" Type="http://schemas.openxmlformats.org/officeDocument/2006/relationships/image" Target="../media/image52.png"/><Relationship Id="rId4" Type="http://schemas.openxmlformats.org/officeDocument/2006/relationships/oleObject" Target="../embeddings/oleObject40.bin"/></Relationships>
</file>

<file path=ppt/slides/_rels/slide8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62.png"/><Relationship Id="rId5" Type="http://schemas.openxmlformats.org/officeDocument/2006/relationships/oleObject" Target="../embeddings/oleObject43.bin"/><Relationship Id="rId4" Type="http://schemas.openxmlformats.org/officeDocument/2006/relationships/image" Target="../media/image61.wmf"/></Relationships>
</file>

<file path=ppt/slides/_rels/slide83.xml.rels><?xml version="1.0" encoding="UTF-8" standalone="yes"?>
<Relationships xmlns="http://schemas.openxmlformats.org/package/2006/relationships"><Relationship Id="rId3" Type="http://schemas.openxmlformats.org/officeDocument/2006/relationships/hyperlink" Target="phet.colorado.edu"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8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5.png"/></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89.xml.rels><?xml version="1.0" encoding="UTF-8" standalone="yes"?>
<Relationships xmlns="http://schemas.openxmlformats.org/package/2006/relationships"><Relationship Id="rId3" Type="http://schemas.openxmlformats.org/officeDocument/2006/relationships/hyperlink" Target="phet.colorado.edu"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9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79.png"/><Relationship Id="rId4" Type="http://schemas.openxmlformats.org/officeDocument/2006/relationships/image" Target="../media/image66.png"/></Relationships>
</file>

<file path=ppt/slides/_rels/slide9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66.png"/><Relationship Id="rId7" Type="http://schemas.openxmlformats.org/officeDocument/2006/relationships/image" Target="../media/image73.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9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66.png"/><Relationship Id="rId7"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81.png"/></Relationships>
</file>

<file path=ppt/slides/_rels/slide9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2.xml"/><Relationship Id="rId1" Type="http://schemas.openxmlformats.org/officeDocument/2006/relationships/slideLayout" Target="../slideLayouts/slideLayout6.xml"/><Relationship Id="rId5" Type="http://schemas.openxmlformats.org/officeDocument/2006/relationships/image" Target="../media/image84.png"/><Relationship Id="rId4" Type="http://schemas.openxmlformats.org/officeDocument/2006/relationships/image" Target="../media/image83.png"/></Relationships>
</file>

<file path=ppt/slides/_rels/slide9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7.png"/><Relationship Id="rId4" Type="http://schemas.openxmlformats.org/officeDocument/2006/relationships/image" Target="../media/image86.png"/></Relationships>
</file>

<file path=ppt/slides/_rels/slide9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91.png"/></Relationships>
</file>

<file path=ppt/slides/_rels/slide9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1.png"/><Relationship Id="rId7" Type="http://schemas.openxmlformats.org/officeDocument/2006/relationships/image" Target="../media/image96.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99.xml.rels><?xml version="1.0" encoding="UTF-8" standalone="yes"?>
<Relationships xmlns="http://schemas.openxmlformats.org/package/2006/relationships"><Relationship Id="rId3" Type="http://schemas.openxmlformats.org/officeDocument/2006/relationships/hyperlink" Target="phet.colorado.edu"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Loeblein’s</a:t>
            </a:r>
            <a:r>
              <a:rPr lang="en-US" dirty="0" smtClean="0"/>
              <a:t> Chemistry PhET clicker questions </a:t>
            </a:r>
            <a:endParaRPr lang="en-US" dirty="0"/>
          </a:p>
        </p:txBody>
      </p:sp>
      <p:sp>
        <p:nvSpPr>
          <p:cNvPr id="3" name="Subtitle 2"/>
          <p:cNvSpPr>
            <a:spLocks noGrp="1"/>
          </p:cNvSpPr>
          <p:nvPr>
            <p:ph type="subTitle" idx="1"/>
          </p:nvPr>
        </p:nvSpPr>
        <p:spPr>
          <a:xfrm>
            <a:off x="685800" y="3886200"/>
            <a:ext cx="7924800" cy="1752600"/>
          </a:xfrm>
        </p:spPr>
        <p:txBody>
          <a:bodyPr/>
          <a:lstStyle/>
          <a:p>
            <a:r>
              <a:rPr lang="en-US" dirty="0" smtClean="0"/>
              <a:t>Trish Loeblein</a:t>
            </a:r>
          </a:p>
          <a:p>
            <a:r>
              <a:rPr lang="en-US" dirty="0">
                <a:hlinkClick r:id="rId2" action="ppaction://hlinkfile"/>
              </a:rPr>
              <a:t>phet.colorado.edu</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371600"/>
            <a:ext cx="8229600" cy="1143000"/>
          </a:xfrm>
        </p:spPr>
        <p:txBody>
          <a:bodyPr/>
          <a:lstStyle/>
          <a:p>
            <a:pPr algn="l"/>
            <a:r>
              <a:rPr lang="en-US" sz="4000"/>
              <a:t>4. How does the average speed of the Helium molecules compare to that of the air molecules? </a:t>
            </a:r>
            <a:br>
              <a:rPr lang="en-US" sz="4000"/>
            </a:br>
            <a:r>
              <a:rPr lang="en-US" sz="4000"/>
              <a:t>The average speed of the He molecules is</a:t>
            </a:r>
          </a:p>
        </p:txBody>
      </p:sp>
      <p:sp>
        <p:nvSpPr>
          <p:cNvPr id="6148" name="Rectangle 4"/>
          <p:cNvSpPr>
            <a:spLocks noChangeArrowheads="1"/>
          </p:cNvSpPr>
          <p:nvPr/>
        </p:nvSpPr>
        <p:spPr bwMode="auto">
          <a:xfrm>
            <a:off x="457200" y="3962400"/>
            <a:ext cx="8229600" cy="762000"/>
          </a:xfrm>
          <a:prstGeom prst="rect">
            <a:avLst/>
          </a:prstGeom>
          <a:noFill/>
          <a:ln w="9525">
            <a:noFill/>
            <a:miter lim="800000"/>
            <a:headEnd/>
            <a:tailEnd/>
          </a:ln>
          <a:effectLst/>
        </p:spPr>
        <p:txBody>
          <a:bodyPr/>
          <a:lstStyle/>
          <a:p>
            <a:pPr marL="342900" indent="-342900">
              <a:spcBef>
                <a:spcPct val="20000"/>
              </a:spcBef>
            </a:pPr>
            <a:r>
              <a:rPr lang="en-US" sz="4000"/>
              <a:t>A. less	B. equal	C. greater</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914400"/>
            <a:ext cx="8534400" cy="5943600"/>
          </a:xfrm>
        </p:spPr>
        <p:txBody>
          <a:bodyPr>
            <a:normAutofit fontScale="62500" lnSpcReduction="20000"/>
          </a:bodyPr>
          <a:lstStyle/>
          <a:p>
            <a:pPr marL="609600" indent="-609600">
              <a:lnSpc>
                <a:spcPct val="90000"/>
              </a:lnSpc>
              <a:buFontTx/>
              <a:buNone/>
            </a:pPr>
            <a:r>
              <a:rPr lang="en-US" sz="2400" dirty="0">
                <a:cs typeface="Times New Roman" pitchFamily="18" charset="0"/>
              </a:rPr>
              <a:t>Students will be able to: </a:t>
            </a:r>
            <a:r>
              <a:rPr lang="en-US" dirty="0" smtClean="0"/>
              <a:t> </a:t>
            </a:r>
            <a:endParaRPr lang="en-US" sz="3600" dirty="0" smtClean="0"/>
          </a:p>
          <a:p>
            <a:pPr lvl="0"/>
            <a:r>
              <a:rPr lang="en-US" sz="6000" dirty="0"/>
              <a:t>Use a physical experiment to model chemical equilibrium</a:t>
            </a:r>
          </a:p>
          <a:p>
            <a:pPr lvl="0"/>
            <a:r>
              <a:rPr lang="en-US" sz="6000" dirty="0"/>
              <a:t>Sketch how the number of reactants and products will change as a reaction proceeds </a:t>
            </a:r>
          </a:p>
          <a:p>
            <a:pPr lvl="0"/>
            <a:r>
              <a:rPr lang="en-US" sz="6000" dirty="0"/>
              <a:t>Predict how changing the initial conditions will affect the equilibrium amounts of reactants and products.</a:t>
            </a:r>
          </a:p>
          <a:p>
            <a:pPr lvl="0"/>
            <a:r>
              <a:rPr lang="en-US" sz="6000" dirty="0"/>
              <a:t>Predict how the shape of the reaction coordinate will affect the equilibrium amounts of reactants and products.</a:t>
            </a:r>
          </a:p>
          <a:p>
            <a:pPr marL="609600" indent="-609600">
              <a:lnSpc>
                <a:spcPct val="90000"/>
              </a:lnSpc>
              <a:buFontTx/>
              <a:buNone/>
            </a:pPr>
            <a:endParaRPr lang="en-US" sz="5800" dirty="0">
              <a:solidFill>
                <a:srgbClr val="009900"/>
              </a:solidFill>
              <a:cs typeface="Times New Roman" pitchFamily="18" charset="0"/>
            </a:endParaRPr>
          </a:p>
        </p:txBody>
      </p:sp>
      <p:sp>
        <p:nvSpPr>
          <p:cNvPr id="4" name="Title 3"/>
          <p:cNvSpPr>
            <a:spLocks noGrp="1"/>
          </p:cNvSpPr>
          <p:nvPr>
            <p:ph type="title"/>
          </p:nvPr>
        </p:nvSpPr>
        <p:spPr>
          <a:xfrm>
            <a:off x="457200" y="0"/>
            <a:ext cx="8229600" cy="1143000"/>
          </a:xfrm>
        </p:spPr>
        <p:txBody>
          <a:bodyPr/>
          <a:lstStyle/>
          <a:p>
            <a:r>
              <a:rPr lang="en-US" dirty="0" smtClean="0"/>
              <a:t>Learning Goals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2057400"/>
          </a:xfrm>
        </p:spPr>
        <p:txBody>
          <a:bodyPr>
            <a:normAutofit fontScale="90000"/>
          </a:bodyPr>
          <a:lstStyle/>
          <a:p>
            <a:pPr algn="l"/>
            <a:r>
              <a:rPr lang="en-US" b="1" dirty="0" smtClean="0"/>
              <a:t>Which best shows that equilibrium has been reached?</a:t>
            </a:r>
            <a:endParaRPr lang="en-US" dirty="0"/>
          </a:p>
        </p:txBody>
      </p:sp>
      <p:sp>
        <p:nvSpPr>
          <p:cNvPr id="1032" name="Rectangle 8"/>
          <p:cNvSpPr>
            <a:spLocks noChangeArrowheads="1"/>
          </p:cNvSpPr>
          <p:nvPr/>
        </p:nvSpPr>
        <p:spPr bwMode="auto">
          <a:xfrm>
            <a:off x="914400" y="3200400"/>
            <a:ext cx="3048000" cy="2362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914400" y="3200400"/>
            <a:ext cx="2989545" cy="1581362"/>
          </a:xfrm>
          <a:custGeom>
            <a:avLst/>
            <a:gdLst/>
            <a:ahLst/>
            <a:cxnLst>
              <a:cxn ang="0">
                <a:pos x="0" y="0"/>
              </a:cxn>
              <a:cxn ang="0">
                <a:pos x="70" y="370"/>
              </a:cxn>
              <a:cxn ang="0">
                <a:pos x="240" y="710"/>
              </a:cxn>
              <a:cxn ang="0">
                <a:pos x="460" y="970"/>
              </a:cxn>
              <a:cxn ang="0">
                <a:pos x="770" y="1230"/>
              </a:cxn>
              <a:cxn ang="0">
                <a:pos x="1290" y="1460"/>
              </a:cxn>
              <a:cxn ang="0">
                <a:pos x="2270" y="1750"/>
              </a:cxn>
              <a:cxn ang="0">
                <a:pos x="3540" y="1900"/>
              </a:cxn>
              <a:cxn ang="0">
                <a:pos x="4440" y="1920"/>
              </a:cxn>
            </a:cxnLst>
            <a:rect l="0" t="0" r="r" b="b"/>
            <a:pathLst>
              <a:path w="4440" h="1928">
                <a:moveTo>
                  <a:pt x="0" y="0"/>
                </a:moveTo>
                <a:cubicBezTo>
                  <a:pt x="15" y="126"/>
                  <a:pt x="30" y="252"/>
                  <a:pt x="70" y="370"/>
                </a:cubicBezTo>
                <a:cubicBezTo>
                  <a:pt x="110" y="488"/>
                  <a:pt x="175" y="610"/>
                  <a:pt x="240" y="710"/>
                </a:cubicBezTo>
                <a:cubicBezTo>
                  <a:pt x="305" y="810"/>
                  <a:pt x="372" y="883"/>
                  <a:pt x="460" y="970"/>
                </a:cubicBezTo>
                <a:cubicBezTo>
                  <a:pt x="548" y="1057"/>
                  <a:pt x="632" y="1148"/>
                  <a:pt x="770" y="1230"/>
                </a:cubicBezTo>
                <a:cubicBezTo>
                  <a:pt x="908" y="1312"/>
                  <a:pt x="1040" y="1373"/>
                  <a:pt x="1290" y="1460"/>
                </a:cubicBezTo>
                <a:cubicBezTo>
                  <a:pt x="1540" y="1547"/>
                  <a:pt x="1895" y="1677"/>
                  <a:pt x="2270" y="1750"/>
                </a:cubicBezTo>
                <a:cubicBezTo>
                  <a:pt x="2645" y="1823"/>
                  <a:pt x="3178" y="1872"/>
                  <a:pt x="3540" y="1900"/>
                </a:cubicBezTo>
                <a:cubicBezTo>
                  <a:pt x="3902" y="1928"/>
                  <a:pt x="4287" y="1918"/>
                  <a:pt x="4440" y="1920"/>
                </a:cubicBezTo>
              </a:path>
            </a:pathLst>
          </a:custGeom>
          <a:noFill/>
          <a:ln w="57150" cmpd="sng">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flipV="1">
            <a:off x="914400" y="4191000"/>
            <a:ext cx="2989545" cy="1393296"/>
          </a:xfrm>
          <a:custGeom>
            <a:avLst/>
            <a:gdLst/>
            <a:ahLst/>
            <a:cxnLst>
              <a:cxn ang="0">
                <a:pos x="0" y="0"/>
              </a:cxn>
              <a:cxn ang="0">
                <a:pos x="70" y="370"/>
              </a:cxn>
              <a:cxn ang="0">
                <a:pos x="240" y="710"/>
              </a:cxn>
              <a:cxn ang="0">
                <a:pos x="460" y="970"/>
              </a:cxn>
              <a:cxn ang="0">
                <a:pos x="770" y="1230"/>
              </a:cxn>
              <a:cxn ang="0">
                <a:pos x="1290" y="1460"/>
              </a:cxn>
              <a:cxn ang="0">
                <a:pos x="2270" y="1750"/>
              </a:cxn>
              <a:cxn ang="0">
                <a:pos x="3540" y="1900"/>
              </a:cxn>
              <a:cxn ang="0">
                <a:pos x="4440" y="1920"/>
              </a:cxn>
            </a:cxnLst>
            <a:rect l="0" t="0" r="r" b="b"/>
            <a:pathLst>
              <a:path w="4440" h="1928">
                <a:moveTo>
                  <a:pt x="0" y="0"/>
                </a:moveTo>
                <a:cubicBezTo>
                  <a:pt x="15" y="126"/>
                  <a:pt x="30" y="252"/>
                  <a:pt x="70" y="370"/>
                </a:cubicBezTo>
                <a:cubicBezTo>
                  <a:pt x="110" y="488"/>
                  <a:pt x="175" y="610"/>
                  <a:pt x="240" y="710"/>
                </a:cubicBezTo>
                <a:cubicBezTo>
                  <a:pt x="305" y="810"/>
                  <a:pt x="372" y="883"/>
                  <a:pt x="460" y="970"/>
                </a:cubicBezTo>
                <a:cubicBezTo>
                  <a:pt x="548" y="1057"/>
                  <a:pt x="632" y="1148"/>
                  <a:pt x="770" y="1230"/>
                </a:cubicBezTo>
                <a:cubicBezTo>
                  <a:pt x="908" y="1312"/>
                  <a:pt x="1040" y="1373"/>
                  <a:pt x="1290" y="1460"/>
                </a:cubicBezTo>
                <a:cubicBezTo>
                  <a:pt x="1540" y="1547"/>
                  <a:pt x="1895" y="1677"/>
                  <a:pt x="2270" y="1750"/>
                </a:cubicBezTo>
                <a:cubicBezTo>
                  <a:pt x="2645" y="1823"/>
                  <a:pt x="3178" y="1872"/>
                  <a:pt x="3540" y="1900"/>
                </a:cubicBezTo>
                <a:cubicBezTo>
                  <a:pt x="3902" y="1928"/>
                  <a:pt x="4287" y="1918"/>
                  <a:pt x="4440" y="1920"/>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Text Box 11"/>
          <p:cNvSpPr txBox="1">
            <a:spLocks noChangeArrowheads="1"/>
          </p:cNvSpPr>
          <p:nvPr/>
        </p:nvSpPr>
        <p:spPr bwMode="auto">
          <a:xfrm>
            <a:off x="1143000" y="5486400"/>
            <a:ext cx="1981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3600" b="0" i="0" u="none" strike="noStrike" cap="none" normalizeH="0" baseline="0" dirty="0" smtClean="0">
                <a:ln>
                  <a:noFill/>
                </a:ln>
                <a:solidFill>
                  <a:schemeClr val="tx1"/>
                </a:solidFill>
                <a:effectLst/>
                <a:latin typeface="Calibri" pitchFamily="34" charset="0"/>
                <a:ea typeface="SimSun" pitchFamily="2" charset="-122"/>
              </a:rPr>
              <a:t>time</a:t>
            </a:r>
            <a:endParaRPr kumimoji="0" lang="en-US" sz="3600" b="0" i="0" u="none" strike="noStrike" cap="none" normalizeH="0" baseline="0" dirty="0" smtClean="0">
              <a:ln>
                <a:noFill/>
              </a:ln>
              <a:solidFill>
                <a:schemeClr val="tx1"/>
              </a:solidFill>
              <a:effectLst/>
              <a:latin typeface="Arial" pitchFamily="34" charset="0"/>
            </a:endParaRPr>
          </a:p>
        </p:txBody>
      </p:sp>
      <p:sp>
        <p:nvSpPr>
          <p:cNvPr id="1036" name="Text Box 12"/>
          <p:cNvSpPr txBox="1">
            <a:spLocks noChangeArrowheads="1"/>
          </p:cNvSpPr>
          <p:nvPr/>
        </p:nvSpPr>
        <p:spPr bwMode="auto">
          <a:xfrm>
            <a:off x="381000" y="2971800"/>
            <a:ext cx="1524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800" b="0" i="0" u="none" strike="noStrike" cap="none" normalizeH="0" baseline="0" dirty="0" smtClean="0">
                <a:ln>
                  <a:noFill/>
                </a:ln>
                <a:solidFill>
                  <a:schemeClr val="tx1"/>
                </a:solidFill>
                <a:effectLst/>
                <a:latin typeface="Calibri" pitchFamily="34" charset="0"/>
                <a:ea typeface="SimSun" pitchFamily="2" charset="-122"/>
              </a:rPr>
              <a:t>Amount</a:t>
            </a:r>
            <a:endParaRPr kumimoji="0" lang="en-US" sz="2800" b="0" i="0" u="none" strike="noStrike" cap="none" normalizeH="0" baseline="0" dirty="0" smtClean="0">
              <a:ln>
                <a:noFill/>
              </a:ln>
              <a:solidFill>
                <a:schemeClr val="tx1"/>
              </a:solidFill>
              <a:effectLst/>
              <a:latin typeface="Arial" pitchFamily="34" charset="0"/>
            </a:endParaRPr>
          </a:p>
        </p:txBody>
      </p:sp>
      <p:sp>
        <p:nvSpPr>
          <p:cNvPr id="21" name="Rectangle 8"/>
          <p:cNvSpPr>
            <a:spLocks noChangeArrowheads="1"/>
          </p:cNvSpPr>
          <p:nvPr/>
        </p:nvSpPr>
        <p:spPr bwMode="auto">
          <a:xfrm>
            <a:off x="5562600" y="3124200"/>
            <a:ext cx="3200400" cy="2438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5562600" y="3124200"/>
            <a:ext cx="3139022" cy="1632373"/>
          </a:xfrm>
          <a:custGeom>
            <a:avLst/>
            <a:gdLst/>
            <a:ahLst/>
            <a:cxnLst>
              <a:cxn ang="0">
                <a:pos x="0" y="0"/>
              </a:cxn>
              <a:cxn ang="0">
                <a:pos x="70" y="370"/>
              </a:cxn>
              <a:cxn ang="0">
                <a:pos x="240" y="710"/>
              </a:cxn>
              <a:cxn ang="0">
                <a:pos x="460" y="970"/>
              </a:cxn>
              <a:cxn ang="0">
                <a:pos x="770" y="1230"/>
              </a:cxn>
              <a:cxn ang="0">
                <a:pos x="1290" y="1460"/>
              </a:cxn>
              <a:cxn ang="0">
                <a:pos x="2270" y="1750"/>
              </a:cxn>
              <a:cxn ang="0">
                <a:pos x="3540" y="1900"/>
              </a:cxn>
              <a:cxn ang="0">
                <a:pos x="4440" y="1920"/>
              </a:cxn>
            </a:cxnLst>
            <a:rect l="0" t="0" r="r" b="b"/>
            <a:pathLst>
              <a:path w="4440" h="1928">
                <a:moveTo>
                  <a:pt x="0" y="0"/>
                </a:moveTo>
                <a:cubicBezTo>
                  <a:pt x="15" y="126"/>
                  <a:pt x="30" y="252"/>
                  <a:pt x="70" y="370"/>
                </a:cubicBezTo>
                <a:cubicBezTo>
                  <a:pt x="110" y="488"/>
                  <a:pt x="175" y="610"/>
                  <a:pt x="240" y="710"/>
                </a:cubicBezTo>
                <a:cubicBezTo>
                  <a:pt x="305" y="810"/>
                  <a:pt x="372" y="883"/>
                  <a:pt x="460" y="970"/>
                </a:cubicBezTo>
                <a:cubicBezTo>
                  <a:pt x="548" y="1057"/>
                  <a:pt x="632" y="1148"/>
                  <a:pt x="770" y="1230"/>
                </a:cubicBezTo>
                <a:cubicBezTo>
                  <a:pt x="908" y="1312"/>
                  <a:pt x="1040" y="1373"/>
                  <a:pt x="1290" y="1460"/>
                </a:cubicBezTo>
                <a:cubicBezTo>
                  <a:pt x="1540" y="1547"/>
                  <a:pt x="1895" y="1677"/>
                  <a:pt x="2270" y="1750"/>
                </a:cubicBezTo>
                <a:cubicBezTo>
                  <a:pt x="2645" y="1823"/>
                  <a:pt x="3178" y="1872"/>
                  <a:pt x="3540" y="1900"/>
                </a:cubicBezTo>
                <a:cubicBezTo>
                  <a:pt x="3902" y="1928"/>
                  <a:pt x="4287" y="1918"/>
                  <a:pt x="4440" y="1920"/>
                </a:cubicBezTo>
              </a:path>
            </a:pathLst>
          </a:custGeom>
          <a:noFill/>
          <a:ln w="57150" cmpd="sng">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p:cNvSpPr>
          <p:nvPr/>
        </p:nvSpPr>
        <p:spPr bwMode="auto">
          <a:xfrm flipV="1">
            <a:off x="5562600" y="4038599"/>
            <a:ext cx="3139022" cy="1507067"/>
          </a:xfrm>
          <a:custGeom>
            <a:avLst/>
            <a:gdLst/>
            <a:ahLst/>
            <a:cxnLst>
              <a:cxn ang="0">
                <a:pos x="0" y="0"/>
              </a:cxn>
              <a:cxn ang="0">
                <a:pos x="70" y="370"/>
              </a:cxn>
              <a:cxn ang="0">
                <a:pos x="240" y="710"/>
              </a:cxn>
              <a:cxn ang="0">
                <a:pos x="460" y="970"/>
              </a:cxn>
              <a:cxn ang="0">
                <a:pos x="770" y="1230"/>
              </a:cxn>
              <a:cxn ang="0">
                <a:pos x="1290" y="1460"/>
              </a:cxn>
              <a:cxn ang="0">
                <a:pos x="2270" y="1750"/>
              </a:cxn>
              <a:cxn ang="0">
                <a:pos x="3540" y="1900"/>
              </a:cxn>
              <a:cxn ang="0">
                <a:pos x="4440" y="1920"/>
              </a:cxn>
            </a:cxnLst>
            <a:rect l="0" t="0" r="r" b="b"/>
            <a:pathLst>
              <a:path w="4440" h="1928">
                <a:moveTo>
                  <a:pt x="0" y="0"/>
                </a:moveTo>
                <a:cubicBezTo>
                  <a:pt x="15" y="126"/>
                  <a:pt x="30" y="252"/>
                  <a:pt x="70" y="370"/>
                </a:cubicBezTo>
                <a:cubicBezTo>
                  <a:pt x="110" y="488"/>
                  <a:pt x="175" y="610"/>
                  <a:pt x="240" y="710"/>
                </a:cubicBezTo>
                <a:cubicBezTo>
                  <a:pt x="305" y="810"/>
                  <a:pt x="372" y="883"/>
                  <a:pt x="460" y="970"/>
                </a:cubicBezTo>
                <a:cubicBezTo>
                  <a:pt x="548" y="1057"/>
                  <a:pt x="632" y="1148"/>
                  <a:pt x="770" y="1230"/>
                </a:cubicBezTo>
                <a:cubicBezTo>
                  <a:pt x="908" y="1312"/>
                  <a:pt x="1040" y="1373"/>
                  <a:pt x="1290" y="1460"/>
                </a:cubicBezTo>
                <a:cubicBezTo>
                  <a:pt x="1540" y="1547"/>
                  <a:pt x="1895" y="1677"/>
                  <a:pt x="2270" y="1750"/>
                </a:cubicBezTo>
                <a:cubicBezTo>
                  <a:pt x="2645" y="1823"/>
                  <a:pt x="3178" y="1872"/>
                  <a:pt x="3540" y="1900"/>
                </a:cubicBezTo>
                <a:cubicBezTo>
                  <a:pt x="3902" y="1928"/>
                  <a:pt x="4287" y="1918"/>
                  <a:pt x="4440" y="1920"/>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Text Box 12"/>
          <p:cNvSpPr txBox="1">
            <a:spLocks noChangeArrowheads="1"/>
          </p:cNvSpPr>
          <p:nvPr/>
        </p:nvSpPr>
        <p:spPr bwMode="auto">
          <a:xfrm>
            <a:off x="4953000" y="3124200"/>
            <a:ext cx="1524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800" b="0" i="0" u="none" strike="noStrike" cap="none" normalizeH="0" baseline="0" dirty="0" smtClean="0">
                <a:ln>
                  <a:noFill/>
                </a:ln>
                <a:solidFill>
                  <a:schemeClr val="tx1"/>
                </a:solidFill>
                <a:effectLst/>
                <a:latin typeface="Calibri" pitchFamily="34" charset="0"/>
                <a:ea typeface="SimSun" pitchFamily="2" charset="-122"/>
              </a:rPr>
              <a:t>Rate</a:t>
            </a:r>
            <a:endParaRPr kumimoji="0" lang="en-US" sz="2800" b="0" i="0" u="none" strike="noStrike" cap="none" normalizeH="0" baseline="0" dirty="0" smtClean="0">
              <a:ln>
                <a:noFill/>
              </a:ln>
              <a:solidFill>
                <a:schemeClr val="tx1"/>
              </a:solidFill>
              <a:effectLst/>
              <a:latin typeface="Arial" pitchFamily="34" charset="0"/>
            </a:endParaRPr>
          </a:p>
        </p:txBody>
      </p:sp>
      <p:sp>
        <p:nvSpPr>
          <p:cNvPr id="29" name="TextBox 28"/>
          <p:cNvSpPr txBox="1"/>
          <p:nvPr/>
        </p:nvSpPr>
        <p:spPr>
          <a:xfrm>
            <a:off x="228600" y="2438400"/>
            <a:ext cx="5105400" cy="523220"/>
          </a:xfrm>
          <a:prstGeom prst="rect">
            <a:avLst/>
          </a:prstGeom>
          <a:noFill/>
        </p:spPr>
        <p:txBody>
          <a:bodyPr wrap="square" rtlCol="0">
            <a:spAutoFit/>
          </a:bodyPr>
          <a:lstStyle/>
          <a:p>
            <a:r>
              <a:rPr lang="en-US" sz="2800" dirty="0" smtClean="0"/>
              <a:t>Amount of substance </a:t>
            </a:r>
            <a:r>
              <a:rPr lang="en-US" sz="2800" dirty="0" err="1" smtClean="0"/>
              <a:t>vs</a:t>
            </a:r>
            <a:r>
              <a:rPr lang="en-US" sz="2800" dirty="0" smtClean="0"/>
              <a:t> time</a:t>
            </a:r>
            <a:endParaRPr lang="en-US" sz="2800" dirty="0"/>
          </a:p>
        </p:txBody>
      </p:sp>
      <p:sp>
        <p:nvSpPr>
          <p:cNvPr id="32" name="TextBox 31"/>
          <p:cNvSpPr txBox="1"/>
          <p:nvPr/>
        </p:nvSpPr>
        <p:spPr>
          <a:xfrm>
            <a:off x="5257800" y="2416792"/>
            <a:ext cx="3657600" cy="523220"/>
          </a:xfrm>
          <a:prstGeom prst="rect">
            <a:avLst/>
          </a:prstGeom>
          <a:noFill/>
        </p:spPr>
        <p:txBody>
          <a:bodyPr wrap="square" rtlCol="0">
            <a:spAutoFit/>
          </a:bodyPr>
          <a:lstStyle/>
          <a:p>
            <a:r>
              <a:rPr lang="en-US" sz="2800" dirty="0" smtClean="0"/>
              <a:t>Reaction Rates </a:t>
            </a:r>
            <a:r>
              <a:rPr lang="en-US" sz="2800" dirty="0" err="1" smtClean="0"/>
              <a:t>vs</a:t>
            </a:r>
            <a:r>
              <a:rPr lang="en-US" sz="2800" dirty="0" smtClean="0"/>
              <a:t> time</a:t>
            </a:r>
            <a:endParaRPr lang="en-US" sz="2800" dirty="0"/>
          </a:p>
        </p:txBody>
      </p:sp>
      <p:sp>
        <p:nvSpPr>
          <p:cNvPr id="33" name="TextBox 32"/>
          <p:cNvSpPr txBox="1"/>
          <p:nvPr/>
        </p:nvSpPr>
        <p:spPr>
          <a:xfrm>
            <a:off x="5105400" y="5943600"/>
            <a:ext cx="4038600" cy="523220"/>
          </a:xfrm>
          <a:prstGeom prst="rect">
            <a:avLst/>
          </a:prstGeom>
          <a:noFill/>
        </p:spPr>
        <p:txBody>
          <a:bodyPr wrap="square" rtlCol="0">
            <a:spAutoFit/>
          </a:bodyPr>
          <a:lstStyle/>
          <a:p>
            <a:r>
              <a:rPr lang="en-US" sz="2800" b="1" dirty="0" smtClean="0">
                <a:solidFill>
                  <a:srgbClr val="FF0000"/>
                </a:solidFill>
              </a:rPr>
              <a:t>-Forward   </a:t>
            </a:r>
            <a:r>
              <a:rPr lang="en-US" sz="2800" b="1" dirty="0" smtClean="0">
                <a:solidFill>
                  <a:srgbClr val="0070C0"/>
                </a:solidFill>
              </a:rPr>
              <a:t>-Reverse</a:t>
            </a:r>
          </a:p>
        </p:txBody>
      </p:sp>
      <p:sp>
        <p:nvSpPr>
          <p:cNvPr id="34" name="TextBox 33"/>
          <p:cNvSpPr txBox="1"/>
          <p:nvPr/>
        </p:nvSpPr>
        <p:spPr>
          <a:xfrm>
            <a:off x="381000" y="6019800"/>
            <a:ext cx="4114800" cy="523220"/>
          </a:xfrm>
          <a:prstGeom prst="rect">
            <a:avLst/>
          </a:prstGeom>
          <a:noFill/>
        </p:spPr>
        <p:txBody>
          <a:bodyPr wrap="square" rtlCol="0">
            <a:spAutoFit/>
          </a:bodyPr>
          <a:lstStyle/>
          <a:p>
            <a:r>
              <a:rPr lang="en-US" sz="2800" b="1" dirty="0" smtClean="0">
                <a:solidFill>
                  <a:srgbClr val="FF0000"/>
                </a:solidFill>
              </a:rPr>
              <a:t>-Product   </a:t>
            </a:r>
            <a:r>
              <a:rPr lang="en-US" sz="2800" b="1" dirty="0" smtClean="0">
                <a:solidFill>
                  <a:srgbClr val="0070C0"/>
                </a:solidFill>
              </a:rPr>
              <a:t>-Reactants</a:t>
            </a:r>
          </a:p>
        </p:txBody>
      </p:sp>
      <p:sp>
        <p:nvSpPr>
          <p:cNvPr id="35" name="Text Box 11"/>
          <p:cNvSpPr txBox="1">
            <a:spLocks noChangeArrowheads="1"/>
          </p:cNvSpPr>
          <p:nvPr/>
        </p:nvSpPr>
        <p:spPr bwMode="auto">
          <a:xfrm>
            <a:off x="5715000" y="5410200"/>
            <a:ext cx="1981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3600" b="0" i="0" u="none" strike="noStrike" cap="none" normalizeH="0" baseline="0" dirty="0" smtClean="0">
                <a:ln>
                  <a:noFill/>
                </a:ln>
                <a:solidFill>
                  <a:schemeClr val="tx1"/>
                </a:solidFill>
                <a:effectLst/>
                <a:latin typeface="Calibri" pitchFamily="34" charset="0"/>
                <a:ea typeface="SimSun" pitchFamily="2" charset="-122"/>
              </a:rPr>
              <a:t>time</a:t>
            </a:r>
            <a:endParaRPr kumimoji="0" lang="en-US" sz="3600" b="0" i="0" u="none" strike="noStrike" cap="none" normalizeH="0" baseline="0" dirty="0" smtClean="0">
              <a:ln>
                <a:noFill/>
              </a:ln>
              <a:solidFill>
                <a:schemeClr val="tx1"/>
              </a:solidFill>
              <a:effectLst/>
              <a:latin typeface="Arial" pitchFamily="34" charset="0"/>
            </a:endParaRPr>
          </a:p>
        </p:txBody>
      </p:sp>
      <p:sp>
        <p:nvSpPr>
          <p:cNvPr id="36" name="TextBox 35"/>
          <p:cNvSpPr txBox="1"/>
          <p:nvPr/>
        </p:nvSpPr>
        <p:spPr>
          <a:xfrm>
            <a:off x="1828800" y="1905000"/>
            <a:ext cx="685800" cy="769441"/>
          </a:xfrm>
          <a:prstGeom prst="rect">
            <a:avLst/>
          </a:prstGeom>
          <a:noFill/>
        </p:spPr>
        <p:txBody>
          <a:bodyPr wrap="square" rtlCol="0">
            <a:spAutoFit/>
          </a:bodyPr>
          <a:lstStyle/>
          <a:p>
            <a:r>
              <a:rPr lang="en-US" sz="4400" b="1" dirty="0" smtClean="0">
                <a:solidFill>
                  <a:srgbClr val="7030A0"/>
                </a:solidFill>
              </a:rPr>
              <a:t>A</a:t>
            </a:r>
            <a:endParaRPr lang="en-US" sz="4400" b="1" dirty="0">
              <a:solidFill>
                <a:srgbClr val="7030A0"/>
              </a:solidFill>
            </a:endParaRPr>
          </a:p>
        </p:txBody>
      </p:sp>
      <p:sp>
        <p:nvSpPr>
          <p:cNvPr id="37" name="TextBox 36"/>
          <p:cNvSpPr txBox="1"/>
          <p:nvPr/>
        </p:nvSpPr>
        <p:spPr>
          <a:xfrm>
            <a:off x="6705600" y="1832216"/>
            <a:ext cx="685800" cy="769441"/>
          </a:xfrm>
          <a:prstGeom prst="rect">
            <a:avLst/>
          </a:prstGeom>
          <a:noFill/>
        </p:spPr>
        <p:txBody>
          <a:bodyPr wrap="square" rtlCol="0">
            <a:spAutoFit/>
          </a:bodyPr>
          <a:lstStyle/>
          <a:p>
            <a:r>
              <a:rPr lang="en-US" sz="4400" b="1" dirty="0">
                <a:solidFill>
                  <a:srgbClr val="00B050"/>
                </a:solidFill>
              </a:rPr>
              <a:t>B</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Correct rate graph</a:t>
            </a:r>
            <a:br>
              <a:rPr lang="en-US" dirty="0" smtClean="0"/>
            </a:br>
            <a:r>
              <a:rPr lang="en-US" dirty="0" smtClean="0"/>
              <a:t> </a:t>
            </a:r>
            <a:r>
              <a:rPr lang="en-US" dirty="0">
                <a:solidFill>
                  <a:srgbClr val="FF0000"/>
                </a:solidFill>
              </a:rPr>
              <a:t>F</a:t>
            </a:r>
            <a:r>
              <a:rPr lang="en-US" dirty="0" smtClean="0">
                <a:solidFill>
                  <a:srgbClr val="FF0000"/>
                </a:solidFill>
              </a:rPr>
              <a:t>orward reaction rate </a:t>
            </a:r>
            <a:r>
              <a:rPr lang="en-US" dirty="0" smtClean="0"/>
              <a:t>=</a:t>
            </a:r>
            <a:r>
              <a:rPr lang="en-US" dirty="0" smtClean="0">
                <a:solidFill>
                  <a:srgbClr val="0070C0"/>
                </a:solidFill>
              </a:rPr>
              <a:t>Reverse rate</a:t>
            </a:r>
            <a:endParaRPr lang="en-US" dirty="0">
              <a:solidFill>
                <a:srgbClr val="0070C0"/>
              </a:solidFill>
            </a:endParaRPr>
          </a:p>
        </p:txBody>
      </p:sp>
      <p:sp>
        <p:nvSpPr>
          <p:cNvPr id="2050" name="Rectangle 2"/>
          <p:cNvSpPr>
            <a:spLocks noChangeArrowheads="1"/>
          </p:cNvSpPr>
          <p:nvPr/>
        </p:nvSpPr>
        <p:spPr bwMode="auto">
          <a:xfrm>
            <a:off x="1371600" y="2362200"/>
            <a:ext cx="3733800" cy="2971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 name="Arc 4"/>
          <p:cNvSpPr>
            <a:spLocks/>
          </p:cNvSpPr>
          <p:nvPr/>
        </p:nvSpPr>
        <p:spPr bwMode="auto">
          <a:xfrm rot="10800000">
            <a:off x="1447800" y="2514600"/>
            <a:ext cx="3810000" cy="2057400"/>
          </a:xfrm>
          <a:custGeom>
            <a:avLst/>
            <a:gdLst>
              <a:gd name="G0" fmla="+- 0 0 0"/>
              <a:gd name="G1" fmla="+- 21594 0 0"/>
              <a:gd name="G2" fmla="+- 21600 0 0"/>
              <a:gd name="T0" fmla="*/ 496 w 21600"/>
              <a:gd name="T1" fmla="*/ 0 h 21594"/>
              <a:gd name="T2" fmla="*/ 21600 w 21600"/>
              <a:gd name="T3" fmla="*/ 21594 h 21594"/>
              <a:gd name="T4" fmla="*/ 0 w 21600"/>
              <a:gd name="T5" fmla="*/ 21594 h 21594"/>
            </a:gdLst>
            <a:ahLst/>
            <a:cxnLst>
              <a:cxn ang="0">
                <a:pos x="T0" y="T1"/>
              </a:cxn>
              <a:cxn ang="0">
                <a:pos x="T2" y="T3"/>
              </a:cxn>
              <a:cxn ang="0">
                <a:pos x="T4" y="T5"/>
              </a:cxn>
            </a:cxnLst>
            <a:rect l="0" t="0" r="r" b="b"/>
            <a:pathLst>
              <a:path w="21600" h="21594" fill="none" extrusionOk="0">
                <a:moveTo>
                  <a:pt x="496" y="-1"/>
                </a:moveTo>
                <a:cubicBezTo>
                  <a:pt x="12229" y="269"/>
                  <a:pt x="21600" y="9857"/>
                  <a:pt x="21600" y="21594"/>
                </a:cubicBezTo>
              </a:path>
              <a:path w="21600" h="21594" stroke="0" extrusionOk="0">
                <a:moveTo>
                  <a:pt x="496" y="-1"/>
                </a:moveTo>
                <a:cubicBezTo>
                  <a:pt x="12229" y="269"/>
                  <a:pt x="21600" y="9857"/>
                  <a:pt x="21600" y="21594"/>
                </a:cubicBezTo>
                <a:lnTo>
                  <a:pt x="0" y="21594"/>
                </a:lnTo>
                <a:close/>
              </a:path>
            </a:pathLst>
          </a:custGeom>
          <a:noFill/>
          <a:ln w="5715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3" name="Freeform 5"/>
          <p:cNvSpPr>
            <a:spLocks/>
          </p:cNvSpPr>
          <p:nvPr/>
        </p:nvSpPr>
        <p:spPr bwMode="auto">
          <a:xfrm>
            <a:off x="1447800" y="4572000"/>
            <a:ext cx="3657600" cy="746362"/>
          </a:xfrm>
          <a:custGeom>
            <a:avLst/>
            <a:gdLst/>
            <a:ahLst/>
            <a:cxnLst>
              <a:cxn ang="0">
                <a:pos x="0" y="542"/>
              </a:cxn>
              <a:cxn ang="0">
                <a:pos x="428" y="272"/>
              </a:cxn>
              <a:cxn ang="0">
                <a:pos x="948" y="92"/>
              </a:cxn>
              <a:cxn ang="0">
                <a:pos x="1478" y="42"/>
              </a:cxn>
              <a:cxn ang="0">
                <a:pos x="2030" y="12"/>
              </a:cxn>
              <a:cxn ang="0">
                <a:pos x="2608" y="2"/>
              </a:cxn>
              <a:cxn ang="0">
                <a:pos x="3050" y="2"/>
              </a:cxn>
              <a:cxn ang="0">
                <a:pos x="3648" y="2"/>
              </a:cxn>
            </a:cxnLst>
            <a:rect l="0" t="0" r="r" b="b"/>
            <a:pathLst>
              <a:path w="3648" h="542">
                <a:moveTo>
                  <a:pt x="0" y="542"/>
                </a:moveTo>
                <a:cubicBezTo>
                  <a:pt x="135" y="444"/>
                  <a:pt x="270" y="347"/>
                  <a:pt x="428" y="272"/>
                </a:cubicBezTo>
                <a:cubicBezTo>
                  <a:pt x="586" y="197"/>
                  <a:pt x="773" y="130"/>
                  <a:pt x="948" y="92"/>
                </a:cubicBezTo>
                <a:cubicBezTo>
                  <a:pt x="1123" y="54"/>
                  <a:pt x="1298" y="55"/>
                  <a:pt x="1478" y="42"/>
                </a:cubicBezTo>
                <a:cubicBezTo>
                  <a:pt x="1658" y="29"/>
                  <a:pt x="1842" y="19"/>
                  <a:pt x="2030" y="12"/>
                </a:cubicBezTo>
                <a:cubicBezTo>
                  <a:pt x="2218" y="5"/>
                  <a:pt x="2438" y="4"/>
                  <a:pt x="2608" y="2"/>
                </a:cubicBezTo>
                <a:cubicBezTo>
                  <a:pt x="2778" y="0"/>
                  <a:pt x="2877" y="2"/>
                  <a:pt x="3050" y="2"/>
                </a:cubicBezTo>
                <a:cubicBezTo>
                  <a:pt x="3223" y="2"/>
                  <a:pt x="3435" y="2"/>
                  <a:pt x="3648" y="2"/>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Text Box 11"/>
          <p:cNvSpPr txBox="1">
            <a:spLocks noChangeArrowheads="1"/>
          </p:cNvSpPr>
          <p:nvPr/>
        </p:nvSpPr>
        <p:spPr bwMode="auto">
          <a:xfrm>
            <a:off x="1981200" y="5410200"/>
            <a:ext cx="1981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3600" b="0" i="0" u="none" strike="noStrike" cap="none" normalizeH="0" baseline="0" dirty="0" smtClean="0">
                <a:ln>
                  <a:noFill/>
                </a:ln>
                <a:solidFill>
                  <a:schemeClr val="tx1"/>
                </a:solidFill>
                <a:effectLst/>
                <a:latin typeface="Calibri" pitchFamily="34" charset="0"/>
                <a:ea typeface="SimSun" pitchFamily="2" charset="-122"/>
              </a:rPr>
              <a:t>time</a:t>
            </a:r>
            <a:endParaRPr kumimoji="0" lang="en-US" sz="3600" b="0" i="0" u="none" strike="noStrike" cap="none" normalizeH="0" baseline="0" dirty="0" smtClean="0">
              <a:ln>
                <a:noFill/>
              </a:ln>
              <a:solidFill>
                <a:schemeClr val="tx1"/>
              </a:solidFill>
              <a:effectLst/>
              <a:latin typeface="Arial" pitchFamily="34" charset="0"/>
            </a:endParaRPr>
          </a:p>
        </p:txBody>
      </p:sp>
      <p:sp>
        <p:nvSpPr>
          <p:cNvPr id="8" name="Text Box 12"/>
          <p:cNvSpPr txBox="1">
            <a:spLocks noChangeArrowheads="1"/>
          </p:cNvSpPr>
          <p:nvPr/>
        </p:nvSpPr>
        <p:spPr bwMode="auto">
          <a:xfrm>
            <a:off x="838200" y="2667000"/>
            <a:ext cx="1524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800" b="0" i="0" u="none" strike="noStrike" cap="none" normalizeH="0" baseline="0" dirty="0" smtClean="0">
                <a:ln>
                  <a:noFill/>
                </a:ln>
                <a:solidFill>
                  <a:schemeClr val="tx1"/>
                </a:solidFill>
                <a:effectLst/>
                <a:latin typeface="Calibri" pitchFamily="34" charset="0"/>
                <a:ea typeface="SimSun" pitchFamily="2" charset="-122"/>
              </a:rPr>
              <a:t>Rate</a:t>
            </a:r>
            <a:endParaRPr kumimoji="0" lang="en-US" sz="28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5334000" y="3810000"/>
            <a:ext cx="4038600" cy="523220"/>
          </a:xfrm>
          <a:prstGeom prst="rect">
            <a:avLst/>
          </a:prstGeom>
          <a:noFill/>
        </p:spPr>
        <p:txBody>
          <a:bodyPr wrap="square" rtlCol="0">
            <a:spAutoFit/>
          </a:bodyPr>
          <a:lstStyle/>
          <a:p>
            <a:r>
              <a:rPr lang="en-US" sz="2800" b="1" dirty="0" smtClean="0">
                <a:solidFill>
                  <a:srgbClr val="FF0000"/>
                </a:solidFill>
              </a:rPr>
              <a:t>-Forward   </a:t>
            </a:r>
            <a:r>
              <a:rPr lang="en-US" sz="2800" b="1" dirty="0" smtClean="0">
                <a:solidFill>
                  <a:srgbClr val="0070C0"/>
                </a:solidFill>
              </a:rPr>
              <a:t>-Reverse</a:t>
            </a:r>
          </a:p>
        </p:txBody>
      </p:sp>
      <p:sp>
        <p:nvSpPr>
          <p:cNvPr id="10" name="TextBox 9"/>
          <p:cNvSpPr txBox="1"/>
          <p:nvPr/>
        </p:nvSpPr>
        <p:spPr>
          <a:xfrm>
            <a:off x="1295400" y="1752600"/>
            <a:ext cx="3657600" cy="523220"/>
          </a:xfrm>
          <a:prstGeom prst="rect">
            <a:avLst/>
          </a:prstGeom>
          <a:noFill/>
        </p:spPr>
        <p:txBody>
          <a:bodyPr wrap="square" rtlCol="0">
            <a:spAutoFit/>
          </a:bodyPr>
          <a:lstStyle/>
          <a:p>
            <a:r>
              <a:rPr lang="en-US" sz="2800" dirty="0" smtClean="0"/>
              <a:t>Reaction Rates </a:t>
            </a:r>
            <a:r>
              <a:rPr lang="en-US" sz="2800" dirty="0" err="1" smtClean="0"/>
              <a:t>vs</a:t>
            </a:r>
            <a:r>
              <a:rPr lang="en-US" sz="2800" dirty="0" smtClean="0"/>
              <a:t> time</a:t>
            </a:r>
            <a:endParaRPr lang="en-US" sz="28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Which could show that equilibrium has been reached?</a:t>
            </a:r>
            <a:endParaRPr lang="en-US" dirty="0"/>
          </a:p>
        </p:txBody>
      </p:sp>
      <p:sp>
        <p:nvSpPr>
          <p:cNvPr id="19" name="Content Placeholder 18"/>
          <p:cNvSpPr>
            <a:spLocks noGrp="1"/>
          </p:cNvSpPr>
          <p:nvPr>
            <p:ph idx="1"/>
          </p:nvPr>
        </p:nvSpPr>
        <p:spPr>
          <a:xfrm>
            <a:off x="457200" y="1600200"/>
            <a:ext cx="1219200" cy="4525963"/>
          </a:xfrm>
        </p:spPr>
        <p:txBody>
          <a:bodyPr/>
          <a:lstStyle/>
          <a:p>
            <a:pPr marL="514350" indent="-514350">
              <a:buFont typeface="+mj-lt"/>
              <a:buAutoNum type="alphaUcPeriod"/>
            </a:pPr>
            <a:endParaRPr lang="en-US" dirty="0" smtClean="0"/>
          </a:p>
          <a:p>
            <a:pPr marL="514350" indent="-514350">
              <a:buFont typeface="+mj-lt"/>
              <a:buAutoNum type="alphaUcPeriod"/>
            </a:pPr>
            <a:endParaRPr lang="en-US" dirty="0"/>
          </a:p>
        </p:txBody>
      </p:sp>
      <p:pic>
        <p:nvPicPr>
          <p:cNvPr id="3074" name="Picture 2"/>
          <p:cNvPicPr>
            <a:picLocks noChangeAspect="1" noChangeArrowheads="1"/>
          </p:cNvPicPr>
          <p:nvPr/>
        </p:nvPicPr>
        <p:blipFill>
          <a:blip r:embed="rId3"/>
          <a:srcRect/>
          <a:stretch>
            <a:fillRect/>
          </a:stretch>
        </p:blipFill>
        <p:spPr bwMode="auto">
          <a:xfrm>
            <a:off x="228600" y="1447800"/>
            <a:ext cx="2590800" cy="4749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3124200" y="1524000"/>
            <a:ext cx="2691365" cy="4700587"/>
          </a:xfrm>
          <a:prstGeom prst="rect">
            <a:avLst/>
          </a:prstGeom>
          <a:noFill/>
          <a:ln w="9525">
            <a:noFill/>
            <a:miter lim="800000"/>
            <a:headEnd/>
            <a:tailEnd/>
          </a:ln>
          <a:effectLst/>
        </p:spPr>
      </p:pic>
      <p:sp>
        <p:nvSpPr>
          <p:cNvPr id="7" name="TextBox 6"/>
          <p:cNvSpPr txBox="1"/>
          <p:nvPr/>
        </p:nvSpPr>
        <p:spPr>
          <a:xfrm>
            <a:off x="1066800" y="6088559"/>
            <a:ext cx="685800" cy="769441"/>
          </a:xfrm>
          <a:prstGeom prst="rect">
            <a:avLst/>
          </a:prstGeom>
          <a:noFill/>
        </p:spPr>
        <p:txBody>
          <a:bodyPr wrap="square" rtlCol="0">
            <a:spAutoFit/>
          </a:bodyPr>
          <a:lstStyle/>
          <a:p>
            <a:r>
              <a:rPr lang="en-US" sz="4400" b="1" dirty="0" smtClean="0">
                <a:solidFill>
                  <a:srgbClr val="7030A0"/>
                </a:solidFill>
              </a:rPr>
              <a:t>A</a:t>
            </a:r>
            <a:endParaRPr lang="en-US" sz="4400" b="1" dirty="0">
              <a:solidFill>
                <a:srgbClr val="7030A0"/>
              </a:solidFill>
            </a:endParaRPr>
          </a:p>
        </p:txBody>
      </p:sp>
      <p:sp>
        <p:nvSpPr>
          <p:cNvPr id="8" name="TextBox 7"/>
          <p:cNvSpPr txBox="1"/>
          <p:nvPr/>
        </p:nvSpPr>
        <p:spPr>
          <a:xfrm>
            <a:off x="3810000" y="6088559"/>
            <a:ext cx="685800" cy="769441"/>
          </a:xfrm>
          <a:prstGeom prst="rect">
            <a:avLst/>
          </a:prstGeom>
          <a:noFill/>
        </p:spPr>
        <p:txBody>
          <a:bodyPr wrap="square" rtlCol="0">
            <a:spAutoFit/>
          </a:bodyPr>
          <a:lstStyle/>
          <a:p>
            <a:r>
              <a:rPr lang="en-US" sz="4400" b="1" dirty="0">
                <a:solidFill>
                  <a:srgbClr val="7030A0"/>
                </a:solidFill>
              </a:rPr>
              <a:t>B</a:t>
            </a:r>
          </a:p>
        </p:txBody>
      </p:sp>
      <p:sp>
        <p:nvSpPr>
          <p:cNvPr id="9" name="TextBox 8"/>
          <p:cNvSpPr txBox="1"/>
          <p:nvPr/>
        </p:nvSpPr>
        <p:spPr>
          <a:xfrm>
            <a:off x="5943600" y="1600200"/>
            <a:ext cx="3505200" cy="769441"/>
          </a:xfrm>
          <a:prstGeom prst="rect">
            <a:avLst/>
          </a:prstGeom>
          <a:noFill/>
        </p:spPr>
        <p:txBody>
          <a:bodyPr wrap="square" rtlCol="0">
            <a:spAutoFit/>
          </a:bodyPr>
          <a:lstStyle/>
          <a:p>
            <a:r>
              <a:rPr lang="en-US" sz="4400" b="1" dirty="0" smtClean="0">
                <a:solidFill>
                  <a:srgbClr val="7030A0"/>
                </a:solidFill>
              </a:rPr>
              <a:t>C neither</a:t>
            </a:r>
            <a:endParaRPr lang="en-US" sz="4400" b="1" dirty="0">
              <a:solidFill>
                <a:srgbClr val="7030A0"/>
              </a:solidFill>
            </a:endParaRPr>
          </a:p>
        </p:txBody>
      </p:sp>
      <p:sp>
        <p:nvSpPr>
          <p:cNvPr id="10" name="TextBox 9"/>
          <p:cNvSpPr txBox="1"/>
          <p:nvPr/>
        </p:nvSpPr>
        <p:spPr>
          <a:xfrm>
            <a:off x="5943600" y="2667000"/>
            <a:ext cx="3505200" cy="769441"/>
          </a:xfrm>
          <a:prstGeom prst="rect">
            <a:avLst/>
          </a:prstGeom>
          <a:noFill/>
        </p:spPr>
        <p:txBody>
          <a:bodyPr wrap="square" rtlCol="0">
            <a:spAutoFit/>
          </a:bodyPr>
          <a:lstStyle/>
          <a:p>
            <a:r>
              <a:rPr lang="en-US" sz="4400" b="1" dirty="0">
                <a:solidFill>
                  <a:srgbClr val="7030A0"/>
                </a:solidFill>
              </a:rPr>
              <a:t>D</a:t>
            </a:r>
            <a:r>
              <a:rPr lang="en-US" sz="4400" b="1" dirty="0" smtClean="0">
                <a:solidFill>
                  <a:srgbClr val="7030A0"/>
                </a:solidFill>
              </a:rPr>
              <a:t> either</a:t>
            </a:r>
            <a:endParaRPr lang="en-US" sz="4400" b="1" dirty="0">
              <a:solidFill>
                <a:srgbClr val="7030A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81000" y="533400"/>
            <a:ext cx="2390775" cy="24193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33400" y="2971800"/>
            <a:ext cx="2297853" cy="17526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457200" y="4876800"/>
            <a:ext cx="2486025" cy="16573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3276600" y="2895600"/>
            <a:ext cx="2733811" cy="1881187"/>
          </a:xfrm>
          <a:prstGeom prst="rect">
            <a:avLst/>
          </a:prstGeom>
          <a:noFill/>
          <a:ln w="9525">
            <a:noFill/>
            <a:miter lim="800000"/>
            <a:headEnd/>
            <a:tailEnd/>
          </a:ln>
          <a:effectLst/>
        </p:spPr>
      </p:pic>
      <p:pic>
        <p:nvPicPr>
          <p:cNvPr id="4103" name="Picture 7"/>
          <p:cNvPicPr>
            <a:picLocks noChangeAspect="1" noChangeArrowheads="1"/>
          </p:cNvPicPr>
          <p:nvPr/>
        </p:nvPicPr>
        <p:blipFill>
          <a:blip r:embed="rId6"/>
          <a:srcRect t="10213"/>
          <a:stretch>
            <a:fillRect/>
          </a:stretch>
        </p:blipFill>
        <p:spPr bwMode="auto">
          <a:xfrm>
            <a:off x="3276600" y="762000"/>
            <a:ext cx="2505075" cy="2009775"/>
          </a:xfrm>
          <a:prstGeom prst="rect">
            <a:avLst/>
          </a:prstGeom>
          <a:noFill/>
          <a:ln w="9525">
            <a:noFill/>
            <a:miter lim="800000"/>
            <a:headEnd/>
            <a:tailEnd/>
          </a:ln>
          <a:effectLst/>
        </p:spPr>
      </p:pic>
      <p:pic>
        <p:nvPicPr>
          <p:cNvPr id="4104" name="Picture 8"/>
          <p:cNvPicPr>
            <a:picLocks noChangeAspect="1" noChangeArrowheads="1"/>
          </p:cNvPicPr>
          <p:nvPr/>
        </p:nvPicPr>
        <p:blipFill>
          <a:blip r:embed="rId7"/>
          <a:srcRect/>
          <a:stretch>
            <a:fillRect/>
          </a:stretch>
        </p:blipFill>
        <p:spPr bwMode="auto">
          <a:xfrm>
            <a:off x="3276600" y="4953000"/>
            <a:ext cx="2533650" cy="1647825"/>
          </a:xfrm>
          <a:prstGeom prst="rect">
            <a:avLst/>
          </a:prstGeom>
          <a:noFill/>
          <a:ln w="9525">
            <a:noFill/>
            <a:miter lim="800000"/>
            <a:headEnd/>
            <a:tailEnd/>
          </a:ln>
          <a:effectLst/>
        </p:spPr>
      </p:pic>
      <p:sp>
        <p:nvSpPr>
          <p:cNvPr id="2" name="Title 1"/>
          <p:cNvSpPr>
            <a:spLocks noGrp="1"/>
          </p:cNvSpPr>
          <p:nvPr>
            <p:ph type="title"/>
          </p:nvPr>
        </p:nvSpPr>
        <p:spPr>
          <a:xfrm>
            <a:off x="0" y="0"/>
            <a:ext cx="9296400" cy="944562"/>
          </a:xfrm>
        </p:spPr>
        <p:txBody>
          <a:bodyPr>
            <a:noAutofit/>
          </a:bodyPr>
          <a:lstStyle/>
          <a:p>
            <a:r>
              <a:rPr lang="en-US" sz="4000" dirty="0" smtClean="0"/>
              <a:t>All are at equilibrium within limits</a:t>
            </a:r>
            <a:endParaRPr lang="en-US" sz="4000" dirty="0"/>
          </a:p>
        </p:txBody>
      </p:sp>
      <p:pic>
        <p:nvPicPr>
          <p:cNvPr id="4105" name="Picture 9"/>
          <p:cNvPicPr>
            <a:picLocks noChangeAspect="1" noChangeArrowheads="1"/>
          </p:cNvPicPr>
          <p:nvPr/>
        </p:nvPicPr>
        <p:blipFill>
          <a:blip r:embed="rId8"/>
          <a:srcRect t="66835"/>
          <a:stretch>
            <a:fillRect/>
          </a:stretch>
        </p:blipFill>
        <p:spPr bwMode="auto">
          <a:xfrm>
            <a:off x="6324600" y="3048000"/>
            <a:ext cx="2668091" cy="1704975"/>
          </a:xfrm>
          <a:prstGeom prst="rect">
            <a:avLst/>
          </a:prstGeom>
          <a:noFill/>
          <a:ln w="9525">
            <a:noFill/>
            <a:miter lim="800000"/>
            <a:headEnd/>
            <a:tailEnd/>
          </a:ln>
          <a:effectLst/>
        </p:spPr>
      </p:pic>
      <p:pic>
        <p:nvPicPr>
          <p:cNvPr id="4106" name="Picture 10"/>
          <p:cNvPicPr>
            <a:picLocks noChangeAspect="1" noChangeArrowheads="1"/>
          </p:cNvPicPr>
          <p:nvPr/>
        </p:nvPicPr>
        <p:blipFill>
          <a:blip r:embed="rId9"/>
          <a:srcRect/>
          <a:stretch>
            <a:fillRect/>
          </a:stretch>
        </p:blipFill>
        <p:spPr bwMode="auto">
          <a:xfrm>
            <a:off x="6324600" y="914400"/>
            <a:ext cx="2514600" cy="1981200"/>
          </a:xfrm>
          <a:prstGeom prst="rect">
            <a:avLst/>
          </a:prstGeom>
          <a:noFill/>
          <a:ln w="9525">
            <a:noFill/>
            <a:miter lim="800000"/>
            <a:headEnd/>
            <a:tailEnd/>
          </a:ln>
          <a:effectLst/>
        </p:spPr>
      </p:pic>
      <p:pic>
        <p:nvPicPr>
          <p:cNvPr id="4108" name="Picture 12"/>
          <p:cNvPicPr>
            <a:picLocks noChangeAspect="1" noChangeArrowheads="1"/>
          </p:cNvPicPr>
          <p:nvPr/>
        </p:nvPicPr>
        <p:blipFill>
          <a:blip r:embed="rId10"/>
          <a:srcRect/>
          <a:stretch>
            <a:fillRect/>
          </a:stretch>
        </p:blipFill>
        <p:spPr bwMode="auto">
          <a:xfrm>
            <a:off x="6324600" y="4758774"/>
            <a:ext cx="2819400" cy="17468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Which best shows that equilibrium has been reached?</a:t>
            </a:r>
            <a:endParaRPr lang="en-US" dirty="0"/>
          </a:p>
        </p:txBody>
      </p:sp>
      <p:sp>
        <p:nvSpPr>
          <p:cNvPr id="19" name="Content Placeholder 18"/>
          <p:cNvSpPr>
            <a:spLocks noGrp="1"/>
          </p:cNvSpPr>
          <p:nvPr>
            <p:ph idx="1"/>
          </p:nvPr>
        </p:nvSpPr>
        <p:spPr>
          <a:xfrm>
            <a:off x="457200" y="1600200"/>
            <a:ext cx="8686800" cy="4525963"/>
          </a:xfrm>
        </p:spPr>
        <p:txBody>
          <a:bodyPr>
            <a:normAutofit/>
          </a:bodyPr>
          <a:lstStyle/>
          <a:p>
            <a:pPr marL="514350" indent="-514350">
              <a:buFont typeface="+mj-lt"/>
              <a:buAutoNum type="alphaUcPeriod"/>
            </a:pPr>
            <a:r>
              <a:rPr lang="en-US" dirty="0" smtClean="0"/>
              <a:t>The number of reactants is greater than the products</a:t>
            </a:r>
          </a:p>
          <a:p>
            <a:pPr marL="514350" indent="-514350">
              <a:buFont typeface="+mj-lt"/>
              <a:buAutoNum type="alphaUcPeriod"/>
            </a:pPr>
            <a:r>
              <a:rPr lang="en-US" dirty="0" smtClean="0"/>
              <a:t>The number of products is greater than the reactants</a:t>
            </a:r>
          </a:p>
          <a:p>
            <a:pPr marL="514350" indent="-514350">
              <a:buFont typeface="+mj-lt"/>
              <a:buAutoNum type="alphaUcPeriod"/>
            </a:pPr>
            <a:r>
              <a:rPr lang="en-US" dirty="0" smtClean="0"/>
              <a:t>The number of products is equal to the reactants</a:t>
            </a:r>
          </a:p>
          <a:p>
            <a:pPr marL="514350" indent="-514350">
              <a:buFont typeface="+mj-lt"/>
              <a:buAutoNum type="alphaUcPeriod"/>
            </a:pPr>
            <a:r>
              <a:rPr lang="en-US" dirty="0" smtClean="0"/>
              <a:t>The number of products varies little</a:t>
            </a:r>
          </a:p>
          <a:p>
            <a:pPr marL="514350" indent="-514350">
              <a:buNone/>
            </a:pPr>
            <a:endParaRPr lang="en-US" dirty="0" smtClean="0"/>
          </a:p>
          <a:p>
            <a:pPr marL="514350"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5257800" cy="3916362"/>
          </a:xfrm>
        </p:spPr>
        <p:txBody>
          <a:bodyPr>
            <a:normAutofit/>
          </a:bodyPr>
          <a:lstStyle/>
          <a:p>
            <a:pPr algn="l"/>
            <a:r>
              <a:rPr lang="en-US" b="1" dirty="0"/>
              <a:t>A</a:t>
            </a:r>
            <a:r>
              <a:rPr lang="en-US" b="1" dirty="0" smtClean="0"/>
              <a:t>t equilibrium, what would you predict is in the container?</a:t>
            </a:r>
            <a:endParaRPr lang="en-US" dirty="0"/>
          </a:p>
        </p:txBody>
      </p:sp>
      <p:pic>
        <p:nvPicPr>
          <p:cNvPr id="5122" name="Picture 2"/>
          <p:cNvPicPr>
            <a:picLocks noChangeAspect="1" noChangeArrowheads="1"/>
          </p:cNvPicPr>
          <p:nvPr/>
        </p:nvPicPr>
        <p:blipFill>
          <a:blip r:embed="rId3"/>
          <a:srcRect b="10000"/>
          <a:stretch>
            <a:fillRect/>
          </a:stretch>
        </p:blipFill>
        <p:spPr bwMode="auto">
          <a:xfrm>
            <a:off x="4644390" y="228600"/>
            <a:ext cx="4381500" cy="762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5467350" y="3352800"/>
            <a:ext cx="3676650" cy="3078126"/>
          </a:xfrm>
          <a:prstGeom prst="rect">
            <a:avLst/>
          </a:prstGeom>
          <a:noFill/>
          <a:ln w="9525">
            <a:noFill/>
            <a:miter lim="800000"/>
            <a:headEnd/>
            <a:tailEnd/>
          </a:ln>
          <a:effectLst/>
        </p:spPr>
      </p:pic>
      <p:pic>
        <p:nvPicPr>
          <p:cNvPr id="3" name="Picture 2"/>
          <p:cNvPicPr>
            <a:picLocks noChangeAspect="1" noChangeArrowheads="1"/>
          </p:cNvPicPr>
          <p:nvPr/>
        </p:nvPicPr>
        <p:blipFill>
          <a:blip r:embed="rId5"/>
          <a:srcRect/>
          <a:stretch>
            <a:fillRect/>
          </a:stretch>
        </p:blipFill>
        <p:spPr bwMode="auto">
          <a:xfrm>
            <a:off x="5562600" y="1066800"/>
            <a:ext cx="330708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600200"/>
            <a:ext cx="2895600" cy="563562"/>
          </a:xfrm>
        </p:spPr>
        <p:txBody>
          <a:bodyPr>
            <a:normAutofit/>
          </a:bodyPr>
          <a:lstStyle/>
          <a:p>
            <a:r>
              <a:rPr lang="en-US" sz="2000" dirty="0" smtClean="0"/>
              <a:t>Answer choices</a:t>
            </a:r>
            <a:endParaRPr lang="en-US" sz="2000" dirty="0"/>
          </a:p>
        </p:txBody>
      </p:sp>
      <p:pic>
        <p:nvPicPr>
          <p:cNvPr id="14" name="Picture 3"/>
          <p:cNvPicPr>
            <a:picLocks noChangeAspect="1" noChangeArrowheads="1"/>
          </p:cNvPicPr>
          <p:nvPr/>
        </p:nvPicPr>
        <p:blipFill>
          <a:blip r:embed="rId3"/>
          <a:srcRect/>
          <a:stretch>
            <a:fillRect/>
          </a:stretch>
        </p:blipFill>
        <p:spPr bwMode="auto">
          <a:xfrm>
            <a:off x="5638800" y="0"/>
            <a:ext cx="3219450" cy="2695354"/>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a:srcRect/>
          <a:stretch>
            <a:fillRect/>
          </a:stretch>
        </p:blipFill>
        <p:spPr bwMode="auto">
          <a:xfrm>
            <a:off x="52752" y="82061"/>
            <a:ext cx="5638800" cy="991749"/>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a:stretch>
            <a:fillRect/>
          </a:stretch>
        </p:blipFill>
        <p:spPr bwMode="auto">
          <a:xfrm>
            <a:off x="6534150" y="2647401"/>
            <a:ext cx="714375" cy="723900"/>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a:srcRect/>
          <a:stretch>
            <a:fillRect/>
          </a:stretch>
        </p:blipFill>
        <p:spPr bwMode="auto">
          <a:xfrm>
            <a:off x="7848600" y="2695354"/>
            <a:ext cx="876300" cy="609600"/>
          </a:xfrm>
          <a:prstGeom prst="rect">
            <a:avLst/>
          </a:prstGeom>
          <a:noFill/>
          <a:ln w="9525">
            <a:noFill/>
            <a:miter lim="800000"/>
            <a:headEnd/>
            <a:tailEnd/>
          </a:ln>
          <a:effectLst/>
        </p:spPr>
      </p:pic>
      <p:pic>
        <p:nvPicPr>
          <p:cNvPr id="6151" name="Picture 7"/>
          <p:cNvPicPr>
            <a:picLocks noChangeAspect="1" noChangeArrowheads="1"/>
          </p:cNvPicPr>
          <p:nvPr/>
        </p:nvPicPr>
        <p:blipFill>
          <a:blip r:embed="rId7"/>
          <a:srcRect/>
          <a:stretch>
            <a:fillRect/>
          </a:stretch>
        </p:blipFill>
        <p:spPr bwMode="auto">
          <a:xfrm>
            <a:off x="6643687" y="3298934"/>
            <a:ext cx="1209675" cy="762000"/>
          </a:xfrm>
          <a:prstGeom prst="rect">
            <a:avLst/>
          </a:prstGeom>
          <a:noFill/>
          <a:ln w="9525">
            <a:noFill/>
            <a:miter lim="800000"/>
            <a:headEnd/>
            <a:tailEnd/>
          </a:ln>
          <a:effectLst/>
        </p:spPr>
      </p:pic>
      <p:sp>
        <p:nvSpPr>
          <p:cNvPr id="16" name="Content Placeholder 15"/>
          <p:cNvSpPr>
            <a:spLocks noGrp="1"/>
          </p:cNvSpPr>
          <p:nvPr>
            <p:ph idx="1"/>
          </p:nvPr>
        </p:nvSpPr>
        <p:spPr>
          <a:xfrm>
            <a:off x="228600" y="2743200"/>
            <a:ext cx="8610600" cy="3886200"/>
          </a:xfrm>
        </p:spPr>
        <p:txBody>
          <a:bodyPr>
            <a:normAutofit fontScale="85000" lnSpcReduction="20000"/>
          </a:bodyPr>
          <a:lstStyle/>
          <a:p>
            <a:pPr marL="514350" indent="-514350">
              <a:buFont typeface="+mj-lt"/>
              <a:buAutoNum type="alphaUcPeriod"/>
            </a:pPr>
            <a:r>
              <a:rPr lang="en-US" sz="4400" dirty="0" smtClean="0"/>
              <a:t>Container will have mostly        &amp; </a:t>
            </a:r>
          </a:p>
          <a:p>
            <a:pPr marL="514350" indent="-514350">
              <a:buFont typeface="+mj-lt"/>
              <a:buAutoNum type="alphaUcPeriod"/>
            </a:pPr>
            <a:r>
              <a:rPr lang="en-US" sz="4400" dirty="0" smtClean="0"/>
              <a:t>Container will have mostly            &amp;</a:t>
            </a:r>
          </a:p>
          <a:p>
            <a:pPr marL="514350" indent="-514350">
              <a:buFont typeface="+mj-lt"/>
              <a:buAutoNum type="alphaUcPeriod"/>
            </a:pPr>
            <a:r>
              <a:rPr lang="en-US" sz="4400" dirty="0" smtClean="0"/>
              <a:t>Container will have a mixture of all four with nearly equal amounts</a:t>
            </a:r>
          </a:p>
          <a:p>
            <a:pPr marL="514350" indent="-514350">
              <a:buFont typeface="+mj-lt"/>
              <a:buAutoNum type="alphaUcPeriod"/>
            </a:pPr>
            <a:r>
              <a:rPr lang="en-US" sz="4400" dirty="0" smtClean="0"/>
              <a:t>No reaction will occur since the products and reactants have the same energy</a:t>
            </a:r>
          </a:p>
        </p:txBody>
      </p:sp>
      <p:pic>
        <p:nvPicPr>
          <p:cNvPr id="6152" name="Picture 8"/>
          <p:cNvPicPr>
            <a:picLocks noChangeAspect="1" noChangeArrowheads="1"/>
          </p:cNvPicPr>
          <p:nvPr/>
        </p:nvPicPr>
        <p:blipFill>
          <a:blip r:embed="rId8"/>
          <a:srcRect/>
          <a:stretch>
            <a:fillRect/>
          </a:stretch>
        </p:blipFill>
        <p:spPr bwMode="auto">
          <a:xfrm>
            <a:off x="8286750" y="3352800"/>
            <a:ext cx="571500" cy="533400"/>
          </a:xfrm>
          <a:prstGeom prst="rect">
            <a:avLst/>
          </a:prstGeom>
          <a:noFill/>
          <a:ln w="9525">
            <a:noFill/>
            <a:miter lim="800000"/>
            <a:headEnd/>
            <a:tailEnd/>
          </a:ln>
          <a:effectLst/>
        </p:spPr>
      </p:pic>
      <p:pic>
        <p:nvPicPr>
          <p:cNvPr id="10" name="Picture 9"/>
          <p:cNvPicPr>
            <a:picLocks noChangeAspect="1" noChangeArrowheads="1"/>
          </p:cNvPicPr>
          <p:nvPr/>
        </p:nvPicPr>
        <p:blipFill>
          <a:blip r:embed="rId9"/>
          <a:srcRect t="50000"/>
          <a:stretch>
            <a:fillRect/>
          </a:stretch>
        </p:blipFill>
        <p:spPr bwMode="auto">
          <a:xfrm>
            <a:off x="457200" y="1143000"/>
            <a:ext cx="3927158"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0"/>
            <a:ext cx="8229600" cy="1143000"/>
          </a:xfrm>
        </p:spPr>
        <p:txBody>
          <a:bodyPr/>
          <a:lstStyle/>
          <a:p>
            <a:r>
              <a:rPr lang="en-US" dirty="0" smtClean="0"/>
              <a:t>data</a:t>
            </a:r>
            <a:endParaRPr lang="en-US" dirty="0"/>
          </a:p>
        </p:txBody>
      </p:sp>
      <p:pic>
        <p:nvPicPr>
          <p:cNvPr id="9218" name="Picture 2"/>
          <p:cNvPicPr>
            <a:picLocks noChangeAspect="1" noChangeArrowheads="1"/>
          </p:cNvPicPr>
          <p:nvPr/>
        </p:nvPicPr>
        <p:blipFill>
          <a:blip r:embed="rId2"/>
          <a:srcRect r="35110"/>
          <a:stretch>
            <a:fillRect/>
          </a:stretch>
        </p:blipFill>
        <p:spPr bwMode="auto">
          <a:xfrm>
            <a:off x="457200" y="2743200"/>
            <a:ext cx="3200400" cy="3574444"/>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228600" y="0"/>
            <a:ext cx="3560682" cy="29718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4343399" y="1295400"/>
            <a:ext cx="3902765"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867400" cy="2133600"/>
          </a:xfrm>
        </p:spPr>
        <p:txBody>
          <a:bodyPr>
            <a:normAutofit fontScale="90000"/>
          </a:bodyPr>
          <a:lstStyle/>
          <a:p>
            <a:pPr algn="l"/>
            <a:r>
              <a:rPr lang="en-US" b="1" dirty="0" smtClean="0"/>
              <a:t>How will the equilibrium of second trial compare to the equilibrium of the first?</a:t>
            </a:r>
            <a:endParaRPr lang="en-US" dirty="0"/>
          </a:p>
        </p:txBody>
      </p:sp>
      <p:pic>
        <p:nvPicPr>
          <p:cNvPr id="5123" name="Picture 3"/>
          <p:cNvPicPr>
            <a:picLocks noChangeAspect="1" noChangeArrowheads="1"/>
          </p:cNvPicPr>
          <p:nvPr/>
        </p:nvPicPr>
        <p:blipFill>
          <a:blip r:embed="rId3"/>
          <a:srcRect/>
          <a:stretch>
            <a:fillRect/>
          </a:stretch>
        </p:blipFill>
        <p:spPr bwMode="auto">
          <a:xfrm>
            <a:off x="6019800" y="0"/>
            <a:ext cx="3124200" cy="2615610"/>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a:srcRect/>
          <a:stretch>
            <a:fillRect/>
          </a:stretch>
        </p:blipFill>
        <p:spPr bwMode="auto">
          <a:xfrm>
            <a:off x="5257800" y="3505200"/>
            <a:ext cx="3344985" cy="2438400"/>
          </a:xfrm>
          <a:prstGeom prst="rect">
            <a:avLst/>
          </a:prstGeom>
          <a:noFill/>
          <a:ln w="9525">
            <a:noFill/>
            <a:miter lim="800000"/>
            <a:headEnd/>
            <a:tailEnd/>
          </a:ln>
          <a:effectLst/>
        </p:spPr>
      </p:pic>
      <p:pic>
        <p:nvPicPr>
          <p:cNvPr id="7" name="Picture 6"/>
          <p:cNvPicPr>
            <a:picLocks noChangeAspect="1" noChangeArrowheads="1"/>
          </p:cNvPicPr>
          <p:nvPr/>
        </p:nvPicPr>
        <p:blipFill>
          <a:blip r:embed="rId5"/>
          <a:srcRect/>
          <a:stretch>
            <a:fillRect/>
          </a:stretch>
        </p:blipFill>
        <p:spPr bwMode="auto">
          <a:xfrm>
            <a:off x="685800" y="3581400"/>
            <a:ext cx="3307080" cy="2438400"/>
          </a:xfrm>
          <a:prstGeom prst="rect">
            <a:avLst/>
          </a:prstGeom>
          <a:noFill/>
          <a:ln w="9525">
            <a:noFill/>
            <a:miter lim="800000"/>
            <a:headEnd/>
            <a:tailEnd/>
          </a:ln>
          <a:effectLst/>
        </p:spPr>
      </p:pic>
      <p:sp>
        <p:nvSpPr>
          <p:cNvPr id="8" name="TextBox 7"/>
          <p:cNvSpPr txBox="1"/>
          <p:nvPr/>
        </p:nvSpPr>
        <p:spPr>
          <a:xfrm>
            <a:off x="228600" y="2743200"/>
            <a:ext cx="5029200" cy="646331"/>
          </a:xfrm>
          <a:prstGeom prst="rect">
            <a:avLst/>
          </a:prstGeom>
          <a:noFill/>
        </p:spPr>
        <p:txBody>
          <a:bodyPr wrap="square" rtlCol="0">
            <a:spAutoFit/>
          </a:bodyPr>
          <a:lstStyle/>
          <a:p>
            <a:r>
              <a:rPr lang="en-US" sz="3600" b="1" dirty="0" smtClean="0">
                <a:solidFill>
                  <a:srgbClr val="7030A0"/>
                </a:solidFill>
              </a:rPr>
              <a:t>First experiment</a:t>
            </a:r>
            <a:endParaRPr lang="en-US" sz="3600" b="1" dirty="0">
              <a:solidFill>
                <a:srgbClr val="7030A0"/>
              </a:solidFill>
            </a:endParaRPr>
          </a:p>
        </p:txBody>
      </p:sp>
      <p:sp>
        <p:nvSpPr>
          <p:cNvPr id="10" name="Rectangle 9"/>
          <p:cNvSpPr/>
          <p:nvPr/>
        </p:nvSpPr>
        <p:spPr>
          <a:xfrm>
            <a:off x="4572000" y="2811959"/>
            <a:ext cx="4489565" cy="646331"/>
          </a:xfrm>
          <a:prstGeom prst="rect">
            <a:avLst/>
          </a:prstGeom>
        </p:spPr>
        <p:txBody>
          <a:bodyPr wrap="square">
            <a:spAutoFit/>
          </a:bodyPr>
          <a:lstStyle/>
          <a:p>
            <a:r>
              <a:rPr lang="en-US" sz="3600" b="1" dirty="0" smtClean="0">
                <a:solidFill>
                  <a:srgbClr val="7030A0"/>
                </a:solidFill>
              </a:rPr>
              <a:t>Second experiment</a:t>
            </a:r>
            <a:endParaRPr lang="en-US" sz="3600" b="1"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523038"/>
            <a:ext cx="1905000" cy="334962"/>
          </a:xfrm>
        </p:spPr>
        <p:txBody>
          <a:bodyPr/>
          <a:lstStyle/>
          <a:p>
            <a:pPr eaLnBrk="1" hangingPunct="1"/>
            <a:r>
              <a:rPr lang="en-US" sz="1200" smtClean="0"/>
              <a:t>Answer to 4</a:t>
            </a:r>
          </a:p>
        </p:txBody>
      </p:sp>
      <p:pic>
        <p:nvPicPr>
          <p:cNvPr id="14339" name="Picture 2"/>
          <p:cNvPicPr>
            <a:picLocks noChangeAspect="1" noChangeArrowheads="1"/>
          </p:cNvPicPr>
          <p:nvPr/>
        </p:nvPicPr>
        <p:blipFill>
          <a:blip r:embed="rId2"/>
          <a:srcRect/>
          <a:stretch>
            <a:fillRect/>
          </a:stretch>
        </p:blipFill>
        <p:spPr bwMode="auto">
          <a:xfrm>
            <a:off x="533400" y="1066800"/>
            <a:ext cx="8004175" cy="1295400"/>
          </a:xfrm>
          <a:prstGeom prst="rect">
            <a:avLst/>
          </a:prstGeom>
          <a:noFill/>
          <a:ln w="9525">
            <a:noFill/>
            <a:miter lim="800000"/>
            <a:headEnd/>
            <a:tailEnd/>
          </a:ln>
        </p:spPr>
      </p:pic>
      <p:pic>
        <p:nvPicPr>
          <p:cNvPr id="14340" name="Picture 3"/>
          <p:cNvPicPr>
            <a:picLocks noChangeAspect="1" noChangeArrowheads="1"/>
          </p:cNvPicPr>
          <p:nvPr/>
        </p:nvPicPr>
        <p:blipFill>
          <a:blip r:embed="rId3"/>
          <a:srcRect b="19188"/>
          <a:stretch>
            <a:fillRect/>
          </a:stretch>
        </p:blipFill>
        <p:spPr bwMode="auto">
          <a:xfrm>
            <a:off x="534988" y="3048000"/>
            <a:ext cx="8153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48400" y="6294438"/>
            <a:ext cx="2895600" cy="563562"/>
          </a:xfrm>
        </p:spPr>
        <p:txBody>
          <a:bodyPr>
            <a:normAutofit/>
          </a:bodyPr>
          <a:lstStyle/>
          <a:p>
            <a:r>
              <a:rPr lang="en-US" sz="800" dirty="0" smtClean="0">
                <a:solidFill>
                  <a:schemeClr val="bg1"/>
                </a:solidFill>
              </a:rPr>
              <a:t>Answer choices</a:t>
            </a:r>
            <a:endParaRPr lang="en-US" sz="800" dirty="0">
              <a:solidFill>
                <a:schemeClr val="bg1"/>
              </a:solidFill>
            </a:endParaRPr>
          </a:p>
        </p:txBody>
      </p:sp>
      <p:pic>
        <p:nvPicPr>
          <p:cNvPr id="14" name="Picture 3"/>
          <p:cNvPicPr>
            <a:picLocks noChangeAspect="1" noChangeArrowheads="1"/>
          </p:cNvPicPr>
          <p:nvPr/>
        </p:nvPicPr>
        <p:blipFill>
          <a:blip r:embed="rId3"/>
          <a:srcRect r="14435"/>
          <a:stretch>
            <a:fillRect/>
          </a:stretch>
        </p:blipFill>
        <p:spPr bwMode="auto">
          <a:xfrm>
            <a:off x="6885517" y="0"/>
            <a:ext cx="2258483" cy="2209800"/>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a:srcRect/>
          <a:stretch>
            <a:fillRect/>
          </a:stretch>
        </p:blipFill>
        <p:spPr bwMode="auto">
          <a:xfrm>
            <a:off x="52752" y="82061"/>
            <a:ext cx="5638800" cy="991749"/>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a:stretch>
            <a:fillRect/>
          </a:stretch>
        </p:blipFill>
        <p:spPr bwMode="auto">
          <a:xfrm>
            <a:off x="5793991" y="2758309"/>
            <a:ext cx="714375" cy="723900"/>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a:srcRect/>
          <a:stretch>
            <a:fillRect/>
          </a:stretch>
        </p:blipFill>
        <p:spPr bwMode="auto">
          <a:xfrm>
            <a:off x="7258050" y="2819400"/>
            <a:ext cx="876300" cy="609600"/>
          </a:xfrm>
          <a:prstGeom prst="rect">
            <a:avLst/>
          </a:prstGeom>
          <a:noFill/>
          <a:ln w="9525">
            <a:noFill/>
            <a:miter lim="800000"/>
            <a:headEnd/>
            <a:tailEnd/>
          </a:ln>
          <a:effectLst/>
        </p:spPr>
      </p:pic>
      <p:pic>
        <p:nvPicPr>
          <p:cNvPr id="6151" name="Picture 7"/>
          <p:cNvPicPr>
            <a:picLocks noChangeAspect="1" noChangeArrowheads="1"/>
          </p:cNvPicPr>
          <p:nvPr/>
        </p:nvPicPr>
        <p:blipFill>
          <a:blip r:embed="rId7"/>
          <a:srcRect/>
          <a:stretch>
            <a:fillRect/>
          </a:stretch>
        </p:blipFill>
        <p:spPr bwMode="auto">
          <a:xfrm>
            <a:off x="5793991" y="3381703"/>
            <a:ext cx="1209675" cy="762000"/>
          </a:xfrm>
          <a:prstGeom prst="rect">
            <a:avLst/>
          </a:prstGeom>
          <a:noFill/>
          <a:ln w="9525">
            <a:noFill/>
            <a:miter lim="800000"/>
            <a:headEnd/>
            <a:tailEnd/>
          </a:ln>
          <a:effectLst/>
        </p:spPr>
      </p:pic>
      <p:sp>
        <p:nvSpPr>
          <p:cNvPr id="16" name="Content Placeholder 15"/>
          <p:cNvSpPr>
            <a:spLocks noGrp="1"/>
          </p:cNvSpPr>
          <p:nvPr>
            <p:ph idx="1"/>
          </p:nvPr>
        </p:nvSpPr>
        <p:spPr>
          <a:xfrm>
            <a:off x="228600" y="2743200"/>
            <a:ext cx="8610600" cy="3886200"/>
          </a:xfrm>
        </p:spPr>
        <p:txBody>
          <a:bodyPr>
            <a:normAutofit fontScale="92500" lnSpcReduction="20000"/>
          </a:bodyPr>
          <a:lstStyle/>
          <a:p>
            <a:pPr marL="514350" indent="-514350">
              <a:buFont typeface="+mj-lt"/>
              <a:buAutoNum type="alphaUcPeriod"/>
            </a:pPr>
            <a:r>
              <a:rPr lang="en-US" sz="4400" dirty="0" smtClean="0"/>
              <a:t>There will be more           &amp; </a:t>
            </a:r>
          </a:p>
          <a:p>
            <a:pPr marL="514350" indent="-514350">
              <a:buFont typeface="+mj-lt"/>
              <a:buAutoNum type="alphaUcPeriod"/>
            </a:pPr>
            <a:r>
              <a:rPr lang="en-US" sz="4400" dirty="0" smtClean="0"/>
              <a:t>There will be more               &amp;</a:t>
            </a:r>
          </a:p>
          <a:p>
            <a:pPr marL="514350" indent="-514350">
              <a:buFont typeface="+mj-lt"/>
              <a:buAutoNum type="alphaUcPeriod"/>
            </a:pPr>
            <a:r>
              <a:rPr lang="en-US" sz="4400" dirty="0" smtClean="0"/>
              <a:t>There will be more        &amp;          &amp; </a:t>
            </a:r>
          </a:p>
          <a:p>
            <a:pPr marL="514350" indent="-514350">
              <a:buFont typeface="+mj-lt"/>
              <a:buAutoNum type="alphaUcPeriod"/>
            </a:pPr>
            <a:r>
              <a:rPr lang="en-US" sz="4400" dirty="0" smtClean="0"/>
              <a:t>There will be more         &amp;          &amp;</a:t>
            </a:r>
          </a:p>
          <a:p>
            <a:pPr marL="514350" indent="-514350">
              <a:buFont typeface="+mj-lt"/>
              <a:buAutoNum type="alphaUcPeriod"/>
            </a:pPr>
            <a:r>
              <a:rPr lang="en-US" sz="4400" dirty="0" smtClean="0"/>
              <a:t>The ratios will still be about the same </a:t>
            </a:r>
          </a:p>
          <a:p>
            <a:pPr marL="514350" indent="-514350">
              <a:buNone/>
            </a:pPr>
            <a:endParaRPr lang="en-US" sz="4400" dirty="0" smtClean="0"/>
          </a:p>
        </p:txBody>
      </p:sp>
      <p:pic>
        <p:nvPicPr>
          <p:cNvPr id="6152" name="Picture 8"/>
          <p:cNvPicPr>
            <a:picLocks noChangeAspect="1" noChangeArrowheads="1"/>
          </p:cNvPicPr>
          <p:nvPr/>
        </p:nvPicPr>
        <p:blipFill>
          <a:blip r:embed="rId8"/>
          <a:srcRect/>
          <a:stretch>
            <a:fillRect/>
          </a:stretch>
        </p:blipFill>
        <p:spPr bwMode="auto">
          <a:xfrm>
            <a:off x="7848600" y="3380389"/>
            <a:ext cx="571500" cy="533400"/>
          </a:xfrm>
          <a:prstGeom prst="rect">
            <a:avLst/>
          </a:prstGeom>
          <a:noFill/>
          <a:ln w="9525">
            <a:noFill/>
            <a:miter lim="800000"/>
            <a:headEnd/>
            <a:tailEnd/>
          </a:ln>
          <a:effectLst/>
        </p:spPr>
      </p:pic>
      <p:pic>
        <p:nvPicPr>
          <p:cNvPr id="10" name="Picture 4"/>
          <p:cNvPicPr>
            <a:picLocks noChangeAspect="1" noChangeArrowheads="1"/>
          </p:cNvPicPr>
          <p:nvPr/>
        </p:nvPicPr>
        <p:blipFill>
          <a:blip r:embed="rId5"/>
          <a:srcRect/>
          <a:stretch>
            <a:fillRect/>
          </a:stretch>
        </p:blipFill>
        <p:spPr bwMode="auto">
          <a:xfrm>
            <a:off x="5457825" y="3913789"/>
            <a:ext cx="714375" cy="723900"/>
          </a:xfrm>
          <a:prstGeom prst="rect">
            <a:avLst/>
          </a:prstGeom>
          <a:noFill/>
          <a:ln w="9525">
            <a:noFill/>
            <a:miter lim="800000"/>
            <a:headEnd/>
            <a:tailEnd/>
          </a:ln>
          <a:effectLst/>
        </p:spPr>
      </p:pic>
      <p:pic>
        <p:nvPicPr>
          <p:cNvPr id="11" name="Picture 7"/>
          <p:cNvPicPr>
            <a:picLocks noChangeAspect="1" noChangeArrowheads="1"/>
          </p:cNvPicPr>
          <p:nvPr/>
        </p:nvPicPr>
        <p:blipFill>
          <a:blip r:embed="rId7"/>
          <a:srcRect/>
          <a:stretch>
            <a:fillRect/>
          </a:stretch>
        </p:blipFill>
        <p:spPr bwMode="auto">
          <a:xfrm>
            <a:off x="6658467" y="3957801"/>
            <a:ext cx="1209675" cy="762000"/>
          </a:xfrm>
          <a:prstGeom prst="rect">
            <a:avLst/>
          </a:prstGeom>
          <a:noFill/>
          <a:ln w="9525">
            <a:noFill/>
            <a:miter lim="800000"/>
            <a:headEnd/>
            <a:tailEnd/>
          </a:ln>
          <a:effectLst/>
        </p:spPr>
      </p:pic>
      <p:pic>
        <p:nvPicPr>
          <p:cNvPr id="12" name="Picture 8"/>
          <p:cNvPicPr>
            <a:picLocks noChangeAspect="1" noChangeArrowheads="1"/>
          </p:cNvPicPr>
          <p:nvPr/>
        </p:nvPicPr>
        <p:blipFill>
          <a:blip r:embed="rId8"/>
          <a:srcRect/>
          <a:stretch>
            <a:fillRect/>
          </a:stretch>
        </p:blipFill>
        <p:spPr bwMode="auto">
          <a:xfrm>
            <a:off x="8349775" y="3980135"/>
            <a:ext cx="571500" cy="533400"/>
          </a:xfrm>
          <a:prstGeom prst="rect">
            <a:avLst/>
          </a:prstGeom>
          <a:noFill/>
          <a:ln w="9525">
            <a:noFill/>
            <a:miter lim="800000"/>
            <a:headEnd/>
            <a:tailEnd/>
          </a:ln>
          <a:effectLst/>
        </p:spPr>
      </p:pic>
      <p:pic>
        <p:nvPicPr>
          <p:cNvPr id="13" name="Picture 6"/>
          <p:cNvPicPr>
            <a:picLocks noChangeAspect="1" noChangeArrowheads="1"/>
          </p:cNvPicPr>
          <p:nvPr/>
        </p:nvPicPr>
        <p:blipFill>
          <a:blip r:embed="rId6"/>
          <a:srcRect/>
          <a:stretch>
            <a:fillRect/>
          </a:stretch>
        </p:blipFill>
        <p:spPr bwMode="auto">
          <a:xfrm>
            <a:off x="5253402" y="4637689"/>
            <a:ext cx="876300" cy="609600"/>
          </a:xfrm>
          <a:prstGeom prst="rect">
            <a:avLst/>
          </a:prstGeom>
          <a:noFill/>
          <a:ln w="9525">
            <a:noFill/>
            <a:miter lim="800000"/>
            <a:headEnd/>
            <a:tailEnd/>
          </a:ln>
          <a:effectLst/>
        </p:spPr>
      </p:pic>
      <p:pic>
        <p:nvPicPr>
          <p:cNvPr id="17" name="Picture 7"/>
          <p:cNvPicPr>
            <a:picLocks noChangeAspect="1" noChangeArrowheads="1"/>
          </p:cNvPicPr>
          <p:nvPr/>
        </p:nvPicPr>
        <p:blipFill>
          <a:blip r:embed="rId7"/>
          <a:srcRect/>
          <a:stretch>
            <a:fillRect/>
          </a:stretch>
        </p:blipFill>
        <p:spPr bwMode="auto">
          <a:xfrm>
            <a:off x="6827874" y="4561489"/>
            <a:ext cx="1209675" cy="762000"/>
          </a:xfrm>
          <a:prstGeom prst="rect">
            <a:avLst/>
          </a:prstGeom>
          <a:noFill/>
          <a:ln w="9525">
            <a:noFill/>
            <a:miter lim="800000"/>
            <a:headEnd/>
            <a:tailEnd/>
          </a:ln>
          <a:effectLst/>
        </p:spPr>
      </p:pic>
      <p:pic>
        <p:nvPicPr>
          <p:cNvPr id="18" name="Picture 8"/>
          <p:cNvPicPr>
            <a:picLocks noChangeAspect="1" noChangeArrowheads="1"/>
          </p:cNvPicPr>
          <p:nvPr/>
        </p:nvPicPr>
        <p:blipFill>
          <a:blip r:embed="rId8"/>
          <a:srcRect/>
          <a:stretch>
            <a:fillRect/>
          </a:stretch>
        </p:blipFill>
        <p:spPr bwMode="auto">
          <a:xfrm>
            <a:off x="8540312" y="4572000"/>
            <a:ext cx="571500" cy="533400"/>
          </a:xfrm>
          <a:prstGeom prst="rect">
            <a:avLst/>
          </a:prstGeom>
          <a:noFill/>
          <a:ln w="9525">
            <a:noFill/>
            <a:miter lim="800000"/>
            <a:headEnd/>
            <a:tailEnd/>
          </a:ln>
          <a:effectLst/>
        </p:spPr>
      </p:pic>
      <p:pic>
        <p:nvPicPr>
          <p:cNvPr id="8194" name="Picture 2"/>
          <p:cNvPicPr>
            <a:picLocks noChangeAspect="1" noChangeArrowheads="1"/>
          </p:cNvPicPr>
          <p:nvPr/>
        </p:nvPicPr>
        <p:blipFill>
          <a:blip r:embed="rId9"/>
          <a:srcRect/>
          <a:stretch>
            <a:fillRect/>
          </a:stretch>
        </p:blipFill>
        <p:spPr bwMode="auto">
          <a:xfrm>
            <a:off x="0" y="1600200"/>
            <a:ext cx="3152775" cy="8763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10"/>
          <a:srcRect t="19835"/>
          <a:stretch>
            <a:fillRect/>
          </a:stretch>
        </p:blipFill>
        <p:spPr bwMode="auto">
          <a:xfrm>
            <a:off x="3657600" y="1600200"/>
            <a:ext cx="3267075" cy="923925"/>
          </a:xfrm>
          <a:prstGeom prst="rect">
            <a:avLst/>
          </a:prstGeom>
          <a:noFill/>
          <a:ln w="9525">
            <a:noFill/>
            <a:miter lim="800000"/>
            <a:headEnd/>
            <a:tailEnd/>
          </a:ln>
          <a:effectLst/>
        </p:spPr>
      </p:pic>
      <p:sp>
        <p:nvSpPr>
          <p:cNvPr id="20" name="TextBox 19"/>
          <p:cNvSpPr txBox="1"/>
          <p:nvPr/>
        </p:nvSpPr>
        <p:spPr>
          <a:xfrm>
            <a:off x="152400" y="990600"/>
            <a:ext cx="3962400" cy="646331"/>
          </a:xfrm>
          <a:prstGeom prst="rect">
            <a:avLst/>
          </a:prstGeom>
          <a:noFill/>
        </p:spPr>
        <p:txBody>
          <a:bodyPr wrap="square" rtlCol="0">
            <a:spAutoFit/>
          </a:bodyPr>
          <a:lstStyle/>
          <a:p>
            <a:r>
              <a:rPr lang="en-US" sz="3600" b="1" dirty="0" smtClean="0">
                <a:solidFill>
                  <a:srgbClr val="7030A0"/>
                </a:solidFill>
              </a:rPr>
              <a:t>First trial</a:t>
            </a:r>
            <a:endParaRPr lang="en-US" sz="3600" b="1" dirty="0">
              <a:solidFill>
                <a:srgbClr val="7030A0"/>
              </a:solidFill>
            </a:endParaRPr>
          </a:p>
        </p:txBody>
      </p:sp>
      <p:sp>
        <p:nvSpPr>
          <p:cNvPr id="21" name="Rectangle 20"/>
          <p:cNvSpPr/>
          <p:nvPr/>
        </p:nvSpPr>
        <p:spPr>
          <a:xfrm>
            <a:off x="3581400" y="1066800"/>
            <a:ext cx="3200400" cy="584775"/>
          </a:xfrm>
          <a:prstGeom prst="rect">
            <a:avLst/>
          </a:prstGeom>
        </p:spPr>
        <p:txBody>
          <a:bodyPr wrap="square">
            <a:spAutoFit/>
          </a:bodyPr>
          <a:lstStyle/>
          <a:p>
            <a:r>
              <a:rPr lang="en-US" sz="3200" b="1" dirty="0" smtClean="0">
                <a:solidFill>
                  <a:srgbClr val="7030A0"/>
                </a:solidFill>
              </a:rPr>
              <a:t>Second trial</a:t>
            </a:r>
            <a:endParaRPr lang="en-US" sz="3200" b="1" dirty="0">
              <a:solidFill>
                <a:srgbClr val="7030A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828800" cy="609600"/>
          </a:xfrm>
        </p:spPr>
        <p:txBody>
          <a:bodyPr>
            <a:normAutofit fontScale="90000"/>
          </a:bodyPr>
          <a:lstStyle/>
          <a:p>
            <a:r>
              <a:rPr lang="en-US" sz="1800" dirty="0" smtClean="0"/>
              <a:t>Data for reactions</a:t>
            </a:r>
            <a:endParaRPr lang="en-US" sz="1800" dirty="0"/>
          </a:p>
        </p:txBody>
      </p:sp>
      <p:pic>
        <p:nvPicPr>
          <p:cNvPr id="7170" name="Picture 2"/>
          <p:cNvPicPr>
            <a:picLocks noChangeAspect="1" noChangeArrowheads="1"/>
          </p:cNvPicPr>
          <p:nvPr/>
        </p:nvPicPr>
        <p:blipFill>
          <a:blip r:embed="rId2"/>
          <a:srcRect/>
          <a:stretch>
            <a:fillRect/>
          </a:stretch>
        </p:blipFill>
        <p:spPr bwMode="auto">
          <a:xfrm>
            <a:off x="304800" y="3581400"/>
            <a:ext cx="4014147" cy="2971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038600" y="3657600"/>
            <a:ext cx="4905829" cy="3030071"/>
          </a:xfrm>
          <a:prstGeom prst="rect">
            <a:avLst/>
          </a:prstGeom>
          <a:noFill/>
          <a:ln w="9525">
            <a:noFill/>
            <a:miter lim="800000"/>
            <a:headEnd/>
            <a:tailEnd/>
          </a:ln>
          <a:effectLst/>
        </p:spPr>
      </p:pic>
      <p:pic>
        <p:nvPicPr>
          <p:cNvPr id="5" name="Picture 4"/>
          <p:cNvPicPr>
            <a:picLocks noChangeAspect="1" noChangeArrowheads="1"/>
          </p:cNvPicPr>
          <p:nvPr/>
        </p:nvPicPr>
        <p:blipFill>
          <a:blip r:embed="rId4"/>
          <a:srcRect/>
          <a:stretch>
            <a:fillRect/>
          </a:stretch>
        </p:blipFill>
        <p:spPr bwMode="auto">
          <a:xfrm>
            <a:off x="228600" y="381000"/>
            <a:ext cx="3581400" cy="2657168"/>
          </a:xfrm>
          <a:prstGeom prst="rect">
            <a:avLst/>
          </a:prstGeom>
          <a:noFill/>
          <a:ln w="9525">
            <a:noFill/>
            <a:miter lim="800000"/>
            <a:headEnd/>
            <a:tailEnd/>
          </a:ln>
          <a:effectLst/>
        </p:spPr>
      </p:pic>
      <p:pic>
        <p:nvPicPr>
          <p:cNvPr id="6" name="Picture 2"/>
          <p:cNvPicPr>
            <a:picLocks noChangeAspect="1" noChangeArrowheads="1"/>
          </p:cNvPicPr>
          <p:nvPr/>
        </p:nvPicPr>
        <p:blipFill>
          <a:blip r:embed="rId5"/>
          <a:srcRect r="35110" b="14728"/>
          <a:stretch>
            <a:fillRect/>
          </a:stretch>
        </p:blipFill>
        <p:spPr bwMode="auto">
          <a:xfrm>
            <a:off x="3886200" y="228600"/>
            <a:ext cx="3352800" cy="31931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5638800" y="0"/>
            <a:ext cx="3505200" cy="801454"/>
          </a:xfrm>
          <a:prstGeom prst="rect">
            <a:avLst/>
          </a:prstGeom>
          <a:noFill/>
          <a:ln w="9525">
            <a:noFill/>
            <a:miter lim="800000"/>
            <a:headEnd/>
            <a:tailEnd/>
          </a:ln>
          <a:effectLst/>
        </p:spPr>
      </p:pic>
      <p:sp>
        <p:nvSpPr>
          <p:cNvPr id="2" name="Title 1"/>
          <p:cNvSpPr>
            <a:spLocks noGrp="1"/>
          </p:cNvSpPr>
          <p:nvPr>
            <p:ph type="title"/>
          </p:nvPr>
        </p:nvSpPr>
        <p:spPr>
          <a:xfrm>
            <a:off x="457200" y="274638"/>
            <a:ext cx="5257800" cy="3916362"/>
          </a:xfrm>
        </p:spPr>
        <p:txBody>
          <a:bodyPr>
            <a:normAutofit/>
          </a:bodyPr>
          <a:lstStyle/>
          <a:p>
            <a:pPr algn="l"/>
            <a:r>
              <a:rPr lang="en-US" b="1" dirty="0" smtClean="0"/>
              <a:t>At equilibrium, what would you predict is in the container?</a:t>
            </a:r>
            <a:endParaRPr lang="en-US" dirty="0"/>
          </a:p>
        </p:txBody>
      </p:sp>
      <p:pic>
        <p:nvPicPr>
          <p:cNvPr id="6" name="Picture 3"/>
          <p:cNvPicPr>
            <a:picLocks noChangeAspect="1" noChangeArrowheads="1"/>
          </p:cNvPicPr>
          <p:nvPr/>
        </p:nvPicPr>
        <p:blipFill>
          <a:blip r:embed="rId4"/>
          <a:srcRect t="10435"/>
          <a:stretch>
            <a:fillRect/>
          </a:stretch>
        </p:blipFill>
        <p:spPr bwMode="auto">
          <a:xfrm>
            <a:off x="5638800" y="4038600"/>
            <a:ext cx="2983082" cy="24193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5"/>
          <a:srcRect/>
          <a:stretch>
            <a:fillRect/>
          </a:stretch>
        </p:blipFill>
        <p:spPr bwMode="auto">
          <a:xfrm>
            <a:off x="5486400" y="1143000"/>
            <a:ext cx="3555676"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1" y="0"/>
            <a:ext cx="5679988" cy="1066800"/>
          </a:xfrm>
          <a:prstGeom prst="rect">
            <a:avLst/>
          </a:prstGeom>
          <a:noFill/>
          <a:ln w="9525">
            <a:noFill/>
            <a:miter lim="800000"/>
            <a:headEnd/>
            <a:tailEnd/>
          </a:ln>
          <a:effectLst/>
        </p:spPr>
      </p:pic>
      <p:sp>
        <p:nvSpPr>
          <p:cNvPr id="16" name="Content Placeholder 15"/>
          <p:cNvSpPr>
            <a:spLocks noGrp="1"/>
          </p:cNvSpPr>
          <p:nvPr>
            <p:ph idx="1"/>
          </p:nvPr>
        </p:nvSpPr>
        <p:spPr>
          <a:xfrm>
            <a:off x="533400" y="2590800"/>
            <a:ext cx="8610600" cy="3886200"/>
          </a:xfrm>
        </p:spPr>
        <p:txBody>
          <a:bodyPr>
            <a:normAutofit fontScale="92500" lnSpcReduction="10000"/>
          </a:bodyPr>
          <a:lstStyle/>
          <a:p>
            <a:pPr marL="514350" indent="-514350">
              <a:buFont typeface="+mj-lt"/>
              <a:buAutoNum type="alphaUcPeriod"/>
            </a:pPr>
            <a:r>
              <a:rPr lang="en-US" sz="4400" dirty="0" smtClean="0"/>
              <a:t>Container will have only       </a:t>
            </a:r>
            <a:r>
              <a:rPr lang="en-US" sz="4400" dirty="0" smtClean="0"/>
              <a:t> &amp; </a:t>
            </a:r>
            <a:endParaRPr lang="en-US" sz="4400" dirty="0" smtClean="0"/>
          </a:p>
          <a:p>
            <a:pPr marL="514350" indent="-514350">
              <a:buFont typeface="+mj-lt"/>
              <a:buAutoNum type="alphaUcPeriod"/>
            </a:pPr>
            <a:r>
              <a:rPr lang="en-US" sz="4400" dirty="0" smtClean="0"/>
              <a:t>Container will have only      </a:t>
            </a:r>
            <a:r>
              <a:rPr lang="en-US" sz="4400" dirty="0" smtClean="0"/>
              <a:t>&amp;</a:t>
            </a:r>
            <a:endParaRPr lang="en-US" sz="4400" dirty="0" smtClean="0"/>
          </a:p>
          <a:p>
            <a:pPr marL="514350" indent="-514350">
              <a:buFont typeface="+mj-lt"/>
              <a:buAutoNum type="alphaUcPeriod"/>
            </a:pPr>
            <a:r>
              <a:rPr lang="en-US" sz="4400" dirty="0" smtClean="0"/>
              <a:t>Container will have a mixture of all four with more           &amp;</a:t>
            </a:r>
          </a:p>
          <a:p>
            <a:pPr marL="514350" indent="-514350">
              <a:buFont typeface="+mj-lt"/>
              <a:buAutoNum type="alphaUcPeriod"/>
            </a:pPr>
            <a:r>
              <a:rPr lang="en-US" sz="4400" dirty="0" smtClean="0"/>
              <a:t>Container will have a mixture of all four with more           &amp;</a:t>
            </a:r>
          </a:p>
          <a:p>
            <a:pPr marL="514350" indent="-514350">
              <a:buFont typeface="+mj-lt"/>
              <a:buAutoNum type="alphaUcPeriod"/>
            </a:pPr>
            <a:endParaRPr lang="en-US" sz="4400" dirty="0" smtClean="0"/>
          </a:p>
        </p:txBody>
      </p:sp>
      <p:pic>
        <p:nvPicPr>
          <p:cNvPr id="5124" name="Picture 4"/>
          <p:cNvPicPr>
            <a:picLocks noChangeAspect="1" noChangeArrowheads="1"/>
          </p:cNvPicPr>
          <p:nvPr/>
        </p:nvPicPr>
        <p:blipFill>
          <a:blip r:embed="rId4"/>
          <a:srcRect/>
          <a:stretch>
            <a:fillRect/>
          </a:stretch>
        </p:blipFill>
        <p:spPr bwMode="auto">
          <a:xfrm>
            <a:off x="6667833" y="2607880"/>
            <a:ext cx="1086679" cy="6096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8317082" y="2571684"/>
            <a:ext cx="533400" cy="613410"/>
          </a:xfrm>
          <a:prstGeom prst="rect">
            <a:avLst/>
          </a:prstGeom>
          <a:noFill/>
          <a:ln w="9525">
            <a:noFill/>
            <a:miter lim="800000"/>
            <a:headEnd/>
            <a:tailEnd/>
          </a:ln>
          <a:effectLst/>
        </p:spPr>
      </p:pic>
      <p:pic>
        <p:nvPicPr>
          <p:cNvPr id="5127" name="Picture 7"/>
          <p:cNvPicPr>
            <a:picLocks noChangeAspect="1" noChangeArrowheads="1"/>
          </p:cNvPicPr>
          <p:nvPr/>
        </p:nvPicPr>
        <p:blipFill>
          <a:blip r:embed="rId6"/>
          <a:srcRect/>
          <a:stretch>
            <a:fillRect/>
          </a:stretch>
        </p:blipFill>
        <p:spPr bwMode="auto">
          <a:xfrm>
            <a:off x="6684089" y="3148758"/>
            <a:ext cx="685800" cy="791308"/>
          </a:xfrm>
          <a:prstGeom prst="rect">
            <a:avLst/>
          </a:prstGeom>
          <a:noFill/>
          <a:ln w="9525">
            <a:noFill/>
            <a:miter lim="800000"/>
            <a:headEnd/>
            <a:tailEnd/>
          </a:ln>
          <a:effectLst/>
        </p:spPr>
      </p:pic>
      <p:pic>
        <p:nvPicPr>
          <p:cNvPr id="5128" name="Picture 8"/>
          <p:cNvPicPr>
            <a:picLocks noChangeAspect="1" noChangeArrowheads="1"/>
          </p:cNvPicPr>
          <p:nvPr/>
        </p:nvPicPr>
        <p:blipFill>
          <a:blip r:embed="rId7"/>
          <a:srcRect/>
          <a:stretch>
            <a:fillRect/>
          </a:stretch>
        </p:blipFill>
        <p:spPr bwMode="auto">
          <a:xfrm>
            <a:off x="8063082" y="3254266"/>
            <a:ext cx="787400" cy="685800"/>
          </a:xfrm>
          <a:prstGeom prst="rect">
            <a:avLst/>
          </a:prstGeom>
          <a:noFill/>
          <a:ln w="9525">
            <a:noFill/>
            <a:miter lim="800000"/>
            <a:headEnd/>
            <a:tailEnd/>
          </a:ln>
          <a:effectLst/>
        </p:spPr>
      </p:pic>
      <p:sp>
        <p:nvSpPr>
          <p:cNvPr id="9" name="Title 8"/>
          <p:cNvSpPr>
            <a:spLocks noGrp="1"/>
          </p:cNvSpPr>
          <p:nvPr>
            <p:ph type="title"/>
          </p:nvPr>
        </p:nvSpPr>
        <p:spPr>
          <a:xfrm>
            <a:off x="0" y="1600200"/>
            <a:ext cx="2895600" cy="563562"/>
          </a:xfrm>
        </p:spPr>
        <p:txBody>
          <a:bodyPr>
            <a:normAutofit/>
          </a:bodyPr>
          <a:lstStyle/>
          <a:p>
            <a:r>
              <a:rPr lang="en-US" sz="2000" dirty="0" smtClean="0"/>
              <a:t>Answer choices</a:t>
            </a:r>
            <a:endParaRPr lang="en-US" sz="2000" dirty="0"/>
          </a:p>
        </p:txBody>
      </p:sp>
      <p:pic>
        <p:nvPicPr>
          <p:cNvPr id="11" name="Picture 4"/>
          <p:cNvPicPr>
            <a:picLocks noChangeAspect="1" noChangeArrowheads="1"/>
          </p:cNvPicPr>
          <p:nvPr/>
        </p:nvPicPr>
        <p:blipFill>
          <a:blip r:embed="rId4"/>
          <a:srcRect/>
          <a:stretch>
            <a:fillRect/>
          </a:stretch>
        </p:blipFill>
        <p:spPr bwMode="auto">
          <a:xfrm>
            <a:off x="5565798" y="4572000"/>
            <a:ext cx="1086679" cy="609600"/>
          </a:xfrm>
          <a:prstGeom prst="rect">
            <a:avLst/>
          </a:prstGeom>
          <a:noFill/>
          <a:ln w="9525">
            <a:noFill/>
            <a:miter lim="800000"/>
            <a:headEnd/>
            <a:tailEnd/>
          </a:ln>
          <a:effectLst/>
        </p:spPr>
      </p:pic>
      <p:pic>
        <p:nvPicPr>
          <p:cNvPr id="12" name="Picture 5"/>
          <p:cNvPicPr>
            <a:picLocks noChangeAspect="1" noChangeArrowheads="1"/>
          </p:cNvPicPr>
          <p:nvPr/>
        </p:nvPicPr>
        <p:blipFill>
          <a:blip r:embed="rId5"/>
          <a:srcRect/>
          <a:stretch>
            <a:fillRect/>
          </a:stretch>
        </p:blipFill>
        <p:spPr bwMode="auto">
          <a:xfrm>
            <a:off x="7152290" y="4572000"/>
            <a:ext cx="533400" cy="613410"/>
          </a:xfrm>
          <a:prstGeom prst="rect">
            <a:avLst/>
          </a:prstGeom>
          <a:noFill/>
          <a:ln w="9525">
            <a:noFill/>
            <a:miter lim="800000"/>
            <a:headEnd/>
            <a:tailEnd/>
          </a:ln>
          <a:effectLst/>
        </p:spPr>
      </p:pic>
      <p:pic>
        <p:nvPicPr>
          <p:cNvPr id="13" name="Picture 7"/>
          <p:cNvPicPr>
            <a:picLocks noChangeAspect="1" noChangeArrowheads="1"/>
          </p:cNvPicPr>
          <p:nvPr/>
        </p:nvPicPr>
        <p:blipFill>
          <a:blip r:embed="rId6"/>
          <a:srcRect/>
          <a:stretch>
            <a:fillRect/>
          </a:stretch>
        </p:blipFill>
        <p:spPr bwMode="auto">
          <a:xfrm>
            <a:off x="5905500" y="5691554"/>
            <a:ext cx="685800" cy="791308"/>
          </a:xfrm>
          <a:prstGeom prst="rect">
            <a:avLst/>
          </a:prstGeom>
          <a:noFill/>
          <a:ln w="9525">
            <a:noFill/>
            <a:miter lim="800000"/>
            <a:headEnd/>
            <a:tailEnd/>
          </a:ln>
          <a:effectLst/>
        </p:spPr>
      </p:pic>
      <p:pic>
        <p:nvPicPr>
          <p:cNvPr id="15" name="Picture 8"/>
          <p:cNvPicPr>
            <a:picLocks noChangeAspect="1" noChangeArrowheads="1"/>
          </p:cNvPicPr>
          <p:nvPr/>
        </p:nvPicPr>
        <p:blipFill>
          <a:blip r:embed="rId7"/>
          <a:srcRect/>
          <a:stretch>
            <a:fillRect/>
          </a:stretch>
        </p:blipFill>
        <p:spPr bwMode="auto">
          <a:xfrm>
            <a:off x="7468038" y="5744308"/>
            <a:ext cx="787400" cy="685800"/>
          </a:xfrm>
          <a:prstGeom prst="rect">
            <a:avLst/>
          </a:prstGeom>
          <a:noFill/>
          <a:ln w="9525">
            <a:noFill/>
            <a:miter lim="800000"/>
            <a:headEnd/>
            <a:tailEnd/>
          </a:ln>
          <a:effectLst/>
        </p:spPr>
      </p:pic>
      <p:pic>
        <p:nvPicPr>
          <p:cNvPr id="17" name="Picture 3"/>
          <p:cNvPicPr>
            <a:picLocks noChangeAspect="1" noChangeArrowheads="1"/>
          </p:cNvPicPr>
          <p:nvPr/>
        </p:nvPicPr>
        <p:blipFill>
          <a:blip r:embed="rId8"/>
          <a:srcRect t="10435"/>
          <a:stretch>
            <a:fillRect/>
          </a:stretch>
        </p:blipFill>
        <p:spPr bwMode="auto">
          <a:xfrm>
            <a:off x="5867400" y="0"/>
            <a:ext cx="2983082" cy="2419350"/>
          </a:xfrm>
          <a:prstGeom prst="rect">
            <a:avLst/>
          </a:prstGeom>
          <a:noFill/>
          <a:ln w="9525">
            <a:noFill/>
            <a:miter lim="800000"/>
            <a:headEnd/>
            <a:tailEnd/>
          </a:ln>
          <a:effectLst/>
        </p:spPr>
      </p:pic>
      <p:pic>
        <p:nvPicPr>
          <p:cNvPr id="12290" name="Picture 2"/>
          <p:cNvPicPr>
            <a:picLocks noChangeAspect="1" noChangeArrowheads="1"/>
          </p:cNvPicPr>
          <p:nvPr/>
        </p:nvPicPr>
        <p:blipFill>
          <a:blip r:embed="rId9"/>
          <a:srcRect t="50955"/>
          <a:stretch>
            <a:fillRect/>
          </a:stretch>
        </p:blipFill>
        <p:spPr bwMode="auto">
          <a:xfrm>
            <a:off x="0" y="914400"/>
            <a:ext cx="4191000" cy="14536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447800" cy="487362"/>
          </a:xfrm>
        </p:spPr>
        <p:txBody>
          <a:bodyPr>
            <a:normAutofit fontScale="90000"/>
          </a:bodyPr>
          <a:lstStyle/>
          <a:p>
            <a:r>
              <a:rPr lang="en-US" dirty="0" smtClean="0"/>
              <a:t>data</a:t>
            </a:r>
            <a:endParaRPr lang="en-US" dirty="0"/>
          </a:p>
        </p:txBody>
      </p:sp>
      <p:pic>
        <p:nvPicPr>
          <p:cNvPr id="11266" name="Picture 2"/>
          <p:cNvPicPr>
            <a:picLocks noChangeAspect="1" noChangeArrowheads="1"/>
          </p:cNvPicPr>
          <p:nvPr/>
        </p:nvPicPr>
        <p:blipFill>
          <a:blip r:embed="rId2"/>
          <a:srcRect/>
          <a:stretch>
            <a:fillRect/>
          </a:stretch>
        </p:blipFill>
        <p:spPr bwMode="auto">
          <a:xfrm>
            <a:off x="1828800" y="228600"/>
            <a:ext cx="6553200" cy="6631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14400"/>
            <a:ext cx="7772400" cy="1143000"/>
          </a:xfrm>
        </p:spPr>
        <p:txBody>
          <a:bodyPr>
            <a:normAutofit fontScale="90000"/>
          </a:bodyPr>
          <a:lstStyle/>
          <a:p>
            <a:r>
              <a:rPr lang="en-US" b="1" i="1" dirty="0"/>
              <a:t>Reactions and </a:t>
            </a:r>
            <a:r>
              <a:rPr lang="en-US" b="1" i="1" dirty="0" smtClean="0"/>
              <a:t>Rates </a:t>
            </a:r>
            <a:r>
              <a:rPr lang="en-US" dirty="0" smtClean="0"/>
              <a:t>4 </a:t>
            </a:r>
            <a:br>
              <a:rPr lang="en-US" dirty="0" smtClean="0"/>
            </a:br>
            <a:r>
              <a:rPr lang="en-US" dirty="0" smtClean="0"/>
              <a:t>Also uses </a:t>
            </a:r>
            <a:r>
              <a:rPr lang="en-US" b="1" i="1" dirty="0" smtClean="0"/>
              <a:t>Salts &amp; Solubility </a:t>
            </a:r>
            <a:r>
              <a:rPr lang="en-US" dirty="0" smtClean="0"/>
              <a:t>and </a:t>
            </a:r>
            <a:r>
              <a:rPr lang="en-US" b="1" i="1" dirty="0" smtClean="0"/>
              <a:t>States of Matter</a:t>
            </a:r>
            <a:r>
              <a:rPr lang="en-US" sz="6000" dirty="0" smtClean="0"/>
              <a:t/>
            </a:r>
            <a:br>
              <a:rPr lang="en-US" sz="6000" dirty="0" smtClean="0"/>
            </a:br>
            <a:r>
              <a:rPr lang="en-US" sz="6000" dirty="0" smtClean="0"/>
              <a:t>Clicker Questions</a:t>
            </a:r>
            <a:endParaRPr lang="en-US" sz="6000" dirty="0"/>
          </a:p>
        </p:txBody>
      </p:sp>
      <p:sp>
        <p:nvSpPr>
          <p:cNvPr id="2051" name="Rectangle 3"/>
          <p:cNvSpPr>
            <a:spLocks noGrp="1" noChangeArrowheads="1"/>
          </p:cNvSpPr>
          <p:nvPr>
            <p:ph type="subTitle" idx="1"/>
          </p:nvPr>
        </p:nvSpPr>
        <p:spPr>
          <a:xfrm>
            <a:off x="914400" y="3048000"/>
            <a:ext cx="7162800" cy="1143000"/>
          </a:xfrm>
        </p:spPr>
        <p:txBody>
          <a:bodyPr>
            <a:normAutofit/>
          </a:bodyPr>
          <a:lstStyle/>
          <a:p>
            <a:r>
              <a:rPr lang="en-US" sz="4800" b="1" dirty="0" err="1" smtClean="0"/>
              <a:t>LeChatlier’s</a:t>
            </a:r>
            <a:r>
              <a:rPr lang="en-US" sz="4800" b="1" dirty="0" smtClean="0"/>
              <a:t> </a:t>
            </a:r>
            <a:r>
              <a:rPr lang="en-US" sz="4800" b="1" dirty="0"/>
              <a:t>Principle </a:t>
            </a:r>
            <a:endParaRPr lang="en-US" sz="5400" dirty="0"/>
          </a:p>
        </p:txBody>
      </p:sp>
      <p:sp>
        <p:nvSpPr>
          <p:cNvPr id="4" name="Subtitle 2"/>
          <p:cNvSpPr txBox="1">
            <a:spLocks/>
          </p:cNvSpPr>
          <p:nvPr/>
        </p:nvSpPr>
        <p:spPr>
          <a:xfrm>
            <a:off x="1143000" y="46482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Trish Loeblein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914400"/>
            <a:ext cx="8534400" cy="5943600"/>
          </a:xfrm>
        </p:spPr>
        <p:txBody>
          <a:bodyPr>
            <a:normAutofit/>
          </a:bodyPr>
          <a:lstStyle/>
          <a:p>
            <a:pPr marL="609600" indent="-609600">
              <a:lnSpc>
                <a:spcPct val="90000"/>
              </a:lnSpc>
              <a:buFontTx/>
              <a:buNone/>
            </a:pPr>
            <a:r>
              <a:rPr lang="en-US" sz="2400" dirty="0">
                <a:cs typeface="Times New Roman" pitchFamily="18" charset="0"/>
              </a:rPr>
              <a:t>Students will be able to: </a:t>
            </a:r>
            <a:r>
              <a:rPr lang="en-US" dirty="0" smtClean="0"/>
              <a:t> </a:t>
            </a:r>
            <a:endParaRPr lang="en-US" sz="3600" dirty="0" smtClean="0"/>
          </a:p>
          <a:p>
            <a:pPr lvl="0"/>
            <a:r>
              <a:rPr lang="en-US" sz="4400" dirty="0"/>
              <a:t>Explain how to make equilibrium systems change and predict what changes will happen.</a:t>
            </a:r>
          </a:p>
          <a:p>
            <a:pPr lvl="0"/>
            <a:r>
              <a:rPr lang="en-US" sz="4400" dirty="0"/>
              <a:t>Compare and contrast salt-solution, phase, and chemical equilibriums. </a:t>
            </a:r>
          </a:p>
          <a:p>
            <a:pPr marL="609600" indent="-609600">
              <a:lnSpc>
                <a:spcPct val="90000"/>
              </a:lnSpc>
              <a:buFontTx/>
              <a:buNone/>
            </a:pPr>
            <a:endParaRPr lang="en-US" sz="5800" dirty="0">
              <a:solidFill>
                <a:srgbClr val="009900"/>
              </a:solidFill>
              <a:cs typeface="Times New Roman" pitchFamily="18" charset="0"/>
            </a:endParaRPr>
          </a:p>
        </p:txBody>
      </p:sp>
      <p:sp>
        <p:nvSpPr>
          <p:cNvPr id="4" name="Title 3"/>
          <p:cNvSpPr>
            <a:spLocks noGrp="1"/>
          </p:cNvSpPr>
          <p:nvPr>
            <p:ph type="title"/>
          </p:nvPr>
        </p:nvSpPr>
        <p:spPr>
          <a:xfrm>
            <a:off x="457200" y="0"/>
            <a:ext cx="8229600" cy="1143000"/>
          </a:xfrm>
        </p:spPr>
        <p:txBody>
          <a:bodyPr/>
          <a:lstStyle/>
          <a:p>
            <a:r>
              <a:rPr lang="en-US" dirty="0" smtClean="0"/>
              <a:t>Learning Goals</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143000"/>
          </a:xfrm>
        </p:spPr>
        <p:txBody>
          <a:bodyPr>
            <a:normAutofit fontScale="90000"/>
          </a:bodyPr>
          <a:lstStyle/>
          <a:p>
            <a:pPr algn="l"/>
            <a:r>
              <a:rPr lang="en-US" dirty="0" smtClean="0"/>
              <a:t>If you add water to this salt solution, what will happen?</a:t>
            </a:r>
            <a:endParaRPr lang="en-US" dirty="0"/>
          </a:p>
        </p:txBody>
      </p:sp>
      <p:sp>
        <p:nvSpPr>
          <p:cNvPr id="3" name="Content Placeholder 2"/>
          <p:cNvSpPr>
            <a:spLocks noGrp="1"/>
          </p:cNvSpPr>
          <p:nvPr>
            <p:ph idx="1"/>
          </p:nvPr>
        </p:nvSpPr>
        <p:spPr>
          <a:xfrm>
            <a:off x="152400" y="2590800"/>
            <a:ext cx="4191000" cy="3810000"/>
          </a:xfrm>
        </p:spPr>
        <p:txBody>
          <a:bodyPr>
            <a:normAutofit lnSpcReduction="10000"/>
          </a:bodyPr>
          <a:lstStyle/>
          <a:p>
            <a:pPr marL="514350" indent="-514350">
              <a:buFont typeface="+mj-lt"/>
              <a:buAutoNum type="alphaUcPeriod"/>
            </a:pPr>
            <a:r>
              <a:rPr lang="en-US" b="1" dirty="0" smtClean="0">
                <a:solidFill>
                  <a:srgbClr val="0070C0"/>
                </a:solidFill>
              </a:rPr>
              <a:t>The system will shift to the right</a:t>
            </a:r>
          </a:p>
          <a:p>
            <a:pPr marL="514350" indent="-514350">
              <a:buFont typeface="+mj-lt"/>
              <a:buAutoNum type="alphaUcPeriod"/>
            </a:pPr>
            <a:r>
              <a:rPr lang="en-US" b="1" dirty="0" smtClean="0">
                <a:solidFill>
                  <a:srgbClr val="0070C0"/>
                </a:solidFill>
              </a:rPr>
              <a:t>The system will shift to the left</a:t>
            </a:r>
          </a:p>
          <a:p>
            <a:pPr marL="514350" indent="-514350">
              <a:buFont typeface="+mj-lt"/>
              <a:buAutoNum type="alphaUcPeriod"/>
            </a:pPr>
            <a:r>
              <a:rPr lang="en-US" b="1" dirty="0" err="1" smtClean="0">
                <a:solidFill>
                  <a:srgbClr val="0070C0"/>
                </a:solidFill>
              </a:rPr>
              <a:t>LeChatlier’s</a:t>
            </a:r>
            <a:r>
              <a:rPr lang="en-US" b="1" dirty="0" smtClean="0">
                <a:solidFill>
                  <a:srgbClr val="0070C0"/>
                </a:solidFill>
              </a:rPr>
              <a:t> principle doesn’t apply to physical systems</a:t>
            </a:r>
          </a:p>
          <a:p>
            <a:pPr marL="514350" indent="-514350">
              <a:buFont typeface="+mj-lt"/>
              <a:buAutoNum type="alphaUcPeriod"/>
            </a:pPr>
            <a:endParaRPr lang="en-US" dirty="0"/>
          </a:p>
        </p:txBody>
      </p:sp>
      <p:sp>
        <p:nvSpPr>
          <p:cNvPr id="5" name="Rectangle 4"/>
          <p:cNvSpPr/>
          <p:nvPr/>
        </p:nvSpPr>
        <p:spPr>
          <a:xfrm>
            <a:off x="1752600" y="1524000"/>
            <a:ext cx="6553200" cy="1384995"/>
          </a:xfrm>
          <a:prstGeom prst="rect">
            <a:avLst/>
          </a:prstGeom>
        </p:spPr>
        <p:txBody>
          <a:bodyPr wrap="square">
            <a:spAutoFit/>
          </a:bodyPr>
          <a:lstStyle/>
          <a:p>
            <a:r>
              <a:rPr lang="en-US" sz="4000" dirty="0" err="1" smtClean="0">
                <a:latin typeface="Comic Sans MS" pitchFamily="66" charset="0"/>
              </a:rPr>
              <a:t>NaCl</a:t>
            </a:r>
            <a:r>
              <a:rPr lang="en-US" sz="4000" dirty="0" smtClean="0">
                <a:latin typeface="Comic Sans MS" pitchFamily="66" charset="0"/>
              </a:rPr>
              <a:t>(s)</a:t>
            </a:r>
            <a:r>
              <a:rPr lang="en-US" sz="4000" dirty="0" smtClean="0">
                <a:solidFill>
                  <a:schemeClr val="tx2"/>
                </a:solidFill>
                <a:latin typeface="Comic Sans MS" pitchFamily="66" charset="0"/>
              </a:rPr>
              <a:t> </a:t>
            </a:r>
            <a:r>
              <a:rPr lang="en-US" sz="4000" dirty="0" smtClean="0">
                <a:solidFill>
                  <a:schemeClr val="tx2"/>
                </a:solidFill>
                <a:latin typeface="Arial Unicode MS" pitchFamily="34" charset="-128"/>
                <a:ea typeface="Arial Unicode MS" pitchFamily="34" charset="-128"/>
                <a:cs typeface="Arial Unicode MS" pitchFamily="34" charset="-128"/>
              </a:rPr>
              <a:t>⇌</a:t>
            </a:r>
            <a:r>
              <a:rPr lang="en-US" sz="4000" dirty="0" smtClean="0">
                <a:solidFill>
                  <a:srgbClr val="FF0000"/>
                </a:solidFill>
                <a:latin typeface="Arial Unicode MS" pitchFamily="34" charset="-128"/>
                <a:ea typeface="Arial Unicode MS" pitchFamily="34" charset="-128"/>
                <a:cs typeface="Arial Unicode MS" pitchFamily="34" charset="-128"/>
              </a:rPr>
              <a:t> </a:t>
            </a:r>
            <a:r>
              <a:rPr lang="en-US" sz="4000" dirty="0" smtClean="0">
                <a:solidFill>
                  <a:srgbClr val="FF33CC"/>
                </a:solidFill>
                <a:latin typeface="Comic Sans MS" pitchFamily="66" charset="0"/>
              </a:rPr>
              <a:t>Na</a:t>
            </a:r>
            <a:r>
              <a:rPr lang="en-US" sz="4000" baseline="30000" dirty="0" smtClean="0">
                <a:solidFill>
                  <a:srgbClr val="FF33CC"/>
                </a:solidFill>
                <a:latin typeface="Comic Sans MS" pitchFamily="66" charset="0"/>
              </a:rPr>
              <a:t>+ </a:t>
            </a:r>
            <a:r>
              <a:rPr lang="en-US" sz="4000" baseline="-25000" dirty="0" smtClean="0">
                <a:solidFill>
                  <a:srgbClr val="FF33CC"/>
                </a:solidFill>
                <a:latin typeface="Comic Sans MS" pitchFamily="66" charset="0"/>
              </a:rPr>
              <a:t>(</a:t>
            </a:r>
            <a:r>
              <a:rPr lang="en-US" sz="4000" baseline="-25000" dirty="0" err="1" smtClean="0">
                <a:solidFill>
                  <a:srgbClr val="FF33CC"/>
                </a:solidFill>
                <a:latin typeface="Comic Sans MS" pitchFamily="66" charset="0"/>
              </a:rPr>
              <a:t>aq</a:t>
            </a:r>
            <a:r>
              <a:rPr lang="en-US" sz="4000" baseline="-25000" dirty="0" smtClean="0">
                <a:solidFill>
                  <a:srgbClr val="FF33CC"/>
                </a:solidFill>
                <a:latin typeface="Comic Sans MS" pitchFamily="66" charset="0"/>
              </a:rPr>
              <a:t>)</a:t>
            </a:r>
            <a:r>
              <a:rPr lang="en-US" sz="4000" dirty="0" smtClean="0">
                <a:solidFill>
                  <a:schemeClr val="tx2"/>
                </a:solidFill>
                <a:latin typeface="Comic Sans MS" pitchFamily="66" charset="0"/>
              </a:rPr>
              <a:t> + </a:t>
            </a:r>
            <a:r>
              <a:rPr lang="en-US" sz="4000" dirty="0" err="1" smtClean="0">
                <a:solidFill>
                  <a:srgbClr val="33CC33"/>
                </a:solidFill>
                <a:latin typeface="Comic Sans MS" pitchFamily="66" charset="0"/>
              </a:rPr>
              <a:t>Cl</a:t>
            </a:r>
            <a:r>
              <a:rPr lang="en-US" sz="4000" baseline="30000" dirty="0" smtClean="0">
                <a:solidFill>
                  <a:srgbClr val="33CC33"/>
                </a:solidFill>
                <a:latin typeface="Comic Sans MS" pitchFamily="66" charset="0"/>
              </a:rPr>
              <a:t>- </a:t>
            </a:r>
            <a:r>
              <a:rPr lang="en-US" sz="4000" baseline="-25000" dirty="0" smtClean="0">
                <a:solidFill>
                  <a:srgbClr val="00B050"/>
                </a:solidFill>
                <a:latin typeface="Comic Sans MS" pitchFamily="66" charset="0"/>
              </a:rPr>
              <a:t>(</a:t>
            </a:r>
            <a:r>
              <a:rPr lang="en-US" sz="4000" baseline="-25000" dirty="0" err="1" smtClean="0">
                <a:solidFill>
                  <a:srgbClr val="00B050"/>
                </a:solidFill>
                <a:latin typeface="Comic Sans MS" pitchFamily="66" charset="0"/>
              </a:rPr>
              <a:t>aq</a:t>
            </a:r>
            <a:r>
              <a:rPr lang="en-US" sz="4000" baseline="-25000" dirty="0" smtClean="0">
                <a:solidFill>
                  <a:srgbClr val="00B050"/>
                </a:solidFill>
                <a:latin typeface="Comic Sans MS" pitchFamily="66" charset="0"/>
              </a:rPr>
              <a:t>)</a:t>
            </a:r>
            <a:r>
              <a:rPr lang="en-US" sz="4400" baseline="30000" dirty="0" smtClean="0">
                <a:solidFill>
                  <a:srgbClr val="33CC33"/>
                </a:solidFill>
                <a:latin typeface="Comic Sans MS" pitchFamily="66" charset="0"/>
              </a:rPr>
              <a:t> </a:t>
            </a:r>
            <a:r>
              <a:rPr lang="en-US" sz="4400" baseline="30000" dirty="0" smtClean="0">
                <a:solidFill>
                  <a:schemeClr val="accent2"/>
                </a:solidFill>
                <a:latin typeface="Comic Sans MS" pitchFamily="66" charset="0"/>
              </a:rPr>
              <a:t/>
            </a:r>
            <a:br>
              <a:rPr lang="en-US" sz="4400" baseline="30000" dirty="0" smtClean="0">
                <a:solidFill>
                  <a:schemeClr val="accent2"/>
                </a:solidFill>
                <a:latin typeface="Comic Sans MS" pitchFamily="66" charset="0"/>
              </a:rPr>
            </a:br>
            <a:endParaRPr lang="en-US" sz="4400" dirty="0"/>
          </a:p>
        </p:txBody>
      </p:sp>
      <p:pic>
        <p:nvPicPr>
          <p:cNvPr id="1027" name="Picture 3"/>
          <p:cNvPicPr>
            <a:picLocks noChangeAspect="1" noChangeArrowheads="1"/>
          </p:cNvPicPr>
          <p:nvPr/>
        </p:nvPicPr>
        <p:blipFill>
          <a:blip r:embed="rId3"/>
          <a:srcRect/>
          <a:stretch>
            <a:fillRect/>
          </a:stretch>
        </p:blipFill>
        <p:spPr bwMode="auto">
          <a:xfrm>
            <a:off x="4572000" y="2514600"/>
            <a:ext cx="4438650" cy="212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143000"/>
          </a:xfrm>
        </p:spPr>
        <p:txBody>
          <a:bodyPr>
            <a:normAutofit fontScale="90000"/>
          </a:bodyPr>
          <a:lstStyle/>
          <a:p>
            <a:pPr algn="l"/>
            <a:r>
              <a:rPr lang="en-US" dirty="0" smtClean="0"/>
              <a:t>If you increased the air pressure above this salt solution, what will happen?</a:t>
            </a:r>
            <a:endParaRPr lang="en-US" dirty="0"/>
          </a:p>
        </p:txBody>
      </p:sp>
      <p:sp>
        <p:nvSpPr>
          <p:cNvPr id="3" name="Content Placeholder 2"/>
          <p:cNvSpPr>
            <a:spLocks noGrp="1"/>
          </p:cNvSpPr>
          <p:nvPr>
            <p:ph idx="1"/>
          </p:nvPr>
        </p:nvSpPr>
        <p:spPr>
          <a:xfrm>
            <a:off x="152400" y="2590800"/>
            <a:ext cx="4191000" cy="3810000"/>
          </a:xfrm>
        </p:spPr>
        <p:txBody>
          <a:bodyPr>
            <a:normAutofit fontScale="92500"/>
          </a:bodyPr>
          <a:lstStyle/>
          <a:p>
            <a:pPr marL="514350" indent="-514350">
              <a:buFont typeface="+mj-lt"/>
              <a:buAutoNum type="alphaUcPeriod"/>
            </a:pPr>
            <a:r>
              <a:rPr lang="en-US" b="1" dirty="0" smtClean="0">
                <a:solidFill>
                  <a:srgbClr val="0070C0"/>
                </a:solidFill>
              </a:rPr>
              <a:t>The system will shift to the right</a:t>
            </a:r>
          </a:p>
          <a:p>
            <a:pPr marL="514350" indent="-514350">
              <a:buFont typeface="+mj-lt"/>
              <a:buAutoNum type="alphaUcPeriod"/>
            </a:pPr>
            <a:r>
              <a:rPr lang="en-US" b="1" dirty="0" smtClean="0">
                <a:solidFill>
                  <a:srgbClr val="0070C0"/>
                </a:solidFill>
              </a:rPr>
              <a:t>The system will shift to the left</a:t>
            </a:r>
          </a:p>
          <a:p>
            <a:pPr marL="514350" indent="-514350">
              <a:buFont typeface="+mj-lt"/>
              <a:buAutoNum type="alphaUcPeriod"/>
            </a:pPr>
            <a:r>
              <a:rPr lang="en-US" b="1" dirty="0" smtClean="0">
                <a:solidFill>
                  <a:srgbClr val="0070C0"/>
                </a:solidFill>
              </a:rPr>
              <a:t>This system would not be effected by pressure changes.</a:t>
            </a:r>
          </a:p>
          <a:p>
            <a:pPr marL="514350" indent="-514350">
              <a:buFont typeface="+mj-lt"/>
              <a:buAutoNum type="alphaUcPeriod"/>
            </a:pPr>
            <a:endParaRPr lang="en-US" dirty="0"/>
          </a:p>
        </p:txBody>
      </p:sp>
      <p:sp>
        <p:nvSpPr>
          <p:cNvPr id="5" name="Rectangle 4"/>
          <p:cNvSpPr/>
          <p:nvPr/>
        </p:nvSpPr>
        <p:spPr>
          <a:xfrm>
            <a:off x="1752600" y="1524000"/>
            <a:ext cx="6553200" cy="1384995"/>
          </a:xfrm>
          <a:prstGeom prst="rect">
            <a:avLst/>
          </a:prstGeom>
        </p:spPr>
        <p:txBody>
          <a:bodyPr wrap="square">
            <a:spAutoFit/>
          </a:bodyPr>
          <a:lstStyle/>
          <a:p>
            <a:r>
              <a:rPr lang="en-US" sz="4000" dirty="0" err="1" smtClean="0">
                <a:latin typeface="Comic Sans MS" pitchFamily="66" charset="0"/>
              </a:rPr>
              <a:t>NaCl</a:t>
            </a:r>
            <a:r>
              <a:rPr lang="en-US" sz="4000" dirty="0" smtClean="0">
                <a:latin typeface="Comic Sans MS" pitchFamily="66" charset="0"/>
              </a:rPr>
              <a:t>(s)</a:t>
            </a:r>
            <a:r>
              <a:rPr lang="en-US" sz="4000" dirty="0" smtClean="0">
                <a:solidFill>
                  <a:schemeClr val="tx2"/>
                </a:solidFill>
                <a:latin typeface="Comic Sans MS" pitchFamily="66" charset="0"/>
              </a:rPr>
              <a:t> </a:t>
            </a:r>
            <a:r>
              <a:rPr lang="en-US" sz="4000" dirty="0" smtClean="0">
                <a:solidFill>
                  <a:schemeClr val="tx2"/>
                </a:solidFill>
                <a:latin typeface="Arial Unicode MS" pitchFamily="34" charset="-128"/>
                <a:ea typeface="Arial Unicode MS" pitchFamily="34" charset="-128"/>
                <a:cs typeface="Arial Unicode MS" pitchFamily="34" charset="-128"/>
              </a:rPr>
              <a:t>⇌</a:t>
            </a:r>
            <a:r>
              <a:rPr lang="en-US" sz="4000" dirty="0" smtClean="0">
                <a:solidFill>
                  <a:srgbClr val="FF0000"/>
                </a:solidFill>
                <a:latin typeface="Arial Unicode MS" pitchFamily="34" charset="-128"/>
                <a:ea typeface="Arial Unicode MS" pitchFamily="34" charset="-128"/>
                <a:cs typeface="Arial Unicode MS" pitchFamily="34" charset="-128"/>
              </a:rPr>
              <a:t> </a:t>
            </a:r>
            <a:r>
              <a:rPr lang="en-US" sz="4000" dirty="0" smtClean="0">
                <a:solidFill>
                  <a:srgbClr val="FF33CC"/>
                </a:solidFill>
                <a:latin typeface="Comic Sans MS" pitchFamily="66" charset="0"/>
              </a:rPr>
              <a:t>Na</a:t>
            </a:r>
            <a:r>
              <a:rPr lang="en-US" sz="4000" baseline="30000" dirty="0" smtClean="0">
                <a:solidFill>
                  <a:srgbClr val="FF33CC"/>
                </a:solidFill>
                <a:latin typeface="Comic Sans MS" pitchFamily="66" charset="0"/>
              </a:rPr>
              <a:t>+ </a:t>
            </a:r>
            <a:r>
              <a:rPr lang="en-US" sz="4000" baseline="-25000" dirty="0" smtClean="0">
                <a:solidFill>
                  <a:srgbClr val="FF33CC"/>
                </a:solidFill>
                <a:latin typeface="Comic Sans MS" pitchFamily="66" charset="0"/>
              </a:rPr>
              <a:t>(</a:t>
            </a:r>
            <a:r>
              <a:rPr lang="en-US" sz="4000" baseline="-25000" dirty="0" err="1" smtClean="0">
                <a:solidFill>
                  <a:srgbClr val="FF33CC"/>
                </a:solidFill>
                <a:latin typeface="Comic Sans MS" pitchFamily="66" charset="0"/>
              </a:rPr>
              <a:t>aq</a:t>
            </a:r>
            <a:r>
              <a:rPr lang="en-US" sz="4000" baseline="-25000" dirty="0" smtClean="0">
                <a:solidFill>
                  <a:srgbClr val="FF33CC"/>
                </a:solidFill>
                <a:latin typeface="Comic Sans MS" pitchFamily="66" charset="0"/>
              </a:rPr>
              <a:t>)</a:t>
            </a:r>
            <a:r>
              <a:rPr lang="en-US" sz="4000" dirty="0" smtClean="0">
                <a:solidFill>
                  <a:schemeClr val="tx2"/>
                </a:solidFill>
                <a:latin typeface="Comic Sans MS" pitchFamily="66" charset="0"/>
              </a:rPr>
              <a:t> + </a:t>
            </a:r>
            <a:r>
              <a:rPr lang="en-US" sz="4000" dirty="0" err="1" smtClean="0">
                <a:solidFill>
                  <a:srgbClr val="33CC33"/>
                </a:solidFill>
                <a:latin typeface="Comic Sans MS" pitchFamily="66" charset="0"/>
              </a:rPr>
              <a:t>Cl</a:t>
            </a:r>
            <a:r>
              <a:rPr lang="en-US" sz="4000" baseline="30000" dirty="0" smtClean="0">
                <a:solidFill>
                  <a:srgbClr val="33CC33"/>
                </a:solidFill>
                <a:latin typeface="Comic Sans MS" pitchFamily="66" charset="0"/>
              </a:rPr>
              <a:t>- </a:t>
            </a:r>
            <a:r>
              <a:rPr lang="en-US" sz="4000" baseline="-25000" dirty="0" smtClean="0">
                <a:solidFill>
                  <a:srgbClr val="00B050"/>
                </a:solidFill>
                <a:latin typeface="Comic Sans MS" pitchFamily="66" charset="0"/>
              </a:rPr>
              <a:t>(</a:t>
            </a:r>
            <a:r>
              <a:rPr lang="en-US" sz="4000" baseline="-25000" dirty="0" err="1" smtClean="0">
                <a:solidFill>
                  <a:srgbClr val="00B050"/>
                </a:solidFill>
                <a:latin typeface="Comic Sans MS" pitchFamily="66" charset="0"/>
              </a:rPr>
              <a:t>aq</a:t>
            </a:r>
            <a:r>
              <a:rPr lang="en-US" sz="4000" baseline="-25000" dirty="0" smtClean="0">
                <a:solidFill>
                  <a:srgbClr val="00B050"/>
                </a:solidFill>
                <a:latin typeface="Comic Sans MS" pitchFamily="66" charset="0"/>
              </a:rPr>
              <a:t>)</a:t>
            </a:r>
            <a:r>
              <a:rPr lang="en-US" sz="4400" baseline="30000" dirty="0" smtClean="0">
                <a:solidFill>
                  <a:srgbClr val="33CC33"/>
                </a:solidFill>
                <a:latin typeface="Comic Sans MS" pitchFamily="66" charset="0"/>
              </a:rPr>
              <a:t> </a:t>
            </a:r>
            <a:r>
              <a:rPr lang="en-US" sz="4400" baseline="30000" dirty="0" smtClean="0">
                <a:solidFill>
                  <a:schemeClr val="accent2"/>
                </a:solidFill>
                <a:latin typeface="Comic Sans MS" pitchFamily="66" charset="0"/>
              </a:rPr>
              <a:t/>
            </a:r>
            <a:br>
              <a:rPr lang="en-US" sz="4400" baseline="30000" dirty="0" smtClean="0">
                <a:solidFill>
                  <a:schemeClr val="accent2"/>
                </a:solidFill>
                <a:latin typeface="Comic Sans MS" pitchFamily="66" charset="0"/>
              </a:rPr>
            </a:br>
            <a:endParaRPr lang="en-US" sz="4400" dirty="0"/>
          </a:p>
        </p:txBody>
      </p:sp>
      <p:pic>
        <p:nvPicPr>
          <p:cNvPr id="1027" name="Picture 3"/>
          <p:cNvPicPr>
            <a:picLocks noChangeAspect="1" noChangeArrowheads="1"/>
          </p:cNvPicPr>
          <p:nvPr/>
        </p:nvPicPr>
        <p:blipFill>
          <a:blip r:embed="rId3"/>
          <a:srcRect/>
          <a:stretch>
            <a:fillRect/>
          </a:stretch>
        </p:blipFill>
        <p:spPr bwMode="auto">
          <a:xfrm>
            <a:off x="4572000" y="2514600"/>
            <a:ext cx="4438650" cy="212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457200"/>
            <a:ext cx="7924800" cy="1295400"/>
          </a:xfrm>
        </p:spPr>
        <p:txBody>
          <a:bodyPr>
            <a:noAutofit/>
          </a:bodyPr>
          <a:lstStyle/>
          <a:p>
            <a:r>
              <a:rPr lang="en-US" sz="4000" dirty="0" smtClean="0"/>
              <a:t>If you cooled the container, what will happen?    </a:t>
            </a:r>
            <a:r>
              <a:rPr lang="en-US" sz="4000" b="1" dirty="0" smtClean="0">
                <a:solidFill>
                  <a:srgbClr val="00B050"/>
                </a:solidFill>
                <a:latin typeface="Comic Sans MS" pitchFamily="66" charset="0"/>
              </a:rPr>
              <a:t>Ne</a:t>
            </a:r>
            <a:r>
              <a:rPr lang="en-US" sz="4000" b="1" baseline="-25000" dirty="0" smtClean="0">
                <a:solidFill>
                  <a:srgbClr val="00B050"/>
                </a:solidFill>
                <a:latin typeface="Arial" pitchFamily="34" charset="0"/>
                <a:cs typeface="Arial" pitchFamily="34" charset="0"/>
              </a:rPr>
              <a:t>(l) </a:t>
            </a:r>
            <a:r>
              <a:rPr lang="en-US" sz="4000" b="1" dirty="0" smtClean="0">
                <a:solidFill>
                  <a:srgbClr val="00B050"/>
                </a:solidFill>
                <a:latin typeface="Arial Unicode MS" pitchFamily="34" charset="-128"/>
                <a:ea typeface="Arial Unicode MS" pitchFamily="34" charset="-128"/>
                <a:cs typeface="Arial Unicode MS" pitchFamily="34" charset="-128"/>
              </a:rPr>
              <a:t>⇌ </a:t>
            </a:r>
            <a:r>
              <a:rPr lang="en-US" sz="4000" b="1" dirty="0" smtClean="0">
                <a:solidFill>
                  <a:srgbClr val="00B050"/>
                </a:solidFill>
                <a:latin typeface="Comic Sans MS" pitchFamily="66" charset="0"/>
              </a:rPr>
              <a:t>Ne</a:t>
            </a:r>
            <a:r>
              <a:rPr lang="en-US" sz="4000" b="1" baseline="-25000" dirty="0" smtClean="0">
                <a:solidFill>
                  <a:srgbClr val="00B050"/>
                </a:solidFill>
                <a:latin typeface="Comic Sans MS" pitchFamily="66" charset="0"/>
              </a:rPr>
              <a:t>(g)</a:t>
            </a:r>
            <a:r>
              <a:rPr lang="en-US" sz="4000" b="1" dirty="0" smtClean="0">
                <a:solidFill>
                  <a:srgbClr val="00B050"/>
                </a:solidFill>
                <a:latin typeface="Comic Sans MS" pitchFamily="66" charset="0"/>
              </a:rPr>
              <a:t> </a:t>
            </a:r>
            <a:r>
              <a:rPr lang="en-US" sz="4000" dirty="0" smtClean="0"/>
              <a:t/>
            </a:r>
            <a:br>
              <a:rPr lang="en-US" sz="4000" dirty="0" smtClean="0"/>
            </a:br>
            <a:endParaRPr lang="en-US" sz="4000" dirty="0" smtClean="0"/>
          </a:p>
        </p:txBody>
      </p:sp>
      <p:sp>
        <p:nvSpPr>
          <p:cNvPr id="6" name="Content Placeholder 2"/>
          <p:cNvSpPr>
            <a:spLocks noGrp="1"/>
          </p:cNvSpPr>
          <p:nvPr>
            <p:ph idx="1"/>
          </p:nvPr>
        </p:nvSpPr>
        <p:spPr>
          <a:xfrm>
            <a:off x="152400" y="2590800"/>
            <a:ext cx="4191000" cy="3810000"/>
          </a:xfrm>
        </p:spPr>
        <p:txBody>
          <a:bodyPr>
            <a:normAutofit/>
          </a:bodyPr>
          <a:lstStyle/>
          <a:p>
            <a:pPr marL="514350" indent="-514350">
              <a:buFont typeface="+mj-lt"/>
              <a:buAutoNum type="alphaUcPeriod"/>
            </a:pPr>
            <a:r>
              <a:rPr lang="en-US" b="1" dirty="0" smtClean="0">
                <a:solidFill>
                  <a:srgbClr val="0070C0"/>
                </a:solidFill>
              </a:rPr>
              <a:t>The system will shift to the right</a:t>
            </a:r>
          </a:p>
          <a:p>
            <a:pPr marL="514350" indent="-514350">
              <a:buFont typeface="+mj-lt"/>
              <a:buAutoNum type="alphaUcPeriod"/>
            </a:pPr>
            <a:r>
              <a:rPr lang="en-US" b="1" dirty="0" smtClean="0">
                <a:solidFill>
                  <a:srgbClr val="0070C0"/>
                </a:solidFill>
              </a:rPr>
              <a:t>The system will shift to the left</a:t>
            </a:r>
          </a:p>
          <a:p>
            <a:pPr marL="514350" indent="-514350">
              <a:buFont typeface="+mj-lt"/>
              <a:buAutoNum type="alphaUcPeriod"/>
            </a:pPr>
            <a:r>
              <a:rPr lang="en-US" b="1" dirty="0" smtClean="0">
                <a:solidFill>
                  <a:srgbClr val="0070C0"/>
                </a:solidFill>
              </a:rPr>
              <a:t>This system is not effected by temperature</a:t>
            </a:r>
          </a:p>
          <a:p>
            <a:pPr marL="514350" indent="-514350">
              <a:buFont typeface="+mj-lt"/>
              <a:buAutoNum type="alphaUcPeriod"/>
            </a:pPr>
            <a:endParaRPr lang="en-US" dirty="0"/>
          </a:p>
        </p:txBody>
      </p:sp>
      <p:grpSp>
        <p:nvGrpSpPr>
          <p:cNvPr id="2" name="Group 7"/>
          <p:cNvGrpSpPr/>
          <p:nvPr/>
        </p:nvGrpSpPr>
        <p:grpSpPr>
          <a:xfrm>
            <a:off x="5608637" y="1676400"/>
            <a:ext cx="3535363" cy="5270202"/>
            <a:chOff x="5608637" y="1676400"/>
            <a:chExt cx="3535363" cy="5270202"/>
          </a:xfrm>
        </p:grpSpPr>
        <p:pic>
          <p:nvPicPr>
            <p:cNvPr id="21509" name="Picture 5"/>
            <p:cNvPicPr>
              <a:picLocks noChangeAspect="1" noChangeArrowheads="1"/>
            </p:cNvPicPr>
            <p:nvPr/>
          </p:nvPicPr>
          <p:blipFill>
            <a:blip r:embed="rId3"/>
            <a:srcRect l="21094" t="15625" r="44922" b="29688"/>
            <a:stretch>
              <a:fillRect/>
            </a:stretch>
          </p:blipFill>
          <p:spPr bwMode="auto">
            <a:xfrm>
              <a:off x="5608637" y="1676400"/>
              <a:ext cx="3535363" cy="4267200"/>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6650666" y="5498802"/>
              <a:ext cx="1447800" cy="14478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09800"/>
            <a:ext cx="8229600" cy="1143000"/>
          </a:xfrm>
        </p:spPr>
        <p:txBody>
          <a:bodyPr/>
          <a:lstStyle/>
          <a:p>
            <a:pPr algn="l"/>
            <a:r>
              <a:rPr lang="en-US" sz="4000"/>
              <a:t>Look at the animation of the particles bouncing around in the volume. Describe what visual information you can use to get a sense of the pressure that the gas particles are exerting on the walls.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533400"/>
            <a:ext cx="7924800" cy="1295400"/>
          </a:xfrm>
        </p:spPr>
        <p:txBody>
          <a:bodyPr>
            <a:noAutofit/>
          </a:bodyPr>
          <a:lstStyle/>
          <a:p>
            <a:pPr algn="l"/>
            <a:r>
              <a:rPr lang="en-US" sz="4000" dirty="0" smtClean="0"/>
              <a:t>If you made the container smaller, while keeping the temperature constant, what will happen? </a:t>
            </a:r>
            <a:br>
              <a:rPr lang="en-US" sz="4000" dirty="0" smtClean="0"/>
            </a:br>
            <a:endParaRPr lang="en-US" sz="4000" dirty="0" smtClean="0"/>
          </a:p>
        </p:txBody>
      </p:sp>
      <p:sp>
        <p:nvSpPr>
          <p:cNvPr id="6" name="Content Placeholder 2"/>
          <p:cNvSpPr>
            <a:spLocks noGrp="1"/>
          </p:cNvSpPr>
          <p:nvPr>
            <p:ph idx="1"/>
          </p:nvPr>
        </p:nvSpPr>
        <p:spPr>
          <a:xfrm>
            <a:off x="152400" y="2590800"/>
            <a:ext cx="4191000" cy="3810000"/>
          </a:xfrm>
        </p:spPr>
        <p:txBody>
          <a:bodyPr>
            <a:normAutofit/>
          </a:bodyPr>
          <a:lstStyle/>
          <a:p>
            <a:pPr marL="514350" indent="-514350">
              <a:buFont typeface="+mj-lt"/>
              <a:buAutoNum type="alphaUcPeriod"/>
            </a:pPr>
            <a:r>
              <a:rPr lang="en-US" b="1" dirty="0" smtClean="0">
                <a:solidFill>
                  <a:srgbClr val="0070C0"/>
                </a:solidFill>
              </a:rPr>
              <a:t>The system will shift to the right</a:t>
            </a:r>
          </a:p>
          <a:p>
            <a:pPr marL="514350" indent="-514350">
              <a:buFont typeface="+mj-lt"/>
              <a:buAutoNum type="alphaUcPeriod"/>
            </a:pPr>
            <a:r>
              <a:rPr lang="en-US" b="1" dirty="0" smtClean="0">
                <a:solidFill>
                  <a:srgbClr val="0070C0"/>
                </a:solidFill>
              </a:rPr>
              <a:t>The system will shift to the left</a:t>
            </a:r>
          </a:p>
          <a:p>
            <a:pPr marL="514350" indent="-514350">
              <a:buFont typeface="+mj-lt"/>
              <a:buAutoNum type="alphaUcPeriod"/>
            </a:pPr>
            <a:r>
              <a:rPr lang="en-US" b="1" dirty="0" smtClean="0">
                <a:solidFill>
                  <a:srgbClr val="0070C0"/>
                </a:solidFill>
              </a:rPr>
              <a:t>This system would  not effected</a:t>
            </a:r>
          </a:p>
          <a:p>
            <a:pPr marL="514350" indent="-514350">
              <a:buFont typeface="+mj-lt"/>
              <a:buAutoNum type="alphaUcPeriod"/>
            </a:pPr>
            <a:endParaRPr lang="en-US" dirty="0"/>
          </a:p>
        </p:txBody>
      </p:sp>
      <p:sp>
        <p:nvSpPr>
          <p:cNvPr id="7" name="TextBox 6"/>
          <p:cNvSpPr txBox="1"/>
          <p:nvPr/>
        </p:nvSpPr>
        <p:spPr>
          <a:xfrm>
            <a:off x="1066800" y="1752600"/>
            <a:ext cx="4114800" cy="769441"/>
          </a:xfrm>
          <a:prstGeom prst="rect">
            <a:avLst/>
          </a:prstGeom>
          <a:noFill/>
        </p:spPr>
        <p:txBody>
          <a:bodyPr wrap="square" rtlCol="0">
            <a:spAutoFit/>
          </a:bodyPr>
          <a:lstStyle/>
          <a:p>
            <a:r>
              <a:rPr lang="en-US" sz="4400" b="1" dirty="0" smtClean="0">
                <a:solidFill>
                  <a:srgbClr val="00B050"/>
                </a:solidFill>
                <a:latin typeface="Comic Sans MS" pitchFamily="66" charset="0"/>
              </a:rPr>
              <a:t>Ne</a:t>
            </a:r>
            <a:r>
              <a:rPr lang="en-US" sz="4400" b="1" baseline="-25000" dirty="0" smtClean="0">
                <a:solidFill>
                  <a:srgbClr val="00B050"/>
                </a:solidFill>
                <a:latin typeface="Arial" pitchFamily="34" charset="0"/>
                <a:cs typeface="Arial" pitchFamily="34" charset="0"/>
              </a:rPr>
              <a:t>(l) </a:t>
            </a:r>
            <a:r>
              <a:rPr lang="en-US" sz="4400" b="1" dirty="0" smtClean="0">
                <a:solidFill>
                  <a:srgbClr val="00B050"/>
                </a:solidFill>
                <a:latin typeface="Arial Unicode MS" pitchFamily="34" charset="-128"/>
                <a:ea typeface="Arial Unicode MS" pitchFamily="34" charset="-128"/>
                <a:cs typeface="Arial Unicode MS" pitchFamily="34" charset="-128"/>
              </a:rPr>
              <a:t>⇌ </a:t>
            </a:r>
            <a:r>
              <a:rPr lang="en-US" sz="4400" b="1" dirty="0" smtClean="0">
                <a:solidFill>
                  <a:srgbClr val="00B050"/>
                </a:solidFill>
                <a:latin typeface="Comic Sans MS" pitchFamily="66" charset="0"/>
              </a:rPr>
              <a:t>Ne</a:t>
            </a:r>
            <a:r>
              <a:rPr lang="en-US" sz="4400" b="1" baseline="-25000" dirty="0" smtClean="0">
                <a:solidFill>
                  <a:srgbClr val="00B050"/>
                </a:solidFill>
                <a:latin typeface="Comic Sans MS" pitchFamily="66" charset="0"/>
              </a:rPr>
              <a:t>(g)</a:t>
            </a:r>
            <a:endParaRPr lang="en-US" sz="4400" dirty="0"/>
          </a:p>
        </p:txBody>
      </p:sp>
      <p:grpSp>
        <p:nvGrpSpPr>
          <p:cNvPr id="2" name="Group 8"/>
          <p:cNvGrpSpPr/>
          <p:nvPr/>
        </p:nvGrpSpPr>
        <p:grpSpPr>
          <a:xfrm>
            <a:off x="5608637" y="1676399"/>
            <a:ext cx="3535363" cy="5270203"/>
            <a:chOff x="5608637" y="1676399"/>
            <a:chExt cx="3535363" cy="5270203"/>
          </a:xfrm>
        </p:grpSpPr>
        <p:grpSp>
          <p:nvGrpSpPr>
            <p:cNvPr id="3" name="Group 7"/>
            <p:cNvGrpSpPr/>
            <p:nvPr/>
          </p:nvGrpSpPr>
          <p:grpSpPr>
            <a:xfrm>
              <a:off x="5608637" y="1676400"/>
              <a:ext cx="3535363" cy="5270202"/>
              <a:chOff x="5608637" y="1676400"/>
              <a:chExt cx="3535363" cy="5270202"/>
            </a:xfrm>
          </p:grpSpPr>
          <p:pic>
            <p:nvPicPr>
              <p:cNvPr id="21509" name="Picture 5"/>
              <p:cNvPicPr>
                <a:picLocks noChangeAspect="1" noChangeArrowheads="1"/>
              </p:cNvPicPr>
              <p:nvPr/>
            </p:nvPicPr>
            <p:blipFill>
              <a:blip r:embed="rId3"/>
              <a:srcRect l="21094" t="15625" r="44922" b="29688"/>
              <a:stretch>
                <a:fillRect/>
              </a:stretch>
            </p:blipFill>
            <p:spPr bwMode="auto">
              <a:xfrm>
                <a:off x="5608637" y="1676400"/>
                <a:ext cx="3535363" cy="4267200"/>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6650666" y="5498802"/>
                <a:ext cx="1447800" cy="1447800"/>
              </a:xfrm>
              <a:prstGeom prst="rect">
                <a:avLst/>
              </a:prstGeom>
              <a:noFill/>
              <a:ln w="9525">
                <a:noFill/>
                <a:miter lim="800000"/>
                <a:headEnd/>
                <a:tailEnd/>
              </a:ln>
              <a:effectLst/>
            </p:spPr>
          </p:pic>
        </p:grpSp>
        <p:pic>
          <p:nvPicPr>
            <p:cNvPr id="3074" name="Picture 2"/>
            <p:cNvPicPr>
              <a:picLocks noChangeAspect="1" noChangeArrowheads="1"/>
            </p:cNvPicPr>
            <p:nvPr/>
          </p:nvPicPr>
          <p:blipFill>
            <a:blip r:embed="rId5"/>
            <a:srcRect t="7793"/>
            <a:stretch>
              <a:fillRect/>
            </a:stretch>
          </p:blipFill>
          <p:spPr bwMode="auto">
            <a:xfrm>
              <a:off x="5683101" y="1676399"/>
              <a:ext cx="3274628" cy="2514601"/>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5638800" y="0"/>
            <a:ext cx="3505200" cy="801454"/>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l="2439" t="21556" r="4878" b="13774"/>
          <a:stretch>
            <a:fillRect/>
          </a:stretch>
        </p:blipFill>
        <p:spPr bwMode="auto">
          <a:xfrm>
            <a:off x="5175955" y="990600"/>
            <a:ext cx="3968045" cy="2819400"/>
          </a:xfrm>
          <a:prstGeom prst="rect">
            <a:avLst/>
          </a:prstGeom>
          <a:noFill/>
          <a:ln w="9525">
            <a:noFill/>
            <a:miter lim="800000"/>
            <a:headEnd/>
            <a:tailEnd/>
          </a:ln>
          <a:effectLst/>
        </p:spPr>
      </p:pic>
      <p:sp>
        <p:nvSpPr>
          <p:cNvPr id="2" name="Title 1"/>
          <p:cNvSpPr>
            <a:spLocks noGrp="1"/>
          </p:cNvSpPr>
          <p:nvPr>
            <p:ph type="title"/>
          </p:nvPr>
        </p:nvSpPr>
        <p:spPr>
          <a:xfrm>
            <a:off x="304800" y="0"/>
            <a:ext cx="5257800" cy="2971800"/>
          </a:xfrm>
        </p:spPr>
        <p:txBody>
          <a:bodyPr>
            <a:normAutofit/>
          </a:bodyPr>
          <a:lstStyle/>
          <a:p>
            <a:pPr algn="l"/>
            <a:r>
              <a:rPr lang="en-US" b="1" dirty="0" smtClean="0"/>
              <a:t>What would happen if you added energy using the heater ?</a:t>
            </a:r>
            <a:endParaRPr lang="en-US" dirty="0"/>
          </a:p>
        </p:txBody>
      </p:sp>
      <p:pic>
        <p:nvPicPr>
          <p:cNvPr id="6" name="Picture 2"/>
          <p:cNvPicPr>
            <a:picLocks noChangeAspect="1" noChangeArrowheads="1"/>
          </p:cNvPicPr>
          <p:nvPr/>
        </p:nvPicPr>
        <p:blipFill>
          <a:blip r:embed="rId5"/>
          <a:srcRect/>
          <a:stretch>
            <a:fillRect/>
          </a:stretch>
        </p:blipFill>
        <p:spPr bwMode="auto">
          <a:xfrm>
            <a:off x="6705600" y="5891893"/>
            <a:ext cx="1143000" cy="966107"/>
          </a:xfrm>
          <a:prstGeom prst="rect">
            <a:avLst/>
          </a:prstGeom>
          <a:noFill/>
          <a:ln w="9525">
            <a:noFill/>
            <a:miter lim="800000"/>
            <a:headEnd/>
            <a:tailEnd/>
          </a:ln>
          <a:effectLst/>
        </p:spPr>
      </p:pic>
      <p:pic>
        <p:nvPicPr>
          <p:cNvPr id="4098" name="Picture 2"/>
          <p:cNvPicPr>
            <a:picLocks noChangeAspect="1" noChangeArrowheads="1"/>
          </p:cNvPicPr>
          <p:nvPr/>
        </p:nvPicPr>
        <p:blipFill>
          <a:blip r:embed="rId6"/>
          <a:srcRect/>
          <a:stretch>
            <a:fillRect/>
          </a:stretch>
        </p:blipFill>
        <p:spPr bwMode="auto">
          <a:xfrm>
            <a:off x="5867400" y="3505200"/>
            <a:ext cx="2981325" cy="2524125"/>
          </a:xfrm>
          <a:prstGeom prst="rect">
            <a:avLst/>
          </a:prstGeom>
          <a:noFill/>
          <a:ln w="9525">
            <a:noFill/>
            <a:miter lim="800000"/>
            <a:headEnd/>
            <a:tailEnd/>
          </a:ln>
          <a:effectLst/>
        </p:spPr>
      </p:pic>
      <p:sp>
        <p:nvSpPr>
          <p:cNvPr id="8" name="Content Placeholder 2"/>
          <p:cNvSpPr txBox="1">
            <a:spLocks/>
          </p:cNvSpPr>
          <p:nvPr/>
        </p:nvSpPr>
        <p:spPr>
          <a:xfrm>
            <a:off x="381000" y="2819400"/>
            <a:ext cx="4191000" cy="3810000"/>
          </a:xfrm>
          <a:prstGeom prst="rect">
            <a:avLst/>
          </a:prstGeom>
        </p:spPr>
        <p:txBody>
          <a:bodyPr>
            <a:normAutofit fontScale="85000" lnSpcReduction="1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The system will shift to the right</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The system will shift to the left</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Both reactants and products would have more energy, but the amounts</a:t>
            </a:r>
            <a:r>
              <a:rPr kumimoji="0" lang="en-US" sz="3200" b="1" i="0" u="none" strike="noStrike" kern="1200" cap="none" spc="0" normalizeH="0" noProof="0" dirty="0" smtClean="0">
                <a:ln>
                  <a:noFill/>
                </a:ln>
                <a:solidFill>
                  <a:srgbClr val="0070C0"/>
                </a:solidFill>
                <a:effectLst/>
                <a:uLnTx/>
                <a:uFillTx/>
                <a:latin typeface="+mn-lt"/>
                <a:ea typeface="+mn-ea"/>
                <a:cs typeface="+mn-cs"/>
              </a:rPr>
              <a:t> would not change much</a:t>
            </a:r>
            <a:endParaRPr kumimoji="0" lang="en-US" sz="3200" b="1" i="0" u="none" strike="noStrike" kern="1200" cap="none" spc="0" normalizeH="0" baseline="0" noProof="0" dirty="0" smtClean="0">
              <a:ln>
                <a:noFill/>
              </a:ln>
              <a:solidFill>
                <a:srgbClr val="0070C0"/>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81000" y="2819400"/>
            <a:ext cx="4191000" cy="3810000"/>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The system will shift to the right</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The system will shift to the left</a:t>
            </a:r>
          </a:p>
          <a:p>
            <a:pPr marL="514350" lvl="0" indent="-514350">
              <a:spcBef>
                <a:spcPct val="20000"/>
              </a:spcBef>
              <a:buFont typeface="+mj-lt"/>
              <a:buAutoNum type="alphaUcPeriod"/>
              <a:defRPr/>
            </a:pPr>
            <a:r>
              <a:rPr lang="en-US" sz="3200" b="1" dirty="0" smtClean="0">
                <a:solidFill>
                  <a:srgbClr val="0070C0"/>
                </a:solidFill>
              </a:rPr>
              <a:t>The only change would be t</a:t>
            </a:r>
            <a:r>
              <a:rPr kumimoji="0" lang="en-US" sz="3200" b="1" i="0" u="none" strike="noStrike" kern="1200" cap="none" spc="0" normalizeH="0" baseline="0" noProof="0" dirty="0" smtClean="0">
                <a:ln>
                  <a:noFill/>
                </a:ln>
                <a:solidFill>
                  <a:srgbClr val="0070C0"/>
                </a:solidFill>
                <a:effectLst/>
                <a:uLnTx/>
                <a:uFillTx/>
                <a:latin typeface="+mn-lt"/>
                <a:ea typeface="+mn-ea"/>
                <a:cs typeface="+mn-cs"/>
              </a:rPr>
              <a:t>he amount</a:t>
            </a:r>
            <a:r>
              <a:rPr lang="en-US" sz="3200" b="1" dirty="0" smtClean="0">
                <a:solidFill>
                  <a:srgbClr val="0070C0"/>
                </a:solidFill>
              </a:rPr>
              <a:t> of</a:t>
            </a:r>
            <a:endParaRPr kumimoji="0" lang="en-US" sz="3200" b="1" i="0" u="none" strike="noStrike" kern="1200" cap="none" spc="0" normalizeH="0" baseline="0" noProof="0" dirty="0" smtClean="0">
              <a:ln>
                <a:noFill/>
              </a:ln>
              <a:solidFill>
                <a:srgbClr val="0070C0"/>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152400" y="0"/>
            <a:ext cx="9525000" cy="944562"/>
          </a:xfrm>
        </p:spPr>
        <p:txBody>
          <a:bodyPr>
            <a:noAutofit/>
          </a:bodyPr>
          <a:lstStyle/>
          <a:p>
            <a:pPr algn="l"/>
            <a:r>
              <a:rPr lang="en-US" sz="3600" b="1" dirty="0" smtClean="0"/>
              <a:t>What would happen if you added         ?</a:t>
            </a:r>
            <a:endParaRPr lang="en-US" sz="3600" dirty="0"/>
          </a:p>
        </p:txBody>
      </p:sp>
      <p:pic>
        <p:nvPicPr>
          <p:cNvPr id="12" name="Picture 4"/>
          <p:cNvPicPr>
            <a:picLocks noChangeAspect="1" noChangeArrowheads="1"/>
          </p:cNvPicPr>
          <p:nvPr/>
        </p:nvPicPr>
        <p:blipFill>
          <a:blip r:embed="rId3"/>
          <a:srcRect/>
          <a:stretch>
            <a:fillRect/>
          </a:stretch>
        </p:blipFill>
        <p:spPr bwMode="auto">
          <a:xfrm>
            <a:off x="3200400" y="5998779"/>
            <a:ext cx="1086679" cy="609600"/>
          </a:xfrm>
          <a:prstGeom prst="rect">
            <a:avLst/>
          </a:prstGeom>
          <a:noFill/>
          <a:ln w="9525">
            <a:noFill/>
            <a:miter lim="800000"/>
            <a:headEnd/>
            <a:tailEnd/>
          </a:ln>
          <a:effectLst/>
        </p:spPr>
      </p:pic>
      <p:pic>
        <p:nvPicPr>
          <p:cNvPr id="14" name="Picture 2"/>
          <p:cNvPicPr>
            <a:picLocks noChangeAspect="1" noChangeArrowheads="1"/>
          </p:cNvPicPr>
          <p:nvPr/>
        </p:nvPicPr>
        <p:blipFill>
          <a:blip r:embed="rId4"/>
          <a:srcRect/>
          <a:stretch>
            <a:fillRect/>
          </a:stretch>
        </p:blipFill>
        <p:spPr bwMode="auto">
          <a:xfrm>
            <a:off x="1219200" y="914400"/>
            <a:ext cx="5679988" cy="10668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a:srcRect/>
          <a:stretch>
            <a:fillRect/>
          </a:stretch>
        </p:blipFill>
        <p:spPr bwMode="auto">
          <a:xfrm>
            <a:off x="4800600" y="2514600"/>
            <a:ext cx="3019425" cy="25812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6"/>
          <a:srcRect/>
          <a:stretch>
            <a:fillRect/>
          </a:stretch>
        </p:blipFill>
        <p:spPr bwMode="auto">
          <a:xfrm>
            <a:off x="7772400" y="1143000"/>
            <a:ext cx="1371600" cy="5715000"/>
          </a:xfrm>
          <a:prstGeom prst="rect">
            <a:avLst/>
          </a:prstGeom>
          <a:noFill/>
          <a:ln w="9525">
            <a:noFill/>
            <a:miter lim="800000"/>
            <a:headEnd/>
            <a:tailEnd/>
          </a:ln>
          <a:effectLst/>
        </p:spPr>
      </p:pic>
      <p:pic>
        <p:nvPicPr>
          <p:cNvPr id="8" name="Picture 4"/>
          <p:cNvPicPr>
            <a:picLocks noChangeAspect="1" noChangeArrowheads="1"/>
          </p:cNvPicPr>
          <p:nvPr/>
        </p:nvPicPr>
        <p:blipFill>
          <a:blip r:embed="rId3"/>
          <a:srcRect/>
          <a:stretch>
            <a:fillRect/>
          </a:stretch>
        </p:blipFill>
        <p:spPr bwMode="auto">
          <a:xfrm>
            <a:off x="7453744" y="228600"/>
            <a:ext cx="1086679"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257800" cy="2971800"/>
          </a:xfrm>
        </p:spPr>
        <p:txBody>
          <a:bodyPr>
            <a:normAutofit/>
          </a:bodyPr>
          <a:lstStyle/>
          <a:p>
            <a:pPr algn="l"/>
            <a:r>
              <a:rPr lang="en-US" b="1" dirty="0" smtClean="0"/>
              <a:t>What would happen if you added energy using the heater ?</a:t>
            </a:r>
            <a:endParaRPr lang="en-US" dirty="0"/>
          </a:p>
        </p:txBody>
      </p:sp>
      <p:pic>
        <p:nvPicPr>
          <p:cNvPr id="6" name="Picture 2"/>
          <p:cNvPicPr>
            <a:picLocks noChangeAspect="1" noChangeArrowheads="1"/>
          </p:cNvPicPr>
          <p:nvPr/>
        </p:nvPicPr>
        <p:blipFill>
          <a:blip r:embed="rId3"/>
          <a:srcRect/>
          <a:stretch>
            <a:fillRect/>
          </a:stretch>
        </p:blipFill>
        <p:spPr bwMode="auto">
          <a:xfrm>
            <a:off x="5334000" y="5891893"/>
            <a:ext cx="1143000" cy="966107"/>
          </a:xfrm>
          <a:prstGeom prst="rect">
            <a:avLst/>
          </a:prstGeom>
          <a:noFill/>
          <a:ln w="9525">
            <a:noFill/>
            <a:miter lim="800000"/>
            <a:headEnd/>
            <a:tailEnd/>
          </a:ln>
          <a:effectLst/>
        </p:spPr>
      </p:pic>
      <p:sp>
        <p:nvSpPr>
          <p:cNvPr id="8" name="Content Placeholder 2"/>
          <p:cNvSpPr txBox="1">
            <a:spLocks/>
          </p:cNvSpPr>
          <p:nvPr/>
        </p:nvSpPr>
        <p:spPr>
          <a:xfrm>
            <a:off x="381000" y="2819400"/>
            <a:ext cx="4191000" cy="3810000"/>
          </a:xfrm>
          <a:prstGeom prst="rect">
            <a:avLst/>
          </a:prstGeom>
        </p:spPr>
        <p:txBody>
          <a:bodyPr>
            <a:normAutofit fontScale="85000" lnSpcReduction="1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The system will shift to the right</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The system will shift to the left</a:t>
            </a: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Both reactants and products would have more energy, but the amounts</a:t>
            </a:r>
            <a:r>
              <a:rPr kumimoji="0" lang="en-US" sz="3200" b="1" i="0" u="none" strike="noStrike" kern="1200" cap="none" spc="0" normalizeH="0" noProof="0" dirty="0" smtClean="0">
                <a:ln>
                  <a:noFill/>
                </a:ln>
                <a:solidFill>
                  <a:srgbClr val="0070C0"/>
                </a:solidFill>
                <a:effectLst/>
                <a:uLnTx/>
                <a:uFillTx/>
                <a:latin typeface="+mn-lt"/>
                <a:ea typeface="+mn-ea"/>
                <a:cs typeface="+mn-cs"/>
              </a:rPr>
              <a:t> would not change much</a:t>
            </a:r>
            <a:endParaRPr kumimoji="0" lang="en-US" sz="3200" b="1" i="0" u="none" strike="noStrike" kern="1200" cap="none" spc="0" normalizeH="0" baseline="0" noProof="0" dirty="0" smtClean="0">
              <a:ln>
                <a:noFill/>
              </a:ln>
              <a:solidFill>
                <a:srgbClr val="0070C0"/>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lphaU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Picture 2"/>
          <p:cNvPicPr>
            <a:picLocks noChangeAspect="1" noChangeArrowheads="1"/>
          </p:cNvPicPr>
          <p:nvPr/>
        </p:nvPicPr>
        <p:blipFill>
          <a:blip r:embed="rId4"/>
          <a:srcRect/>
          <a:stretch>
            <a:fillRect/>
          </a:stretch>
        </p:blipFill>
        <p:spPr bwMode="auto">
          <a:xfrm>
            <a:off x="4724400" y="3810000"/>
            <a:ext cx="2514600" cy="214485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r="5714"/>
          <a:stretch>
            <a:fillRect/>
          </a:stretch>
        </p:blipFill>
        <p:spPr bwMode="auto">
          <a:xfrm>
            <a:off x="5410199" y="0"/>
            <a:ext cx="3705257" cy="3733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l="16560" r="13060"/>
          <a:stretch>
            <a:fillRect/>
          </a:stretch>
        </p:blipFill>
        <p:spPr bwMode="auto">
          <a:xfrm>
            <a:off x="7239000" y="3822401"/>
            <a:ext cx="1905000" cy="21291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normAutofit fontScale="90000"/>
          </a:bodyPr>
          <a:lstStyle/>
          <a:p>
            <a:r>
              <a:rPr lang="en-US" dirty="0" smtClean="0"/>
              <a:t>Balancing Chemical Equations Discussion and Clicker questions</a:t>
            </a:r>
            <a:br>
              <a:rPr lang="en-US" dirty="0" smtClean="0"/>
            </a:br>
            <a:r>
              <a:rPr lang="en-US" sz="2700" dirty="0" smtClean="0"/>
              <a:t>by Trish Loeblein</a:t>
            </a:r>
            <a:r>
              <a:rPr lang="en-US" dirty="0" smtClean="0"/>
              <a:t/>
            </a:r>
            <a:br>
              <a:rPr lang="en-US" dirty="0" smtClean="0"/>
            </a:br>
            <a:r>
              <a:rPr lang="en-US" sz="2200" dirty="0" smtClean="0"/>
              <a:t>6/12/2011</a:t>
            </a:r>
            <a:endParaRPr lang="en-US" sz="2200" dirty="0"/>
          </a:p>
        </p:txBody>
      </p:sp>
      <p:sp>
        <p:nvSpPr>
          <p:cNvPr id="3" name="Subtitle 2"/>
          <p:cNvSpPr>
            <a:spLocks noGrp="1"/>
          </p:cNvSpPr>
          <p:nvPr>
            <p:ph type="subTitle" idx="1"/>
          </p:nvPr>
        </p:nvSpPr>
        <p:spPr>
          <a:xfrm>
            <a:off x="304800" y="2133600"/>
            <a:ext cx="8077200" cy="4572000"/>
          </a:xfrm>
        </p:spPr>
        <p:txBody>
          <a:bodyPr>
            <a:noAutofit/>
          </a:bodyPr>
          <a:lstStyle/>
          <a:p>
            <a:pPr algn="l"/>
            <a:r>
              <a:rPr lang="en-US" sz="2000" b="1" dirty="0">
                <a:solidFill>
                  <a:srgbClr val="0070C0"/>
                </a:solidFill>
              </a:rPr>
              <a:t>Learning Goals</a:t>
            </a:r>
            <a:r>
              <a:rPr lang="en-US" sz="2000" b="1" dirty="0" smtClean="0">
                <a:solidFill>
                  <a:srgbClr val="0070C0"/>
                </a:solidFill>
              </a:rPr>
              <a:t>:  Students </a:t>
            </a:r>
            <a:r>
              <a:rPr lang="en-US" sz="2000" b="1" dirty="0">
                <a:solidFill>
                  <a:srgbClr val="0070C0"/>
                </a:solidFill>
              </a:rPr>
              <a:t>will be able to: </a:t>
            </a:r>
          </a:p>
          <a:p>
            <a:pPr marL="280988" lvl="0" indent="-280988" algn="l">
              <a:buFont typeface="Arial" pitchFamily="34" charset="0"/>
              <a:buChar char="•"/>
            </a:pPr>
            <a:r>
              <a:rPr lang="en-US" sz="2000" b="1" dirty="0">
                <a:solidFill>
                  <a:schemeClr val="tx1"/>
                </a:solidFill>
              </a:rPr>
              <a:t>Describe what “reactants” and “products” in a chemical equation mean.</a:t>
            </a:r>
          </a:p>
          <a:p>
            <a:pPr marL="280988" lvl="0" indent="-280988" algn="l">
              <a:buFont typeface="Arial" pitchFamily="34" charset="0"/>
              <a:buChar char="•"/>
            </a:pPr>
            <a:r>
              <a:rPr lang="en-US" sz="2000" b="1" dirty="0">
                <a:solidFill>
                  <a:schemeClr val="tx1"/>
                </a:solidFill>
              </a:rPr>
              <a:t>Explain the importance of knowing the difference between “coefficients” and “subscripts”.</a:t>
            </a:r>
          </a:p>
          <a:p>
            <a:pPr marL="280988" lvl="0" indent="-280988" algn="l">
              <a:buFont typeface="Arial" pitchFamily="34" charset="0"/>
              <a:buChar char="•"/>
            </a:pPr>
            <a:r>
              <a:rPr lang="en-US" sz="2000" b="1" dirty="0">
                <a:solidFill>
                  <a:schemeClr val="tx1"/>
                </a:solidFill>
              </a:rPr>
              <a:t>Use pictures and calculations to show how the number of atoms for each product or reactant is found.</a:t>
            </a:r>
          </a:p>
          <a:p>
            <a:pPr marL="280988" lvl="0" indent="-280988" algn="l">
              <a:buFont typeface="Arial" pitchFamily="34" charset="0"/>
              <a:buChar char="•"/>
            </a:pPr>
            <a:r>
              <a:rPr lang="en-US" sz="2000" b="1" dirty="0">
                <a:solidFill>
                  <a:schemeClr val="tx1"/>
                </a:solidFill>
              </a:rPr>
              <a:t>Identify the relationship between “reactants” and “products” atoms. </a:t>
            </a:r>
          </a:p>
          <a:p>
            <a:pPr marL="280988" lvl="0" indent="-280988" algn="l">
              <a:buFont typeface="Arial" pitchFamily="34" charset="0"/>
              <a:buChar char="•"/>
            </a:pPr>
            <a:r>
              <a:rPr lang="en-US" sz="2000" b="1" dirty="0">
                <a:solidFill>
                  <a:schemeClr val="tx1"/>
                </a:solidFill>
              </a:rPr>
              <a:t>Balance a chemical equation using the relationships identified.</a:t>
            </a:r>
          </a:p>
          <a:p>
            <a:pPr marL="280988" lvl="0" indent="-280988" algn="l">
              <a:buFont typeface="Arial" pitchFamily="34" charset="0"/>
              <a:buChar char="•"/>
            </a:pPr>
            <a:r>
              <a:rPr lang="en-US" sz="2000" b="1" dirty="0">
                <a:solidFill>
                  <a:schemeClr val="tx1"/>
                </a:solidFill>
              </a:rPr>
              <a:t>Given a chemical equation, draw molecular representations of the reaction and explain how the representations were derived.</a:t>
            </a:r>
          </a:p>
          <a:p>
            <a:pPr marL="280988" lvl="0" indent="-280988" algn="l">
              <a:buFont typeface="Arial" pitchFamily="34" charset="0"/>
              <a:buChar char="•"/>
            </a:pPr>
            <a:r>
              <a:rPr lang="en-US" sz="2000" b="1" dirty="0">
                <a:solidFill>
                  <a:schemeClr val="tx1"/>
                </a:solidFill>
              </a:rPr>
              <a:t>Given a molecular drawing of a chemical reaction, write the equation and explain how the symbols were derived.</a:t>
            </a:r>
          </a:p>
          <a:p>
            <a:endParaRPr lang="en-US" sz="2000" dirty="0"/>
          </a:p>
        </p:txBody>
      </p:sp>
      <p:sp>
        <p:nvSpPr>
          <p:cNvPr id="4" name="Rectangle 3"/>
          <p:cNvSpPr/>
          <p:nvPr/>
        </p:nvSpPr>
        <p:spPr>
          <a:xfrm>
            <a:off x="6627091" y="1509962"/>
            <a:ext cx="2235200" cy="369332"/>
          </a:xfrm>
          <a:prstGeom prst="rect">
            <a:avLst/>
          </a:prstGeom>
        </p:spPr>
        <p:txBody>
          <a:bodyPr wrap="square">
            <a:spAutoFit/>
          </a:bodyPr>
          <a:lstStyle/>
          <a:p>
            <a:r>
              <a:rPr lang="en-US" dirty="0" smtClean="0">
                <a:hlinkClick r:id="rId3" action="ppaction://hlinkfile"/>
              </a:rPr>
              <a:t>phet.colorado.edu</a:t>
            </a:r>
            <a:endParaRPr lang="en-US" sz="1100" dirty="0"/>
          </a:p>
        </p:txBody>
      </p:sp>
    </p:spTree>
    <p:extLst>
      <p:ext uri="{BB962C8B-B14F-4D97-AF65-F5344CB8AC3E}">
        <p14:creationId xmlns:p14="http://schemas.microsoft.com/office/powerpoint/2010/main" val="143379910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66" y="-301625"/>
            <a:ext cx="9753600" cy="1143000"/>
          </a:xfrm>
        </p:spPr>
        <p:txBody>
          <a:bodyPr>
            <a:normAutofit fontScale="90000"/>
          </a:bodyPr>
          <a:lstStyle/>
          <a:p>
            <a:r>
              <a:rPr lang="en-US" sz="3600" b="1" dirty="0" smtClean="0"/>
              <a:t>1. What would you do to balance this reaction?</a:t>
            </a:r>
            <a:endParaRPr lang="en-US" sz="3600" b="1" dirty="0"/>
          </a:p>
        </p:txBody>
      </p:sp>
      <p:sp>
        <p:nvSpPr>
          <p:cNvPr id="3" name="Content Placeholder 2"/>
          <p:cNvSpPr>
            <a:spLocks noGrp="1"/>
          </p:cNvSpPr>
          <p:nvPr>
            <p:ph idx="1"/>
          </p:nvPr>
        </p:nvSpPr>
        <p:spPr>
          <a:xfrm>
            <a:off x="539044" y="3352800"/>
            <a:ext cx="7391400" cy="3276600"/>
          </a:xfrm>
        </p:spPr>
        <p:txBody>
          <a:bodyPr/>
          <a:lstStyle/>
          <a:p>
            <a:pPr marL="514350" indent="-514350">
              <a:buFont typeface="+mj-lt"/>
              <a:buAutoNum type="alphaUcPeriod"/>
            </a:pPr>
            <a:r>
              <a:rPr lang="en-US" dirty="0" smtClean="0"/>
              <a:t>Double the coefficient of N</a:t>
            </a:r>
            <a:r>
              <a:rPr lang="en-US" baseline="-25000" dirty="0" smtClean="0"/>
              <a:t>2</a:t>
            </a:r>
            <a:r>
              <a:rPr lang="en-US" dirty="0" smtClean="0"/>
              <a:t> </a:t>
            </a:r>
            <a:r>
              <a:rPr lang="en-US" b="1" dirty="0" smtClean="0">
                <a:solidFill>
                  <a:srgbClr val="00B050"/>
                </a:solidFill>
              </a:rPr>
              <a:t>(2 N</a:t>
            </a:r>
            <a:r>
              <a:rPr lang="en-US" b="1" baseline="-25000" dirty="0" smtClean="0">
                <a:solidFill>
                  <a:srgbClr val="00B050"/>
                </a:solidFill>
              </a:rPr>
              <a:t>2 </a:t>
            </a:r>
            <a:r>
              <a:rPr lang="en-US" b="1" dirty="0" smtClean="0">
                <a:solidFill>
                  <a:srgbClr val="00B050"/>
                </a:solidFill>
              </a:rPr>
              <a:t>)</a:t>
            </a:r>
          </a:p>
          <a:p>
            <a:pPr marL="514350" indent="-514350">
              <a:buFont typeface="+mj-lt"/>
              <a:buAutoNum type="alphaUcPeriod"/>
            </a:pPr>
            <a:r>
              <a:rPr lang="en-US" dirty="0" smtClean="0"/>
              <a:t>Multiply coefficient  of H</a:t>
            </a:r>
            <a:r>
              <a:rPr lang="en-US" baseline="-25000" dirty="0" smtClean="0"/>
              <a:t>2</a:t>
            </a:r>
            <a:r>
              <a:rPr lang="en-US" dirty="0" smtClean="0"/>
              <a:t> by 3 </a:t>
            </a:r>
            <a:r>
              <a:rPr lang="en-US" b="1" dirty="0" smtClean="0">
                <a:solidFill>
                  <a:srgbClr val="00B050"/>
                </a:solidFill>
              </a:rPr>
              <a:t>(3 H</a:t>
            </a:r>
            <a:r>
              <a:rPr lang="en-US" b="1" baseline="-25000" dirty="0" smtClean="0">
                <a:solidFill>
                  <a:srgbClr val="00B050"/>
                </a:solidFill>
              </a:rPr>
              <a:t>2 </a:t>
            </a:r>
            <a:r>
              <a:rPr lang="en-US" b="1" dirty="0" smtClean="0">
                <a:solidFill>
                  <a:srgbClr val="00B050"/>
                </a:solidFill>
              </a:rPr>
              <a:t>)</a:t>
            </a:r>
          </a:p>
          <a:p>
            <a:pPr marL="514350" indent="-514350">
              <a:buFont typeface="+mj-lt"/>
              <a:buAutoNum type="alphaUcPeriod"/>
            </a:pPr>
            <a:r>
              <a:rPr lang="en-US" dirty="0" smtClean="0"/>
              <a:t>Multiply subscripts  of H</a:t>
            </a:r>
            <a:r>
              <a:rPr lang="en-US" baseline="-25000" dirty="0" smtClean="0"/>
              <a:t>2</a:t>
            </a:r>
            <a:r>
              <a:rPr lang="en-US" dirty="0" smtClean="0"/>
              <a:t> by 3 </a:t>
            </a:r>
            <a:r>
              <a:rPr lang="en-US" b="1" dirty="0" smtClean="0">
                <a:solidFill>
                  <a:srgbClr val="00B050"/>
                </a:solidFill>
              </a:rPr>
              <a:t>( H</a:t>
            </a:r>
            <a:r>
              <a:rPr lang="en-US" b="1" baseline="-25000" dirty="0">
                <a:solidFill>
                  <a:srgbClr val="00B050"/>
                </a:solidFill>
              </a:rPr>
              <a:t>6</a:t>
            </a:r>
            <a:r>
              <a:rPr lang="en-US" b="1" baseline="-25000" dirty="0" smtClean="0">
                <a:solidFill>
                  <a:srgbClr val="00B050"/>
                </a:solidFill>
              </a:rPr>
              <a:t> </a:t>
            </a:r>
            <a:r>
              <a:rPr lang="en-US" b="1" dirty="0" smtClean="0">
                <a:solidFill>
                  <a:srgbClr val="00B050"/>
                </a:solidFill>
              </a:rPr>
              <a:t>)</a:t>
            </a:r>
          </a:p>
          <a:p>
            <a:pPr marL="514350" indent="-514350">
              <a:buFont typeface="+mj-lt"/>
              <a:buAutoNum type="alphaUcPeriod"/>
            </a:pPr>
            <a:r>
              <a:rPr lang="en-US" dirty="0" smtClean="0"/>
              <a:t>Double the subscripts for NH</a:t>
            </a:r>
            <a:r>
              <a:rPr lang="en-US" baseline="-25000" dirty="0" smtClean="0"/>
              <a:t>3</a:t>
            </a:r>
            <a:r>
              <a:rPr lang="en-US" dirty="0" smtClean="0"/>
              <a:t> </a:t>
            </a:r>
            <a:r>
              <a:rPr lang="en-US" b="1" dirty="0" smtClean="0">
                <a:solidFill>
                  <a:srgbClr val="00B050"/>
                </a:solidFill>
              </a:rPr>
              <a:t>(N</a:t>
            </a:r>
            <a:r>
              <a:rPr lang="en-US" b="1" baseline="-25000" dirty="0" smtClean="0">
                <a:solidFill>
                  <a:srgbClr val="00B050"/>
                </a:solidFill>
              </a:rPr>
              <a:t>2</a:t>
            </a:r>
            <a:r>
              <a:rPr lang="en-US" b="1" dirty="0" smtClean="0">
                <a:solidFill>
                  <a:srgbClr val="00B050"/>
                </a:solidFill>
              </a:rPr>
              <a:t>H</a:t>
            </a:r>
            <a:r>
              <a:rPr lang="en-US" b="1" baseline="-25000" dirty="0" smtClean="0">
                <a:solidFill>
                  <a:srgbClr val="00B050"/>
                </a:solidFill>
              </a:rPr>
              <a:t>6</a:t>
            </a:r>
            <a:r>
              <a:rPr lang="en-US" b="1" dirty="0" smtClean="0">
                <a:solidFill>
                  <a:srgbClr val="00B050"/>
                </a:solidFill>
              </a:rPr>
              <a:t>)</a:t>
            </a:r>
          </a:p>
          <a:p>
            <a:pPr marL="514350" indent="-514350">
              <a:buFont typeface="+mj-lt"/>
              <a:buAutoNum type="alphaUcPeriod"/>
            </a:pPr>
            <a:r>
              <a:rPr lang="en-US" dirty="0" smtClean="0"/>
              <a:t>Double the coefficient of NH</a:t>
            </a:r>
            <a:r>
              <a:rPr lang="en-US" baseline="-25000" dirty="0" smtClean="0"/>
              <a:t>3  </a:t>
            </a:r>
            <a:r>
              <a:rPr lang="en-US" dirty="0" smtClean="0"/>
              <a:t> </a:t>
            </a:r>
            <a:r>
              <a:rPr lang="en-US" b="1" dirty="0" smtClean="0">
                <a:solidFill>
                  <a:srgbClr val="00B050"/>
                </a:solidFill>
              </a:rPr>
              <a:t>(2NH</a:t>
            </a:r>
            <a:r>
              <a:rPr lang="en-US" b="1" baseline="-25000" dirty="0" smtClean="0">
                <a:solidFill>
                  <a:srgbClr val="00B050"/>
                </a:solidFill>
              </a:rPr>
              <a:t>3</a:t>
            </a:r>
            <a:r>
              <a:rPr lang="en-US" b="1" dirty="0" smtClean="0">
                <a:solidFill>
                  <a:srgbClr val="00B050"/>
                </a:solidFill>
              </a:rPr>
              <a:t>)</a:t>
            </a:r>
            <a:endParaRPr lang="en-US" b="1" dirty="0">
              <a:solidFill>
                <a:srgbClr val="00B050"/>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952"/>
          <a:stretch/>
        </p:blipFill>
        <p:spPr bwMode="auto">
          <a:xfrm>
            <a:off x="893833" y="1855530"/>
            <a:ext cx="7638201" cy="12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5425" y="729633"/>
            <a:ext cx="971550" cy="104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8503" y="1056128"/>
            <a:ext cx="5905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9075" y="784665"/>
            <a:ext cx="988485" cy="98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1088407"/>
            <a:ext cx="8858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843833"/>
            <a:ext cx="1301044" cy="92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95425" y="729633"/>
            <a:ext cx="6435019" cy="104935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52149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518"/>
            <a:ext cx="8839200" cy="1219200"/>
          </a:xfrm>
        </p:spPr>
        <p:txBody>
          <a:bodyPr>
            <a:noAutofit/>
          </a:bodyPr>
          <a:lstStyle/>
          <a:p>
            <a:r>
              <a:rPr lang="en-US" sz="3600" dirty="0" smtClean="0"/>
              <a:t>2. Which visual cues can you use on a test to see if your equation is balanced or not?</a:t>
            </a:r>
            <a:endParaRPr lang="en-US" sz="36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02" y="1295400"/>
            <a:ext cx="8134637" cy="75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2485"/>
            <a:ext cx="7086600" cy="223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428"/>
          <a:stretch/>
        </p:blipFill>
        <p:spPr bwMode="auto">
          <a:xfrm>
            <a:off x="-29492" y="4277678"/>
            <a:ext cx="5816309" cy="184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045273" y="4292427"/>
            <a:ext cx="3048000" cy="1646871"/>
            <a:chOff x="5410200" y="4525329"/>
            <a:chExt cx="2167655" cy="1069445"/>
          </a:xfrm>
        </p:grpSpPr>
        <p:grpSp>
          <p:nvGrpSpPr>
            <p:cNvPr id="3" name="Group 2"/>
            <p:cNvGrpSpPr/>
            <p:nvPr/>
          </p:nvGrpSpPr>
          <p:grpSpPr>
            <a:xfrm>
              <a:off x="5410200" y="4525329"/>
              <a:ext cx="831415" cy="1062498"/>
              <a:chOff x="5410200" y="4525329"/>
              <a:chExt cx="831415" cy="1062498"/>
            </a:xfrm>
          </p:grpSpPr>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525329"/>
                <a:ext cx="4381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1090" y="4530552"/>
                <a:ext cx="3905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1615" y="4859164"/>
              <a:ext cx="5048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6746440" y="4532276"/>
              <a:ext cx="831415" cy="1062498"/>
              <a:chOff x="5410200" y="4525329"/>
              <a:chExt cx="831415" cy="1062498"/>
            </a:xfrm>
          </p:grpSpPr>
          <p:pic>
            <p:nvPicPr>
              <p:cNvPr id="1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525329"/>
                <a:ext cx="4381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1090" y="4530552"/>
                <a:ext cx="3905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33312443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Which chemicals are </a:t>
            </a:r>
            <a:r>
              <a:rPr lang="en-US" b="1" dirty="0" smtClean="0">
                <a:solidFill>
                  <a:srgbClr val="00B050"/>
                </a:solidFill>
              </a:rPr>
              <a:t>reactants</a:t>
            </a:r>
            <a:r>
              <a:rPr lang="en-US" dirty="0" smtClean="0"/>
              <a:t>?</a:t>
            </a:r>
            <a:endParaRPr lang="en-US" dirty="0"/>
          </a:p>
        </p:txBody>
      </p:sp>
      <p:sp>
        <p:nvSpPr>
          <p:cNvPr id="3" name="Content Placeholder 2"/>
          <p:cNvSpPr>
            <a:spLocks noGrp="1"/>
          </p:cNvSpPr>
          <p:nvPr>
            <p:ph idx="1"/>
          </p:nvPr>
        </p:nvSpPr>
        <p:spPr>
          <a:xfrm>
            <a:off x="457200" y="2971800"/>
            <a:ext cx="5715000" cy="3154363"/>
          </a:xfrm>
        </p:spPr>
        <p:txBody>
          <a:bodyPr>
            <a:normAutofit lnSpcReduction="10000"/>
          </a:bodyPr>
          <a:lstStyle/>
          <a:p>
            <a:pPr marL="514350" indent="-514350">
              <a:buFont typeface="+mj-lt"/>
              <a:buAutoNum type="alphaUcPeriod"/>
            </a:pPr>
            <a:r>
              <a:rPr lang="en-US" sz="4400" b="1" dirty="0" smtClean="0"/>
              <a:t> HN</a:t>
            </a:r>
            <a:r>
              <a:rPr lang="en-US" sz="4400" b="1" baseline="-25000" dirty="0" smtClean="0"/>
              <a:t>3 </a:t>
            </a:r>
            <a:r>
              <a:rPr lang="en-US" sz="4400" b="1" dirty="0" smtClean="0"/>
              <a:t> and </a:t>
            </a:r>
            <a:r>
              <a:rPr lang="en-US" sz="4400" b="1" dirty="0"/>
              <a:t>O</a:t>
            </a:r>
            <a:r>
              <a:rPr lang="en-US" sz="4400" b="1" baseline="-25000" dirty="0"/>
              <a:t>2</a:t>
            </a:r>
            <a:endParaRPr lang="en-US" sz="4400" b="1" dirty="0" smtClean="0"/>
          </a:p>
          <a:p>
            <a:pPr marL="514350" indent="-514350">
              <a:buFont typeface="+mj-lt"/>
              <a:buAutoNum type="alphaUcPeriod"/>
            </a:pPr>
            <a:r>
              <a:rPr lang="en-US" sz="4400" b="1" dirty="0" smtClean="0"/>
              <a:t> O</a:t>
            </a:r>
            <a:r>
              <a:rPr lang="en-US" sz="4400" b="1" baseline="-25000" dirty="0" smtClean="0"/>
              <a:t>2</a:t>
            </a:r>
            <a:r>
              <a:rPr lang="en-US" sz="4400" b="1" dirty="0" smtClean="0"/>
              <a:t> and H</a:t>
            </a:r>
            <a:r>
              <a:rPr lang="en-US" sz="4400" b="1" baseline="-25000" dirty="0" smtClean="0"/>
              <a:t>2</a:t>
            </a:r>
            <a:r>
              <a:rPr lang="en-US" sz="4400" b="1" dirty="0" smtClean="0"/>
              <a:t>O</a:t>
            </a:r>
          </a:p>
          <a:p>
            <a:pPr marL="514350" indent="-514350">
              <a:buFont typeface="+mj-lt"/>
              <a:buAutoNum type="alphaUcPeriod"/>
            </a:pPr>
            <a:r>
              <a:rPr lang="en-US" sz="4400" b="1" dirty="0" smtClean="0"/>
              <a:t> N</a:t>
            </a:r>
            <a:r>
              <a:rPr lang="en-US" sz="4400" b="1" baseline="-25000" dirty="0" smtClean="0"/>
              <a:t>2</a:t>
            </a:r>
            <a:r>
              <a:rPr lang="en-US" sz="4400" b="1" dirty="0" smtClean="0"/>
              <a:t> and H</a:t>
            </a:r>
            <a:r>
              <a:rPr lang="en-US" sz="4400" b="1" baseline="-25000" dirty="0" smtClean="0"/>
              <a:t>2</a:t>
            </a:r>
            <a:r>
              <a:rPr lang="en-US" sz="4400" b="1" dirty="0" smtClean="0"/>
              <a:t>O</a:t>
            </a:r>
          </a:p>
          <a:p>
            <a:pPr marL="514350" indent="-514350">
              <a:buFont typeface="+mj-lt"/>
              <a:buAutoNum type="alphaUcPeriod"/>
            </a:pPr>
            <a:r>
              <a:rPr lang="en-US" sz="4400" b="1" dirty="0" smtClean="0"/>
              <a:t> NH</a:t>
            </a:r>
            <a:r>
              <a:rPr lang="en-US" sz="4400" b="1" baseline="-25000" dirty="0" smtClean="0"/>
              <a:t>3 </a:t>
            </a:r>
            <a:r>
              <a:rPr lang="en-US" sz="4400" b="1" dirty="0" smtClean="0"/>
              <a:t> and N</a:t>
            </a:r>
            <a:r>
              <a:rPr lang="en-US" sz="4400" b="1" baseline="-25000" dirty="0" smtClean="0"/>
              <a:t>2</a:t>
            </a:r>
            <a:endParaRPr lang="en-US" sz="4400" b="1" dirty="0" smtClean="0"/>
          </a:p>
          <a:p>
            <a:pPr marL="0" indent="0">
              <a:buNone/>
            </a:pPr>
            <a:endParaRPr lang="en-US" baseline="-25000" dirty="0" smtClean="0"/>
          </a:p>
          <a:p>
            <a:pPr marL="514350" indent="-514350">
              <a:buFont typeface="+mj-lt"/>
              <a:buAutoNum type="alphaUcPeriod"/>
            </a:pPr>
            <a:endParaRPr lang="en-US" dirty="0"/>
          </a:p>
        </p:txBody>
      </p:sp>
      <p:grpSp>
        <p:nvGrpSpPr>
          <p:cNvPr id="5" name="Group 4"/>
          <p:cNvGrpSpPr/>
          <p:nvPr/>
        </p:nvGrpSpPr>
        <p:grpSpPr>
          <a:xfrm>
            <a:off x="162228" y="1219200"/>
            <a:ext cx="8839200" cy="1524000"/>
            <a:chOff x="533400" y="1524000"/>
            <a:chExt cx="6386052" cy="76200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124154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948" y="1524768"/>
              <a:ext cx="440549"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5498" y="1524000"/>
              <a:ext cx="1014599"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5040"/>
            <a:stretch/>
          </p:blipFill>
          <p:spPr bwMode="auto">
            <a:xfrm>
              <a:off x="3226653" y="1524000"/>
              <a:ext cx="933764" cy="71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0417" y="1524000"/>
              <a:ext cx="100124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61666" y="1525127"/>
              <a:ext cx="507299"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4554" y="1542129"/>
              <a:ext cx="125489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191724" y="1255458"/>
            <a:ext cx="8839200" cy="13940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5157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a:t>
            </a:r>
            <a:r>
              <a:rPr lang="en-US" dirty="0" smtClean="0"/>
              <a:t>. Which best describes the </a:t>
            </a:r>
            <a:r>
              <a:rPr lang="en-US" b="1" dirty="0" smtClean="0">
                <a:solidFill>
                  <a:srgbClr val="00B050"/>
                </a:solidFill>
              </a:rPr>
              <a:t>products</a:t>
            </a:r>
            <a:r>
              <a:rPr lang="en-US" dirty="0" smtClean="0"/>
              <a:t> of a chemical equation?</a:t>
            </a:r>
            <a:endParaRPr lang="en-US" dirty="0"/>
          </a:p>
        </p:txBody>
      </p:sp>
      <p:sp>
        <p:nvSpPr>
          <p:cNvPr id="3" name="Content Placeholder 2"/>
          <p:cNvSpPr>
            <a:spLocks noGrp="1"/>
          </p:cNvSpPr>
          <p:nvPr>
            <p:ph idx="1"/>
          </p:nvPr>
        </p:nvSpPr>
        <p:spPr>
          <a:xfrm>
            <a:off x="0" y="2971800"/>
            <a:ext cx="9144000" cy="3154363"/>
          </a:xfrm>
        </p:spPr>
        <p:txBody>
          <a:bodyPr>
            <a:normAutofit/>
          </a:bodyPr>
          <a:lstStyle/>
          <a:p>
            <a:pPr marL="514350" indent="-514350">
              <a:buFont typeface="+mj-lt"/>
              <a:buAutoNum type="alphaUcPeriod"/>
            </a:pPr>
            <a:r>
              <a:rPr lang="en-US" sz="4400" b="1" dirty="0" smtClean="0"/>
              <a:t> </a:t>
            </a:r>
            <a:r>
              <a:rPr lang="en-US" sz="3600" b="1" dirty="0"/>
              <a:t>C</a:t>
            </a:r>
            <a:r>
              <a:rPr lang="en-US" sz="3600" b="1" dirty="0" smtClean="0"/>
              <a:t>hemicals before the reaction starts</a:t>
            </a:r>
          </a:p>
          <a:p>
            <a:pPr marL="514350" indent="-514350">
              <a:buFont typeface="+mj-lt"/>
              <a:buAutoNum type="alphaUcPeriod"/>
            </a:pPr>
            <a:r>
              <a:rPr lang="en-US" sz="3600" b="1" dirty="0" smtClean="0"/>
              <a:t> </a:t>
            </a:r>
            <a:r>
              <a:rPr lang="en-US" sz="3600" b="1" dirty="0"/>
              <a:t>C</a:t>
            </a:r>
            <a:r>
              <a:rPr lang="en-US" sz="3600" b="1" dirty="0" smtClean="0"/>
              <a:t>hemicals after the reaction ends</a:t>
            </a:r>
          </a:p>
          <a:p>
            <a:pPr marL="514350" indent="-514350">
              <a:buFont typeface="+mj-lt"/>
              <a:buAutoNum type="alphaUcPeriod"/>
            </a:pPr>
            <a:r>
              <a:rPr lang="en-US" sz="3600" b="1" dirty="0" smtClean="0"/>
              <a:t>Chemicals on the left of the arrow </a:t>
            </a:r>
          </a:p>
          <a:p>
            <a:pPr marL="514350" indent="-514350">
              <a:buFont typeface="+mj-lt"/>
              <a:buAutoNum type="alphaUcPeriod"/>
            </a:pPr>
            <a:r>
              <a:rPr lang="en-US" sz="3600" b="1" dirty="0" smtClean="0"/>
              <a:t>Chemicals on the right of the arrow</a:t>
            </a:r>
          </a:p>
          <a:p>
            <a:pPr marL="0" indent="0">
              <a:buNone/>
            </a:pPr>
            <a:endParaRPr lang="en-US" baseline="-25000" dirty="0" smtClean="0"/>
          </a:p>
          <a:p>
            <a:pPr marL="514350" indent="-514350">
              <a:buFont typeface="+mj-lt"/>
              <a:buAutoNum type="alphaUcPeriod"/>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0929"/>
            <a:ext cx="897039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572000"/>
            <a:ext cx="838200" cy="41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150654"/>
            <a:ext cx="838200" cy="41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216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12" y="304800"/>
            <a:ext cx="8077200" cy="1143000"/>
          </a:xfrm>
        </p:spPr>
        <p:txBody>
          <a:bodyPr>
            <a:normAutofit fontScale="90000"/>
          </a:bodyPr>
          <a:lstStyle/>
          <a:p>
            <a:pPr algn="l"/>
            <a:r>
              <a:rPr lang="en-US" dirty="0" smtClean="0"/>
              <a:t>5. Which are the </a:t>
            </a:r>
            <a:r>
              <a:rPr lang="en-US" b="1" dirty="0" smtClean="0">
                <a:solidFill>
                  <a:srgbClr val="00B050"/>
                </a:solidFill>
              </a:rPr>
              <a:t>products</a:t>
            </a:r>
            <a:r>
              <a:rPr lang="en-US" dirty="0" smtClean="0"/>
              <a:t> of this chemical equation?</a:t>
            </a:r>
            <a:endParaRPr lang="en-US" dirty="0"/>
          </a:p>
        </p:txBody>
      </p:sp>
      <p:sp>
        <p:nvSpPr>
          <p:cNvPr id="3" name="Content Placeholder 2"/>
          <p:cNvSpPr>
            <a:spLocks noGrp="1"/>
          </p:cNvSpPr>
          <p:nvPr>
            <p:ph idx="1"/>
          </p:nvPr>
        </p:nvSpPr>
        <p:spPr>
          <a:xfrm>
            <a:off x="1524000" y="2590800"/>
            <a:ext cx="6400800" cy="4114800"/>
          </a:xfrm>
        </p:spPr>
        <p:txBody>
          <a:bodyPr>
            <a:normAutofit fontScale="92500"/>
          </a:bodyPr>
          <a:lstStyle/>
          <a:p>
            <a:pPr marL="514350" indent="-514350">
              <a:buFont typeface="+mj-lt"/>
              <a:buAutoNum type="alphaUcPeriod"/>
            </a:pPr>
            <a:r>
              <a:rPr lang="en-US" sz="4800" b="1" dirty="0"/>
              <a:t>a</a:t>
            </a:r>
            <a:endParaRPr lang="en-US" sz="4800" b="1" dirty="0" smtClean="0"/>
          </a:p>
          <a:p>
            <a:pPr marL="514350" indent="-514350">
              <a:buFont typeface="+mj-lt"/>
              <a:buAutoNum type="alphaUcPeriod"/>
            </a:pPr>
            <a:r>
              <a:rPr lang="en-US" sz="4800" b="1" dirty="0" smtClean="0"/>
              <a:t> b</a:t>
            </a:r>
          </a:p>
          <a:p>
            <a:pPr marL="514350" indent="-514350">
              <a:buFont typeface="+mj-lt"/>
              <a:buAutoNum type="alphaUcPeriod"/>
            </a:pPr>
            <a:r>
              <a:rPr lang="en-US" sz="4800" b="1" dirty="0" smtClean="0"/>
              <a:t>F</a:t>
            </a:r>
            <a:r>
              <a:rPr lang="en-US" sz="4800" b="1" baseline="-25000" dirty="0" smtClean="0"/>
              <a:t>2</a:t>
            </a:r>
            <a:r>
              <a:rPr lang="en-US" sz="4800" b="1" dirty="0" smtClean="0"/>
              <a:t> and H</a:t>
            </a:r>
            <a:r>
              <a:rPr lang="en-US" sz="4800" b="1" baseline="-25000" dirty="0" smtClean="0"/>
              <a:t>2</a:t>
            </a:r>
            <a:r>
              <a:rPr lang="en-US" sz="4800" b="1" dirty="0" smtClean="0"/>
              <a:t>O  </a:t>
            </a:r>
          </a:p>
          <a:p>
            <a:pPr marL="514350" indent="-514350">
              <a:buFont typeface="+mj-lt"/>
              <a:buAutoNum type="alphaUcPeriod"/>
            </a:pPr>
            <a:r>
              <a:rPr lang="en-US" sz="4800" b="1" dirty="0" smtClean="0"/>
              <a:t>OF</a:t>
            </a:r>
            <a:r>
              <a:rPr lang="en-US" sz="4800" b="1" baseline="-25000" dirty="0" smtClean="0"/>
              <a:t>2 </a:t>
            </a:r>
            <a:r>
              <a:rPr lang="en-US" sz="4800" b="1" dirty="0" smtClean="0"/>
              <a:t> and HF</a:t>
            </a:r>
          </a:p>
          <a:p>
            <a:pPr marL="514350" indent="-514350">
              <a:buFont typeface="+mj-lt"/>
              <a:buAutoNum type="alphaUcPeriod"/>
            </a:pPr>
            <a:r>
              <a:rPr lang="en-US" sz="4800" b="1" dirty="0" smtClean="0"/>
              <a:t>More than 2 answers</a:t>
            </a:r>
          </a:p>
          <a:p>
            <a:pPr marL="514350" indent="-514350">
              <a:buFont typeface="+mj-lt"/>
              <a:buAutoNum type="alphaUcPeriod"/>
            </a:pPr>
            <a:endParaRPr lang="en-US" baseline="-25000" dirty="0" smtClean="0"/>
          </a:p>
          <a:p>
            <a:pPr marL="514350" indent="-514350">
              <a:buFont typeface="+mj-lt"/>
              <a:buAutoNum type="alphaUcPeriod"/>
            </a:pPr>
            <a:endParaRPr lang="en-US" dirty="0"/>
          </a:p>
        </p:txBody>
      </p:sp>
      <p:grpSp>
        <p:nvGrpSpPr>
          <p:cNvPr id="7" name="Group 6"/>
          <p:cNvGrpSpPr/>
          <p:nvPr/>
        </p:nvGrpSpPr>
        <p:grpSpPr>
          <a:xfrm>
            <a:off x="349352" y="1447800"/>
            <a:ext cx="7956448" cy="917780"/>
            <a:chOff x="381307" y="3963214"/>
            <a:chExt cx="7956448" cy="91778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555" y="3966594"/>
              <a:ext cx="350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307" y="3969053"/>
              <a:ext cx="35528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975" b="20053"/>
            <a:stretch/>
          </p:blipFill>
          <p:spPr bwMode="auto">
            <a:xfrm>
              <a:off x="3934132" y="3963214"/>
              <a:ext cx="983535" cy="90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914" y="2516443"/>
            <a:ext cx="34575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2914" y="3446206"/>
            <a:ext cx="34766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136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57200" y="2286000"/>
            <a:ext cx="7239000" cy="1143000"/>
          </a:xfrm>
        </p:spPr>
        <p:txBody>
          <a:bodyPr/>
          <a:lstStyle/>
          <a:p>
            <a:pPr algn="l"/>
            <a:r>
              <a:rPr lang="en-US" sz="4800"/>
              <a:t>Why does the pressure reading vary with time?</a:t>
            </a:r>
            <a:br>
              <a:rPr lang="en-US" sz="4800"/>
            </a:br>
            <a:r>
              <a:rPr lang="en-US" sz="4800"/>
              <a:t> </a:t>
            </a:r>
            <a:br>
              <a:rPr lang="en-US" sz="4800"/>
            </a:br>
            <a:r>
              <a:rPr lang="en-US" sz="4800"/>
              <a:t>What </a:t>
            </a:r>
            <a:r>
              <a:rPr lang="en-US" sz="4800" b="1"/>
              <a:t>visual</a:t>
            </a:r>
            <a:r>
              <a:rPr lang="en-US" sz="4800"/>
              <a:t> cues are associated with an increase in pressure?</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best describes the </a:t>
            </a:r>
            <a:r>
              <a:rPr lang="en-US" b="1" dirty="0" smtClean="0">
                <a:solidFill>
                  <a:srgbClr val="00B050"/>
                </a:solidFill>
              </a:rPr>
              <a:t>products</a:t>
            </a:r>
            <a:r>
              <a:rPr lang="en-US" dirty="0" smtClean="0"/>
              <a:t> of a chemical equation?</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465"/>
          <a:stretch/>
        </p:blipFill>
        <p:spPr bwMode="auto">
          <a:xfrm>
            <a:off x="0" y="1410929"/>
            <a:ext cx="8970390" cy="9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219200" y="2394155"/>
            <a:ext cx="8229600" cy="1103671"/>
          </a:xfrm>
        </p:spPr>
        <p:txBody>
          <a:bodyPr/>
          <a:lstStyle/>
          <a:p>
            <a:pPr marL="0" indent="0">
              <a:buNone/>
            </a:pPr>
            <a:r>
              <a:rPr lang="en-US" dirty="0" smtClean="0"/>
              <a:t>An author of a test or text may chose to write this reaction:</a:t>
            </a:r>
            <a:endParaRPr lang="en-US" dirty="0"/>
          </a:p>
        </p:txBody>
      </p:sp>
      <p:sp>
        <p:nvSpPr>
          <p:cNvPr id="10" name="Content Placeholder 3"/>
          <p:cNvSpPr txBox="1">
            <a:spLocks/>
          </p:cNvSpPr>
          <p:nvPr/>
        </p:nvSpPr>
        <p:spPr>
          <a:xfrm>
            <a:off x="190653" y="4984230"/>
            <a:ext cx="8953347" cy="11036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smtClean="0"/>
              <a:t>Lesson learned: </a:t>
            </a:r>
            <a:r>
              <a:rPr lang="en-US" sz="4000" b="1" i="1" dirty="0" smtClean="0">
                <a:solidFill>
                  <a:srgbClr val="7030A0"/>
                </a:solidFill>
              </a:rPr>
              <a:t>Don’t try to memorize reactions, analyze each one that is given.</a:t>
            </a:r>
            <a:endParaRPr lang="en-US" sz="4000" b="1" i="1" dirty="0">
              <a:solidFill>
                <a:srgbClr val="7030A0"/>
              </a:solidFill>
            </a:endParaRPr>
          </a:p>
        </p:txBody>
      </p:sp>
      <p:grpSp>
        <p:nvGrpSpPr>
          <p:cNvPr id="6" name="Group 5"/>
          <p:cNvGrpSpPr/>
          <p:nvPr/>
        </p:nvGrpSpPr>
        <p:grpSpPr>
          <a:xfrm>
            <a:off x="381307" y="3963214"/>
            <a:ext cx="7956448" cy="917780"/>
            <a:chOff x="381307" y="3963214"/>
            <a:chExt cx="7956448" cy="91778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555" y="3966594"/>
              <a:ext cx="350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307" y="3969053"/>
              <a:ext cx="35528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6975" b="20053"/>
            <a:stretch/>
          </p:blipFill>
          <p:spPr bwMode="auto">
            <a:xfrm>
              <a:off x="3934132" y="3963214"/>
              <a:ext cx="983535" cy="90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3271678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b="1" dirty="0" smtClean="0">
                <a:solidFill>
                  <a:srgbClr val="00B050"/>
                </a:solidFill>
              </a:rPr>
              <a:t>6.</a:t>
            </a:r>
            <a:r>
              <a:rPr lang="en-US" b="1" dirty="0">
                <a:solidFill>
                  <a:srgbClr val="00B050"/>
                </a:solidFill>
              </a:rPr>
              <a:t> </a:t>
            </a:r>
            <a:r>
              <a:rPr lang="en-US" b="1" dirty="0" smtClean="0">
                <a:solidFill>
                  <a:srgbClr val="00B050"/>
                </a:solidFill>
              </a:rPr>
              <a:t>Is this reaction balanced?</a:t>
            </a:r>
            <a:endParaRPr lang="en-US" b="1" dirty="0">
              <a:solidFill>
                <a:srgbClr val="00B050"/>
              </a:solidFill>
            </a:endParaRPr>
          </a:p>
        </p:txBody>
      </p:sp>
      <p:sp>
        <p:nvSpPr>
          <p:cNvPr id="3" name="Content Placeholder 2"/>
          <p:cNvSpPr>
            <a:spLocks noGrp="1"/>
          </p:cNvSpPr>
          <p:nvPr>
            <p:ph idx="1"/>
          </p:nvPr>
        </p:nvSpPr>
        <p:spPr>
          <a:xfrm>
            <a:off x="609600" y="3725760"/>
            <a:ext cx="8382000" cy="3154363"/>
          </a:xfrm>
        </p:spPr>
        <p:txBody>
          <a:bodyPr>
            <a:normAutofit fontScale="85000" lnSpcReduction="20000"/>
          </a:bodyPr>
          <a:lstStyle/>
          <a:p>
            <a:pPr marL="514350" indent="-514350">
              <a:buFont typeface="+mj-lt"/>
              <a:buAutoNum type="alphaUcPeriod"/>
            </a:pPr>
            <a:r>
              <a:rPr lang="en-US" sz="4400" b="1" dirty="0" smtClean="0"/>
              <a:t> </a:t>
            </a:r>
            <a:r>
              <a:rPr lang="en-US" sz="4400" b="1" dirty="0"/>
              <a:t>Y</a:t>
            </a:r>
            <a:r>
              <a:rPr lang="en-US" sz="4400" b="1" dirty="0" smtClean="0"/>
              <a:t>es</a:t>
            </a:r>
          </a:p>
          <a:p>
            <a:pPr marL="514350" indent="-514350">
              <a:buFont typeface="+mj-lt"/>
              <a:buAutoNum type="alphaUcPeriod"/>
            </a:pPr>
            <a:r>
              <a:rPr lang="en-US" sz="4400" b="1" dirty="0" smtClean="0"/>
              <a:t> </a:t>
            </a:r>
            <a:r>
              <a:rPr lang="en-US" sz="4400" b="1" dirty="0"/>
              <a:t>N</a:t>
            </a:r>
            <a:r>
              <a:rPr lang="en-US" sz="4400" b="1" dirty="0" smtClean="0"/>
              <a:t>o, there needs to be fewer red on the reactant side.</a:t>
            </a:r>
          </a:p>
          <a:p>
            <a:pPr marL="514350" indent="-514350">
              <a:buFont typeface="+mj-lt"/>
              <a:buAutoNum type="alphaUcPeriod"/>
            </a:pPr>
            <a:r>
              <a:rPr lang="en-US" sz="4400" b="1" dirty="0" smtClean="0"/>
              <a:t> No</a:t>
            </a:r>
            <a:r>
              <a:rPr lang="en-US" sz="4400" b="1" dirty="0"/>
              <a:t>, there needs to be </a:t>
            </a:r>
            <a:r>
              <a:rPr lang="en-US" sz="4400" b="1" dirty="0" smtClean="0"/>
              <a:t>more </a:t>
            </a:r>
            <a:r>
              <a:rPr lang="en-US" sz="4400" b="1" dirty="0"/>
              <a:t>red on the product </a:t>
            </a:r>
            <a:r>
              <a:rPr lang="en-US" sz="4400" b="1" dirty="0" smtClean="0"/>
              <a:t>side.</a:t>
            </a:r>
            <a:endParaRPr lang="en-US" sz="4400" b="1" dirty="0"/>
          </a:p>
          <a:p>
            <a:pPr marL="514350" indent="-514350">
              <a:buFont typeface="+mj-lt"/>
              <a:buAutoNum type="alphaUcPeriod"/>
            </a:pPr>
            <a:r>
              <a:rPr lang="en-US" sz="4400" b="1" dirty="0" smtClean="0"/>
              <a:t> No, for another reason.</a:t>
            </a:r>
            <a:endParaRPr lang="en-US" baseline="-25000" dirty="0" smtClean="0"/>
          </a:p>
          <a:p>
            <a:pPr marL="514350" indent="-514350">
              <a:buFont typeface="+mj-lt"/>
              <a:buAutoNum type="alphaUcPeriod"/>
            </a:pPr>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878" t="12863" r="19621" b="40020"/>
          <a:stretch/>
        </p:blipFill>
        <p:spPr bwMode="auto">
          <a:xfrm>
            <a:off x="4940710" y="1079087"/>
            <a:ext cx="2313528" cy="250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9184" t="13723" r="19748" b="39910"/>
          <a:stretch/>
        </p:blipFill>
        <p:spPr bwMode="auto">
          <a:xfrm>
            <a:off x="7217367" y="1073302"/>
            <a:ext cx="1804219" cy="250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799" y="1953924"/>
            <a:ext cx="838200" cy="41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36632" y="990598"/>
            <a:ext cx="3978167" cy="2590801"/>
            <a:chOff x="136633" y="990599"/>
            <a:chExt cx="3230914" cy="1847850"/>
          </a:xfrm>
        </p:grpSpPr>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5480" t="14425" r="28746" b="40174"/>
            <a:stretch/>
          </p:blipFill>
          <p:spPr bwMode="auto">
            <a:xfrm>
              <a:off x="2025444" y="990599"/>
              <a:ext cx="134210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r="6019"/>
            <a:stretch/>
          </p:blipFill>
          <p:spPr bwMode="auto">
            <a:xfrm>
              <a:off x="136633" y="990599"/>
              <a:ext cx="1888811"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r="6019"/>
            <a:stretch/>
          </p:blipFill>
          <p:spPr bwMode="auto">
            <a:xfrm>
              <a:off x="136633" y="1990724"/>
              <a:ext cx="1888811"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919985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7" y="152400"/>
            <a:ext cx="8991600" cy="1828800"/>
          </a:xfrm>
        </p:spPr>
        <p:txBody>
          <a:bodyPr>
            <a:normAutofit fontScale="90000"/>
          </a:bodyPr>
          <a:lstStyle/>
          <a:p>
            <a:r>
              <a:rPr lang="en-US" b="1" i="1" dirty="0" smtClean="0"/>
              <a:t>Isotopes </a:t>
            </a:r>
            <a:r>
              <a:rPr lang="en-US" b="1" i="1" dirty="0"/>
              <a:t>and Atomic Mass</a:t>
            </a:r>
            <a:r>
              <a:rPr lang="en-US" dirty="0"/>
              <a:t>: </a:t>
            </a:r>
            <a:r>
              <a:rPr lang="en-US" dirty="0" smtClean="0"/>
              <a:t/>
            </a:r>
            <a:br>
              <a:rPr lang="en-US" dirty="0" smtClean="0"/>
            </a:br>
            <a:r>
              <a:rPr lang="en-US" sz="3400" b="1" dirty="0" smtClean="0"/>
              <a:t>What </a:t>
            </a:r>
            <a:r>
              <a:rPr lang="en-US" sz="3400" b="1" dirty="0"/>
              <a:t>does the mass on the periodic table mean</a:t>
            </a:r>
            <a:r>
              <a:rPr lang="en-US" sz="3400" b="1" dirty="0" smtClean="0"/>
              <a:t>?</a:t>
            </a:r>
            <a:br>
              <a:rPr lang="en-US" sz="3400" b="1" dirty="0" smtClean="0"/>
            </a:br>
            <a:r>
              <a:rPr lang="en-US" sz="3400" b="1" dirty="0" smtClean="0"/>
              <a:t>By Trish Loeblein </a:t>
            </a:r>
            <a:r>
              <a:rPr lang="en-US" sz="2700" u="sng" dirty="0" smtClean="0">
                <a:hlinkClick r:id="rId3"/>
              </a:rPr>
              <a:t>http</a:t>
            </a:r>
            <a:r>
              <a:rPr lang="en-US" sz="2700" u="sng" dirty="0">
                <a:hlinkClick r:id="rId3"/>
              </a:rPr>
              <a:t>://phet.colorado.edu</a:t>
            </a:r>
            <a:r>
              <a:rPr lang="en-US" sz="2700" dirty="0" smtClean="0"/>
              <a:t> </a:t>
            </a:r>
            <a:endParaRPr lang="en-US" sz="2700" dirty="0"/>
          </a:p>
        </p:txBody>
      </p:sp>
      <p:sp>
        <p:nvSpPr>
          <p:cNvPr id="3" name="Subtitle 2"/>
          <p:cNvSpPr>
            <a:spLocks noGrp="1"/>
          </p:cNvSpPr>
          <p:nvPr>
            <p:ph type="subTitle" idx="1"/>
          </p:nvPr>
        </p:nvSpPr>
        <p:spPr>
          <a:xfrm>
            <a:off x="34159" y="2209800"/>
            <a:ext cx="8839200" cy="4267200"/>
          </a:xfrm>
        </p:spPr>
        <p:txBody>
          <a:bodyPr>
            <a:noAutofit/>
          </a:bodyPr>
          <a:lstStyle/>
          <a:p>
            <a:pPr algn="l"/>
            <a:r>
              <a:rPr lang="en-US" sz="2000" b="1" dirty="0">
                <a:solidFill>
                  <a:schemeClr val="tx1"/>
                </a:solidFill>
              </a:rPr>
              <a:t>Learning Goals: </a:t>
            </a:r>
            <a:r>
              <a:rPr lang="en-US" sz="2000" dirty="0" smtClean="0">
                <a:solidFill>
                  <a:schemeClr val="tx1"/>
                </a:solidFill>
              </a:rPr>
              <a:t> </a:t>
            </a:r>
          </a:p>
          <a:p>
            <a:pPr marL="514350" indent="-514350" algn="l">
              <a:buFont typeface="+mj-lt"/>
              <a:buAutoNum type="arabicPeriod"/>
            </a:pPr>
            <a:r>
              <a:rPr lang="en-US" sz="2000" b="1" dirty="0" smtClean="0">
                <a:solidFill>
                  <a:schemeClr val="tx1"/>
                </a:solidFill>
              </a:rPr>
              <a:t>Define </a:t>
            </a:r>
            <a:r>
              <a:rPr lang="en-US" sz="2000" b="1" dirty="0">
                <a:solidFill>
                  <a:schemeClr val="tx1"/>
                </a:solidFill>
              </a:rPr>
              <a:t>“isotope” using mass number, atomic number, number of protons, neutrons and electrons</a:t>
            </a:r>
          </a:p>
          <a:p>
            <a:pPr marL="514350" lvl="0" indent="-514350" algn="l" fontAlgn="base">
              <a:buFont typeface="+mj-lt"/>
              <a:buAutoNum type="arabicPeriod"/>
            </a:pPr>
            <a:r>
              <a:rPr lang="en-US" sz="2000" b="1" dirty="0">
                <a:solidFill>
                  <a:schemeClr val="tx1"/>
                </a:solidFill>
              </a:rPr>
              <a:t>Compare and contrast: element, atom, isotope </a:t>
            </a:r>
          </a:p>
          <a:p>
            <a:pPr marL="514350" lvl="0" indent="-514350" algn="l" fontAlgn="base">
              <a:buFont typeface="+mj-lt"/>
              <a:buAutoNum type="arabicPeriod"/>
            </a:pPr>
            <a:r>
              <a:rPr lang="en-US" sz="2000" b="1" dirty="0">
                <a:solidFill>
                  <a:schemeClr val="tx1"/>
                </a:solidFill>
              </a:rPr>
              <a:t>Given the number of protons, neutrons and electrons, find the mass and name of an isotope </a:t>
            </a:r>
          </a:p>
          <a:p>
            <a:pPr marL="514350" lvl="0" indent="-514350" algn="l" fontAlgn="base">
              <a:buFont typeface="+mj-lt"/>
              <a:buAutoNum type="arabicPeriod"/>
            </a:pPr>
            <a:r>
              <a:rPr lang="en-US" sz="2000" b="1" dirty="0">
                <a:solidFill>
                  <a:schemeClr val="tx1"/>
                </a:solidFill>
              </a:rPr>
              <a:t>Given the name of an element and the number of neutrons, find the mass of an isotope</a:t>
            </a:r>
          </a:p>
          <a:p>
            <a:pPr marL="514350" lvl="0" indent="-514350" algn="l" fontAlgn="base">
              <a:buFont typeface="+mj-lt"/>
              <a:buAutoNum type="arabicPeriod"/>
            </a:pPr>
            <a:r>
              <a:rPr lang="en-US" sz="2000" b="1" dirty="0">
                <a:solidFill>
                  <a:schemeClr val="tx1"/>
                </a:solidFill>
              </a:rPr>
              <a:t>Give evidence to support or dispute: “In nature, the chance of finding one isotope of an element is the same for all elements.”</a:t>
            </a:r>
          </a:p>
          <a:p>
            <a:pPr marL="514350" lvl="0" indent="-514350" algn="l" fontAlgn="base">
              <a:buFont typeface="+mj-lt"/>
              <a:buAutoNum type="arabicPeriod"/>
            </a:pPr>
            <a:r>
              <a:rPr lang="en-US" sz="2000" b="1" dirty="0">
                <a:solidFill>
                  <a:schemeClr val="tx1"/>
                </a:solidFill>
              </a:rPr>
              <a:t>Find the average atomic mass of an element given the abundance and mass of its </a:t>
            </a:r>
            <a:r>
              <a:rPr lang="en-US" sz="2000" b="1" dirty="0" smtClean="0">
                <a:solidFill>
                  <a:schemeClr val="tx1"/>
                </a:solidFill>
              </a:rPr>
              <a:t>isotopes</a:t>
            </a:r>
            <a:endParaRPr lang="en-US" sz="2000" b="1" dirty="0">
              <a:solidFill>
                <a:schemeClr val="tx1"/>
              </a:solidFill>
            </a:endParaRPr>
          </a:p>
        </p:txBody>
      </p:sp>
    </p:spTree>
    <p:extLst>
      <p:ext uri="{BB962C8B-B14F-4D97-AF65-F5344CB8AC3E}">
        <p14:creationId xmlns:p14="http://schemas.microsoft.com/office/powerpoint/2010/main" val="48564559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Pre-Lesson Discussion</a:t>
            </a:r>
            <a:endParaRPr lang="en-US" dirty="0"/>
          </a:p>
        </p:txBody>
      </p:sp>
      <p:sp>
        <p:nvSpPr>
          <p:cNvPr id="3" name="Content Placeholder 2"/>
          <p:cNvSpPr>
            <a:spLocks noGrp="1"/>
          </p:cNvSpPr>
          <p:nvPr>
            <p:ph idx="1"/>
          </p:nvPr>
        </p:nvSpPr>
        <p:spPr/>
        <p:txBody>
          <a:bodyPr/>
          <a:lstStyle/>
          <a:p>
            <a:r>
              <a:rPr lang="en-US" dirty="0" smtClean="0"/>
              <a:t>Calculate </a:t>
            </a:r>
            <a:r>
              <a:rPr lang="en-US" dirty="0"/>
              <a:t>the average mass of the </a:t>
            </a:r>
            <a:r>
              <a:rPr lang="en-US" dirty="0" smtClean="0"/>
              <a:t>eggs in the container.</a:t>
            </a:r>
          </a:p>
          <a:p>
            <a:r>
              <a:rPr lang="en-US" dirty="0" smtClean="0"/>
              <a:t>Record the mass of each type of egg and the number of each.</a:t>
            </a:r>
          </a:p>
          <a:p>
            <a:r>
              <a:rPr lang="en-US" dirty="0" smtClean="0"/>
              <a:t>What is difference between the “Average Mass” and “Individual Mass”?</a:t>
            </a:r>
          </a:p>
          <a:p>
            <a:r>
              <a:rPr lang="en-US" dirty="0" smtClean="0"/>
              <a:t>Design a situation to make the mixture ____g</a:t>
            </a:r>
            <a:endParaRPr lang="en-US" dirty="0"/>
          </a:p>
        </p:txBody>
      </p:sp>
    </p:spTree>
    <p:extLst>
      <p:ext uri="{BB962C8B-B14F-4D97-AF65-F5344CB8AC3E}">
        <p14:creationId xmlns:p14="http://schemas.microsoft.com/office/powerpoint/2010/main" val="7167832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Post-Lesson Questions</a:t>
            </a:r>
            <a:endParaRPr lang="en-US" b="1" dirty="0"/>
          </a:p>
        </p:txBody>
      </p:sp>
    </p:spTree>
    <p:extLst>
      <p:ext uri="{BB962C8B-B14F-4D97-AF65-F5344CB8AC3E}">
        <p14:creationId xmlns:p14="http://schemas.microsoft.com/office/powerpoint/2010/main" val="48845765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would this be?</a:t>
            </a:r>
            <a:endParaRPr lang="en-US" b="1" dirty="0"/>
          </a:p>
        </p:txBody>
      </p:sp>
      <p:sp>
        <p:nvSpPr>
          <p:cNvPr id="3" name="Content Placeholder 2"/>
          <p:cNvSpPr>
            <a:spLocks noGrp="1"/>
          </p:cNvSpPr>
          <p:nvPr>
            <p:ph idx="1"/>
          </p:nvPr>
        </p:nvSpPr>
        <p:spPr>
          <a:xfrm>
            <a:off x="457200" y="1600201"/>
            <a:ext cx="2895600" cy="2590800"/>
          </a:xfrm>
          <a:solidFill>
            <a:schemeClr val="bg1"/>
          </a:solidFill>
        </p:spPr>
        <p:txBody>
          <a:bodyPr>
            <a:normAutofit fontScale="92500" lnSpcReduction="20000"/>
          </a:bodyPr>
          <a:lstStyle/>
          <a:p>
            <a:pPr marL="514350" indent="-514350">
              <a:buFont typeface="+mj-lt"/>
              <a:buAutoNum type="alphaUcPeriod"/>
            </a:pPr>
            <a:r>
              <a:rPr lang="en-US" b="1" dirty="0" smtClean="0"/>
              <a:t>Carbon-12 </a:t>
            </a:r>
          </a:p>
          <a:p>
            <a:pPr marL="514350" indent="-514350">
              <a:buFont typeface="+mj-lt"/>
              <a:buAutoNum type="alphaUcPeriod"/>
            </a:pPr>
            <a:r>
              <a:rPr lang="en-US" b="1" dirty="0" smtClean="0"/>
              <a:t>Carbon-14</a:t>
            </a:r>
          </a:p>
          <a:p>
            <a:pPr marL="514350" indent="-514350">
              <a:buFont typeface="+mj-lt"/>
              <a:buAutoNum type="alphaUcPeriod"/>
            </a:pPr>
            <a:r>
              <a:rPr lang="en-US" b="1" dirty="0" smtClean="0"/>
              <a:t>Oxygen-14</a:t>
            </a:r>
          </a:p>
          <a:p>
            <a:pPr marL="514350" indent="-514350">
              <a:buFont typeface="+mj-lt"/>
              <a:buAutoNum type="alphaUcPeriod"/>
            </a:pPr>
            <a:r>
              <a:rPr lang="en-US" b="1" dirty="0" smtClean="0"/>
              <a:t>More than one of these</a:t>
            </a:r>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138" y="1752601"/>
            <a:ext cx="5301873"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72686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6858000" cy="731838"/>
          </a:xfrm>
        </p:spPr>
        <p:txBody>
          <a:bodyPr>
            <a:noAutofit/>
          </a:bodyPr>
          <a:lstStyle/>
          <a:p>
            <a:pPr algn="l"/>
            <a:r>
              <a:rPr lang="en-US" sz="3600" dirty="0"/>
              <a:t>Reason</a:t>
            </a:r>
            <a:r>
              <a:rPr lang="en-US" sz="3600" dirty="0" smtClean="0"/>
              <a:t>: The number of protons tells the name of the atom; the mass is given by the sum of protons and neutrons</a:t>
            </a:r>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3504529"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52875"/>
            <a:ext cx="302554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447" y="3733800"/>
            <a:ext cx="53454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9465" t="11888" r="17405" b="17482"/>
          <a:stretch/>
        </p:blipFill>
        <p:spPr bwMode="auto">
          <a:xfrm>
            <a:off x="7585738" y="609600"/>
            <a:ext cx="1508760" cy="153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72543" y="2733615"/>
            <a:ext cx="5535553" cy="584775"/>
          </a:xfrm>
          <a:prstGeom prst="rect">
            <a:avLst/>
          </a:prstGeom>
          <a:noFill/>
        </p:spPr>
        <p:txBody>
          <a:bodyPr wrap="square" rtlCol="0">
            <a:spAutoFit/>
          </a:bodyPr>
          <a:lstStyle/>
          <a:p>
            <a:r>
              <a:rPr lang="en-US" sz="3200" dirty="0" smtClean="0"/>
              <a:t>6 protons +8 neutrons = 14 </a:t>
            </a:r>
            <a:r>
              <a:rPr lang="en-US" sz="3200" dirty="0" err="1" smtClean="0"/>
              <a:t>amu</a:t>
            </a:r>
            <a:endParaRPr lang="en-US" sz="3200" dirty="0"/>
          </a:p>
        </p:txBody>
      </p:sp>
    </p:spTree>
    <p:extLst>
      <p:ext uri="{BB962C8B-B14F-4D97-AF65-F5344CB8AC3E}">
        <p14:creationId xmlns:p14="http://schemas.microsoft.com/office/powerpoint/2010/main" val="178630342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Which would be isotopes?</a:t>
            </a:r>
            <a:endParaRPr lang="en-US"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93520"/>
            <a:ext cx="443334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 y="3104086"/>
            <a:ext cx="4372381" cy="154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 y="4800600"/>
            <a:ext cx="4326661" cy="168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800106"/>
            <a:ext cx="563880" cy="707886"/>
          </a:xfrm>
          <a:prstGeom prst="rect">
            <a:avLst/>
          </a:prstGeom>
          <a:noFill/>
        </p:spPr>
        <p:txBody>
          <a:bodyPr wrap="square" rtlCol="0">
            <a:spAutoFit/>
          </a:bodyPr>
          <a:lstStyle/>
          <a:p>
            <a:r>
              <a:rPr lang="en-US" sz="4000" b="1" dirty="0"/>
              <a:t>1</a:t>
            </a:r>
          </a:p>
        </p:txBody>
      </p:sp>
      <p:sp>
        <p:nvSpPr>
          <p:cNvPr id="11" name="TextBox 10"/>
          <p:cNvSpPr txBox="1"/>
          <p:nvPr/>
        </p:nvSpPr>
        <p:spPr>
          <a:xfrm>
            <a:off x="15240" y="3522509"/>
            <a:ext cx="563880" cy="707886"/>
          </a:xfrm>
          <a:prstGeom prst="rect">
            <a:avLst/>
          </a:prstGeom>
          <a:noFill/>
        </p:spPr>
        <p:txBody>
          <a:bodyPr wrap="square" rtlCol="0">
            <a:spAutoFit/>
          </a:bodyPr>
          <a:lstStyle/>
          <a:p>
            <a:r>
              <a:rPr lang="en-US" sz="4000" b="1" dirty="0" smtClean="0"/>
              <a:t>2</a:t>
            </a:r>
            <a:endParaRPr lang="en-US" sz="4000" b="1" dirty="0"/>
          </a:p>
        </p:txBody>
      </p:sp>
      <p:sp>
        <p:nvSpPr>
          <p:cNvPr id="12" name="TextBox 11"/>
          <p:cNvSpPr txBox="1"/>
          <p:nvPr/>
        </p:nvSpPr>
        <p:spPr>
          <a:xfrm>
            <a:off x="15240" y="5287186"/>
            <a:ext cx="563880" cy="707886"/>
          </a:xfrm>
          <a:prstGeom prst="rect">
            <a:avLst/>
          </a:prstGeom>
          <a:noFill/>
        </p:spPr>
        <p:txBody>
          <a:bodyPr wrap="square" rtlCol="0">
            <a:spAutoFit/>
          </a:bodyPr>
          <a:lstStyle/>
          <a:p>
            <a:r>
              <a:rPr lang="en-US" sz="4000" b="1" dirty="0" smtClean="0"/>
              <a:t>3</a:t>
            </a:r>
            <a:endParaRPr lang="en-US" sz="4000" b="1" dirty="0"/>
          </a:p>
        </p:txBody>
      </p:sp>
      <p:sp>
        <p:nvSpPr>
          <p:cNvPr id="7" name="TextBox 6"/>
          <p:cNvSpPr txBox="1"/>
          <p:nvPr/>
        </p:nvSpPr>
        <p:spPr>
          <a:xfrm>
            <a:off x="5181600" y="1493520"/>
            <a:ext cx="3962400" cy="3785652"/>
          </a:xfrm>
          <a:prstGeom prst="rect">
            <a:avLst/>
          </a:prstGeom>
          <a:noFill/>
        </p:spPr>
        <p:txBody>
          <a:bodyPr wrap="square" rtlCol="0">
            <a:spAutoFit/>
          </a:bodyPr>
          <a:lstStyle/>
          <a:p>
            <a:pPr marL="342900" indent="-342900">
              <a:buFont typeface="+mj-lt"/>
              <a:buAutoNum type="alphaUcPeriod"/>
            </a:pPr>
            <a:r>
              <a:rPr lang="en-US" sz="4000" b="1" dirty="0" smtClean="0"/>
              <a:t> 1 &amp; 2</a:t>
            </a:r>
          </a:p>
          <a:p>
            <a:pPr marL="342900" indent="-342900">
              <a:buFont typeface="+mj-lt"/>
              <a:buAutoNum type="alphaUcPeriod"/>
            </a:pPr>
            <a:r>
              <a:rPr lang="en-US" sz="4000" b="1" dirty="0"/>
              <a:t> </a:t>
            </a:r>
            <a:r>
              <a:rPr lang="en-US" sz="4000" b="1" dirty="0" smtClean="0"/>
              <a:t>1 &amp; 3</a:t>
            </a:r>
          </a:p>
          <a:p>
            <a:pPr marL="342900" indent="-342900">
              <a:buFont typeface="+mj-lt"/>
              <a:buAutoNum type="alphaUcPeriod"/>
            </a:pPr>
            <a:r>
              <a:rPr lang="en-US" sz="4000" b="1" dirty="0"/>
              <a:t> </a:t>
            </a:r>
            <a:r>
              <a:rPr lang="en-US" sz="4000" b="1" dirty="0" smtClean="0"/>
              <a:t>2 &amp; 3</a:t>
            </a:r>
          </a:p>
          <a:p>
            <a:pPr marL="342900" indent="-342900">
              <a:buFont typeface="+mj-lt"/>
              <a:buAutoNum type="alphaUcPeriod"/>
            </a:pPr>
            <a:r>
              <a:rPr lang="en-US" sz="4000" b="1" dirty="0"/>
              <a:t> </a:t>
            </a:r>
            <a:r>
              <a:rPr lang="en-US" sz="4000" b="1" dirty="0" smtClean="0"/>
              <a:t>none</a:t>
            </a:r>
          </a:p>
          <a:p>
            <a:pPr marL="342900" indent="-342900">
              <a:buFont typeface="+mj-lt"/>
              <a:buAutoNum type="alphaUcPeriod"/>
            </a:pPr>
            <a:r>
              <a:rPr lang="en-US" sz="4000" b="1" dirty="0"/>
              <a:t> </a:t>
            </a:r>
            <a:r>
              <a:rPr lang="en-US" sz="4000" b="1" dirty="0" smtClean="0"/>
              <a:t>more than one combination</a:t>
            </a:r>
          </a:p>
        </p:txBody>
      </p:sp>
    </p:spTree>
    <p:extLst>
      <p:ext uri="{BB962C8B-B14F-4D97-AF65-F5344CB8AC3E}">
        <p14:creationId xmlns:p14="http://schemas.microsoft.com/office/powerpoint/2010/main" val="83299123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839200" cy="1406682"/>
          </a:xfrm>
        </p:spPr>
        <p:txBody>
          <a:bodyPr>
            <a:noAutofit/>
          </a:bodyPr>
          <a:lstStyle/>
          <a:p>
            <a:pPr algn="l"/>
            <a:r>
              <a:rPr lang="en-US" sz="3600" b="1" dirty="0" smtClean="0"/>
              <a:t>Reason: Isotopes have same number of protons (so the same name), but different number of neutrons</a:t>
            </a:r>
            <a:endParaRPr lang="en-US" sz="3600" b="1" dirty="0"/>
          </a:p>
        </p:txBody>
      </p:sp>
      <p:grpSp>
        <p:nvGrpSpPr>
          <p:cNvPr id="4" name="Group 3"/>
          <p:cNvGrpSpPr/>
          <p:nvPr/>
        </p:nvGrpSpPr>
        <p:grpSpPr>
          <a:xfrm>
            <a:off x="939665" y="2552700"/>
            <a:ext cx="5537335" cy="4000499"/>
            <a:chOff x="914400" y="1905000"/>
            <a:chExt cx="5481153" cy="4223131"/>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13393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145" y="3230880"/>
              <a:ext cx="1227821" cy="122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145" y="4572000"/>
              <a:ext cx="1174481" cy="126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1905000"/>
              <a:ext cx="3926673" cy="141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200400"/>
              <a:ext cx="3926673" cy="138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8880" y="4602481"/>
              <a:ext cx="3926673" cy="15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995981" y="1787682"/>
            <a:ext cx="6440709" cy="646331"/>
          </a:xfrm>
          <a:prstGeom prst="rect">
            <a:avLst/>
          </a:prstGeom>
          <a:noFill/>
        </p:spPr>
        <p:txBody>
          <a:bodyPr wrap="square" rtlCol="0">
            <a:spAutoFit/>
          </a:bodyPr>
          <a:lstStyle/>
          <a:p>
            <a:r>
              <a:rPr lang="en-US" sz="3600" b="1" dirty="0" smtClean="0">
                <a:solidFill>
                  <a:srgbClr val="0070C0"/>
                </a:solidFill>
              </a:rPr>
              <a:t> 1 and 2 are isotopes</a:t>
            </a:r>
            <a:endParaRPr lang="en-US" sz="3600" b="1" dirty="0">
              <a:solidFill>
                <a:srgbClr val="0070C0"/>
              </a:solidFill>
            </a:endParaRPr>
          </a:p>
        </p:txBody>
      </p:sp>
      <p:sp>
        <p:nvSpPr>
          <p:cNvPr id="13" name="TextBox 12"/>
          <p:cNvSpPr txBox="1"/>
          <p:nvPr/>
        </p:nvSpPr>
        <p:spPr>
          <a:xfrm>
            <a:off x="153333" y="2870058"/>
            <a:ext cx="563880" cy="707886"/>
          </a:xfrm>
          <a:prstGeom prst="rect">
            <a:avLst/>
          </a:prstGeom>
          <a:noFill/>
        </p:spPr>
        <p:txBody>
          <a:bodyPr wrap="square" rtlCol="0">
            <a:spAutoFit/>
          </a:bodyPr>
          <a:lstStyle/>
          <a:p>
            <a:r>
              <a:rPr lang="en-US" sz="4000" b="1" dirty="0"/>
              <a:t>1</a:t>
            </a:r>
          </a:p>
        </p:txBody>
      </p:sp>
      <p:sp>
        <p:nvSpPr>
          <p:cNvPr id="14" name="TextBox 13"/>
          <p:cNvSpPr txBox="1"/>
          <p:nvPr/>
        </p:nvSpPr>
        <p:spPr>
          <a:xfrm>
            <a:off x="215382" y="4036287"/>
            <a:ext cx="563880" cy="707886"/>
          </a:xfrm>
          <a:prstGeom prst="rect">
            <a:avLst/>
          </a:prstGeom>
          <a:noFill/>
        </p:spPr>
        <p:txBody>
          <a:bodyPr wrap="square" rtlCol="0">
            <a:spAutoFit/>
          </a:bodyPr>
          <a:lstStyle/>
          <a:p>
            <a:r>
              <a:rPr lang="en-US" sz="4000" b="1" dirty="0" smtClean="0"/>
              <a:t>2</a:t>
            </a:r>
            <a:endParaRPr lang="en-US" sz="4000" b="1" dirty="0"/>
          </a:p>
        </p:txBody>
      </p:sp>
      <p:sp>
        <p:nvSpPr>
          <p:cNvPr id="15" name="TextBox 14"/>
          <p:cNvSpPr txBox="1"/>
          <p:nvPr/>
        </p:nvSpPr>
        <p:spPr>
          <a:xfrm>
            <a:off x="221447" y="5323426"/>
            <a:ext cx="563880" cy="707886"/>
          </a:xfrm>
          <a:prstGeom prst="rect">
            <a:avLst/>
          </a:prstGeom>
          <a:noFill/>
        </p:spPr>
        <p:txBody>
          <a:bodyPr wrap="square" rtlCol="0">
            <a:spAutoFit/>
          </a:bodyPr>
          <a:lstStyle/>
          <a:p>
            <a:r>
              <a:rPr lang="en-US" sz="4000" b="1" dirty="0" smtClean="0"/>
              <a:t>3</a:t>
            </a:r>
            <a:endParaRPr lang="en-US" sz="4000" b="1" dirty="0"/>
          </a:p>
        </p:txBody>
      </p:sp>
    </p:spTree>
    <p:extLst>
      <p:ext uri="{BB962C8B-B14F-4D97-AF65-F5344CB8AC3E}">
        <p14:creationId xmlns:p14="http://schemas.microsoft.com/office/powerpoint/2010/main" val="178635976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What would the approximate average mass of Hydrogen be?</a:t>
            </a:r>
            <a:endParaRPr lang="en-US" b="1" dirty="0"/>
          </a:p>
        </p:txBody>
      </p:sp>
      <p:sp>
        <p:nvSpPr>
          <p:cNvPr id="3" name="Content Placeholder 2"/>
          <p:cNvSpPr>
            <a:spLocks noGrp="1"/>
          </p:cNvSpPr>
          <p:nvPr>
            <p:ph idx="1"/>
          </p:nvPr>
        </p:nvSpPr>
        <p:spPr>
          <a:xfrm>
            <a:off x="5410200" y="2119604"/>
            <a:ext cx="3429000" cy="3366796"/>
          </a:xfrm>
        </p:spPr>
        <p:txBody>
          <a:bodyPr>
            <a:normAutofit/>
          </a:bodyPr>
          <a:lstStyle/>
          <a:p>
            <a:pPr marL="514350" indent="-514350">
              <a:buFont typeface="+mj-lt"/>
              <a:buAutoNum type="alphaUcPeriod"/>
            </a:pPr>
            <a:r>
              <a:rPr lang="en-US" sz="4300" b="1" dirty="0" smtClean="0"/>
              <a:t> 6 </a:t>
            </a:r>
            <a:r>
              <a:rPr lang="en-US" sz="4300" b="1" dirty="0" err="1" smtClean="0"/>
              <a:t>amu</a:t>
            </a:r>
            <a:endParaRPr lang="en-US" sz="4300" b="1" dirty="0" smtClean="0"/>
          </a:p>
          <a:p>
            <a:pPr marL="514350" indent="-514350">
              <a:buFont typeface="+mj-lt"/>
              <a:buAutoNum type="alphaUcPeriod"/>
            </a:pPr>
            <a:r>
              <a:rPr lang="en-US" sz="4300" b="1" dirty="0" smtClean="0"/>
              <a:t> 2 </a:t>
            </a:r>
            <a:r>
              <a:rPr lang="en-US" sz="4300" b="1" dirty="0" err="1" smtClean="0"/>
              <a:t>amu</a:t>
            </a:r>
            <a:endParaRPr lang="en-US" sz="4300" b="1" dirty="0" smtClean="0"/>
          </a:p>
          <a:p>
            <a:pPr marL="514350" indent="-514350">
              <a:buFont typeface="+mj-lt"/>
              <a:buAutoNum type="alphaUcPeriod"/>
            </a:pPr>
            <a:r>
              <a:rPr lang="en-US" sz="4300" b="1" dirty="0" smtClean="0"/>
              <a:t> 1.5 </a:t>
            </a:r>
            <a:r>
              <a:rPr lang="en-US" sz="4300" b="1" dirty="0" err="1" smtClean="0"/>
              <a:t>amu</a:t>
            </a:r>
            <a:endParaRPr lang="en-US" sz="4300" b="1" dirty="0" smtClean="0"/>
          </a:p>
          <a:p>
            <a:pPr marL="514350" indent="-514350">
              <a:buFont typeface="+mj-lt"/>
              <a:buAutoNum type="alphaUcPeriod"/>
            </a:pPr>
            <a:r>
              <a:rPr lang="en-US" sz="4300" b="1" dirty="0" smtClean="0"/>
              <a:t> 1 </a:t>
            </a:r>
            <a:r>
              <a:rPr lang="en-US" sz="4300" b="1" dirty="0" err="1" smtClean="0"/>
              <a:t>amu</a:t>
            </a:r>
            <a:endParaRPr lang="en-US" sz="4300" b="1" dirty="0" smtClean="0"/>
          </a:p>
          <a:p>
            <a:pPr marL="514350" indent="-514350">
              <a:buFont typeface="+mj-lt"/>
              <a:buAutoNum type="alphaUcPeriod"/>
            </a:pP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15" t="12076" r="14229" b="10566"/>
          <a:stretch/>
        </p:blipFill>
        <p:spPr bwMode="auto">
          <a:xfrm>
            <a:off x="254138" y="2090056"/>
            <a:ext cx="5009882" cy="364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3305" y="2090056"/>
            <a:ext cx="5257800" cy="392974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431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228600" y="457200"/>
            <a:ext cx="8915400" cy="1447800"/>
          </a:xfrm>
        </p:spPr>
        <p:txBody>
          <a:bodyPr/>
          <a:lstStyle/>
          <a:p>
            <a:pPr algn="l"/>
            <a:r>
              <a:rPr lang="en-US" sz="4800"/>
              <a:t> </a:t>
            </a:r>
            <a:r>
              <a:rPr lang="en-US"/>
              <a:t>5. What will happen to the pressure if temp is held constant and the volume is decreased?</a:t>
            </a:r>
          </a:p>
        </p:txBody>
      </p:sp>
      <p:sp>
        <p:nvSpPr>
          <p:cNvPr id="12293" name="Rectangle 5"/>
          <p:cNvSpPr>
            <a:spLocks noGrp="1" noChangeArrowheads="1"/>
          </p:cNvSpPr>
          <p:nvPr>
            <p:ph type="body" idx="1"/>
          </p:nvPr>
        </p:nvSpPr>
        <p:spPr>
          <a:xfrm>
            <a:off x="304800" y="2438400"/>
            <a:ext cx="8839200" cy="3810000"/>
          </a:xfrm>
        </p:spPr>
        <p:txBody>
          <a:bodyPr/>
          <a:lstStyle/>
          <a:p>
            <a:pPr marL="609600" indent="-609600">
              <a:lnSpc>
                <a:spcPct val="90000"/>
              </a:lnSpc>
              <a:buFontTx/>
              <a:buAutoNum type="alphaUcPeriod"/>
            </a:pPr>
            <a:r>
              <a:rPr lang="en-US" sz="3000" b="1">
                <a:solidFill>
                  <a:schemeClr val="accent2"/>
                </a:solidFill>
              </a:rPr>
              <a:t>Pressure goes up because</a:t>
            </a:r>
            <a:r>
              <a:rPr lang="en-US" sz="3000" b="1"/>
              <a:t> </a:t>
            </a:r>
            <a:r>
              <a:rPr lang="en-US" sz="3000" b="1">
                <a:solidFill>
                  <a:schemeClr val="accent2"/>
                </a:solidFill>
              </a:rPr>
              <a:t>more collisions</a:t>
            </a:r>
          </a:p>
          <a:p>
            <a:pPr marL="609600" indent="-609600">
              <a:lnSpc>
                <a:spcPct val="90000"/>
              </a:lnSpc>
              <a:buFontTx/>
              <a:buAutoNum type="alphaUcPeriod"/>
            </a:pPr>
            <a:r>
              <a:rPr lang="en-US" sz="3000" b="1">
                <a:solidFill>
                  <a:srgbClr val="CC0000"/>
                </a:solidFill>
              </a:rPr>
              <a:t>Pressure goes up because more collisions are happening, but</a:t>
            </a:r>
            <a:r>
              <a:rPr lang="en-US" sz="3000" b="1"/>
              <a:t> </a:t>
            </a:r>
            <a:r>
              <a:rPr lang="en-US" sz="3000" b="1">
                <a:solidFill>
                  <a:srgbClr val="CC0000"/>
                </a:solidFill>
              </a:rPr>
              <a:t>same force per collision</a:t>
            </a:r>
          </a:p>
          <a:p>
            <a:pPr marL="609600" indent="-609600">
              <a:lnSpc>
                <a:spcPct val="90000"/>
              </a:lnSpc>
              <a:buFontTx/>
              <a:buAutoNum type="alphaUcPeriod"/>
            </a:pPr>
            <a:r>
              <a:rPr lang="en-US" sz="3000" b="1">
                <a:solidFill>
                  <a:srgbClr val="008000"/>
                </a:solidFill>
              </a:rPr>
              <a:t>Pressure goes up because more collisions are happening, and</a:t>
            </a:r>
            <a:r>
              <a:rPr lang="en-US" sz="3000" b="1"/>
              <a:t> </a:t>
            </a:r>
            <a:r>
              <a:rPr lang="en-US" sz="3000" b="1">
                <a:solidFill>
                  <a:srgbClr val="008000"/>
                </a:solidFill>
              </a:rPr>
              <a:t>increased force per collision</a:t>
            </a:r>
          </a:p>
          <a:p>
            <a:pPr marL="609600" indent="-609600">
              <a:lnSpc>
                <a:spcPct val="90000"/>
              </a:lnSpc>
              <a:buFontTx/>
              <a:buAutoNum type="alphaUcPeriod"/>
            </a:pPr>
            <a:r>
              <a:rPr lang="en-US" sz="3000" b="1"/>
              <a:t>Nothing because pressure is only related to molecular speed</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731838"/>
          </a:xfrm>
        </p:spPr>
        <p:txBody>
          <a:bodyPr>
            <a:normAutofit fontScale="90000"/>
          </a:bodyPr>
          <a:lstStyle/>
          <a:p>
            <a:r>
              <a:rPr lang="en-US" dirty="0"/>
              <a:t>Reason: </a:t>
            </a:r>
            <a:r>
              <a:rPr lang="en-US" dirty="0" smtClean="0"/>
              <a:t>3/6 gives 50% of each, so .5*2+.5*1=1.5 </a:t>
            </a:r>
            <a:r>
              <a:rPr lang="en-US" dirty="0" err="1" smtClean="0"/>
              <a:t>amu</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4480"/>
            <a:ext cx="3877504" cy="271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6105" y="3987284"/>
            <a:ext cx="4181534" cy="1468756"/>
            <a:chOff x="96105" y="4267199"/>
            <a:chExt cx="4181534" cy="1468756"/>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05" y="4267199"/>
              <a:ext cx="2148509" cy="146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b="3801"/>
            <a:stretch/>
          </p:blipFill>
          <p:spPr bwMode="auto">
            <a:xfrm>
              <a:off x="2149754" y="4267200"/>
              <a:ext cx="2127885" cy="146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753" y="1554480"/>
            <a:ext cx="4648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5231" y="3733275"/>
            <a:ext cx="4331243" cy="231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6105" y="6045945"/>
            <a:ext cx="9581295" cy="523220"/>
          </a:xfrm>
          <a:prstGeom prst="rect">
            <a:avLst/>
          </a:prstGeom>
          <a:noFill/>
        </p:spPr>
        <p:txBody>
          <a:bodyPr wrap="square" rtlCol="0">
            <a:spAutoFit/>
          </a:bodyPr>
          <a:lstStyle/>
          <a:p>
            <a:r>
              <a:rPr lang="en-US" sz="2800" b="1" dirty="0" smtClean="0">
                <a:solidFill>
                  <a:srgbClr val="0070C0"/>
                </a:solidFill>
              </a:rPr>
              <a:t>Why are there more digits in the answer in the </a:t>
            </a:r>
            <a:r>
              <a:rPr lang="en-US" sz="2800" b="1" dirty="0" err="1" smtClean="0">
                <a:solidFill>
                  <a:srgbClr val="0070C0"/>
                </a:solidFill>
              </a:rPr>
              <a:t>sim</a:t>
            </a:r>
            <a:r>
              <a:rPr lang="en-US" sz="2800" b="1" dirty="0" smtClean="0">
                <a:solidFill>
                  <a:srgbClr val="0070C0"/>
                </a:solidFill>
              </a:rPr>
              <a:t>?</a:t>
            </a:r>
            <a:endParaRPr lang="en-US" sz="2800" b="1" dirty="0">
              <a:solidFill>
                <a:srgbClr val="0070C0"/>
              </a:solidFill>
            </a:endParaRPr>
          </a:p>
        </p:txBody>
      </p:sp>
    </p:spTree>
    <p:extLst>
      <p:ext uri="{BB962C8B-B14F-4D97-AF65-F5344CB8AC3E}">
        <p14:creationId xmlns:p14="http://schemas.microsoft.com/office/powerpoint/2010/main" val="70599461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26306"/>
            <a:ext cx="5562600" cy="1143000"/>
          </a:xfrm>
        </p:spPr>
        <p:txBody>
          <a:bodyPr>
            <a:normAutofit fontScale="90000"/>
          </a:bodyPr>
          <a:lstStyle/>
          <a:p>
            <a:pPr algn="l"/>
            <a:r>
              <a:rPr lang="en-US" b="1" dirty="0" smtClean="0"/>
              <a:t>What would the approximate average mass of Argon be?</a:t>
            </a:r>
            <a:endParaRPr lang="en-US" b="1" dirty="0"/>
          </a:p>
        </p:txBody>
      </p:sp>
      <p:sp>
        <p:nvSpPr>
          <p:cNvPr id="3" name="Content Placeholder 2"/>
          <p:cNvSpPr>
            <a:spLocks noGrp="1"/>
          </p:cNvSpPr>
          <p:nvPr>
            <p:ph idx="1"/>
          </p:nvPr>
        </p:nvSpPr>
        <p:spPr>
          <a:xfrm>
            <a:off x="717978" y="4800600"/>
            <a:ext cx="8077200" cy="940095"/>
          </a:xfrm>
          <a:solidFill>
            <a:schemeClr val="bg1"/>
          </a:solidFill>
        </p:spPr>
        <p:txBody>
          <a:bodyPr>
            <a:normAutofit fontScale="92500"/>
          </a:bodyPr>
          <a:lstStyle/>
          <a:p>
            <a:pPr marL="514350" indent="-514350">
              <a:buFont typeface="+mj-lt"/>
              <a:buAutoNum type="alphaUcPeriod"/>
            </a:pPr>
            <a:r>
              <a:rPr lang="en-US" sz="4000" b="1" dirty="0" smtClean="0"/>
              <a:t>40 </a:t>
            </a:r>
            <a:r>
              <a:rPr lang="en-US" sz="4000" b="1" dirty="0" err="1" smtClean="0"/>
              <a:t>amu</a:t>
            </a:r>
            <a:r>
              <a:rPr lang="en-US" sz="4000" b="1" dirty="0" smtClean="0"/>
              <a:t>    B. 38 </a:t>
            </a:r>
            <a:r>
              <a:rPr lang="en-US" sz="4000" b="1" dirty="0" err="1" smtClean="0"/>
              <a:t>amu</a:t>
            </a:r>
            <a:r>
              <a:rPr lang="en-US" sz="4000" b="1" dirty="0" smtClean="0"/>
              <a:t>   C. 37.5 </a:t>
            </a:r>
            <a:r>
              <a:rPr lang="en-US" sz="4000" b="1" dirty="0" err="1" smtClean="0"/>
              <a:t>amu</a:t>
            </a:r>
            <a:endParaRPr lang="en-US" sz="4000" b="1" dirty="0" smtClean="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411" y="3021563"/>
            <a:ext cx="6813978" cy="146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240" y="304800"/>
            <a:ext cx="3067730" cy="23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28184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31838"/>
          </a:xfrm>
        </p:spPr>
        <p:txBody>
          <a:bodyPr>
            <a:normAutofit fontScale="90000"/>
          </a:bodyPr>
          <a:lstStyle/>
          <a:p>
            <a:r>
              <a:rPr lang="en-US" b="1" dirty="0" smtClean="0"/>
              <a:t>Reason: </a:t>
            </a:r>
            <a:r>
              <a:rPr lang="en-US" b="1" dirty="0"/>
              <a:t>.5*36+.25*38+.</a:t>
            </a:r>
            <a:r>
              <a:rPr lang="en-US" b="1" dirty="0" smtClean="0"/>
              <a:t>25*40 =37.5</a:t>
            </a:r>
            <a:endParaRPr lang="en-US" b="1" dirty="0"/>
          </a:p>
        </p:txBody>
      </p:sp>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733" r="7537"/>
          <a:stretch/>
        </p:blipFill>
        <p:spPr bwMode="auto">
          <a:xfrm>
            <a:off x="55987" y="1214891"/>
            <a:ext cx="2537926" cy="23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929" y="1698584"/>
            <a:ext cx="6595364" cy="141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89" y="3600903"/>
            <a:ext cx="5043680" cy="223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321" y="3747423"/>
            <a:ext cx="3875130" cy="143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26259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fontScale="90000"/>
          </a:bodyPr>
          <a:lstStyle/>
          <a:p>
            <a:pPr algn="l"/>
            <a:r>
              <a:rPr lang="en-US" b="1" dirty="0" smtClean="0"/>
              <a:t>Discussion Questions: How would you know if this combination is likely to be found in some dirt? </a:t>
            </a:r>
            <a:endParaRPr lang="en-US" b="1"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51" t="8013" r="13274" b="13274"/>
          <a:stretch/>
        </p:blipFill>
        <p:spPr bwMode="auto">
          <a:xfrm>
            <a:off x="3135086" y="2724538"/>
            <a:ext cx="3467460" cy="255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6092" b="6977"/>
          <a:stretch/>
        </p:blipFill>
        <p:spPr bwMode="auto">
          <a:xfrm>
            <a:off x="959496" y="5283458"/>
            <a:ext cx="3841103" cy="151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0402" y="5283458"/>
            <a:ext cx="3304288" cy="144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129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89" y="3833946"/>
            <a:ext cx="1986899"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199" y="1295400"/>
            <a:ext cx="7086601" cy="731838"/>
          </a:xfrm>
        </p:spPr>
        <p:txBody>
          <a:bodyPr>
            <a:noAutofit/>
          </a:bodyPr>
          <a:lstStyle/>
          <a:p>
            <a:pPr algn="l"/>
            <a:r>
              <a:rPr lang="en-US" sz="3600" b="1" dirty="0" smtClean="0"/>
              <a:t>Reason: 10/14*14+4/14*15=14.285</a:t>
            </a:r>
            <a:br>
              <a:rPr lang="en-US" sz="3600" b="1" dirty="0" smtClean="0"/>
            </a:br>
            <a:r>
              <a:rPr lang="en-US" sz="3600" b="1" dirty="0" smtClean="0"/>
              <a:t>On the periodic table, the mass of Nitrogen is given as 14.007, so this is not the most common mixture found in nature. </a:t>
            </a:r>
            <a:endParaRPr lang="en-US" sz="3600" b="1" dirty="0"/>
          </a:p>
        </p:txBody>
      </p:sp>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874" r="15549"/>
          <a:stretch/>
        </p:blipFill>
        <p:spPr bwMode="auto">
          <a:xfrm>
            <a:off x="5438192" y="3978425"/>
            <a:ext cx="343366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065" y="5229225"/>
            <a:ext cx="38766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6324"/>
          <a:stretch/>
        </p:blipFill>
        <p:spPr bwMode="auto">
          <a:xfrm>
            <a:off x="1884790" y="3810000"/>
            <a:ext cx="2520016" cy="143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3202260"/>
            <a:ext cx="3947606" cy="707886"/>
          </a:xfrm>
          <a:prstGeom prst="rect">
            <a:avLst/>
          </a:prstGeom>
          <a:noFill/>
        </p:spPr>
        <p:txBody>
          <a:bodyPr wrap="square" rtlCol="0">
            <a:spAutoFit/>
          </a:bodyPr>
          <a:lstStyle/>
          <a:p>
            <a:r>
              <a:rPr lang="en-US" sz="4000" b="1" dirty="0" smtClean="0">
                <a:solidFill>
                  <a:srgbClr val="0070C0"/>
                </a:solidFill>
              </a:rPr>
              <a:t>“My Mixture”</a:t>
            </a:r>
            <a:endParaRPr lang="en-US" sz="4000" b="1" dirty="0">
              <a:solidFill>
                <a:srgbClr val="0070C0"/>
              </a:solidFill>
            </a:endParaRPr>
          </a:p>
        </p:txBody>
      </p:sp>
      <p:sp>
        <p:nvSpPr>
          <p:cNvPr id="11" name="TextBox 10"/>
          <p:cNvSpPr txBox="1"/>
          <p:nvPr/>
        </p:nvSpPr>
        <p:spPr>
          <a:xfrm>
            <a:off x="5139613" y="3270539"/>
            <a:ext cx="4030824" cy="707886"/>
          </a:xfrm>
          <a:prstGeom prst="rect">
            <a:avLst/>
          </a:prstGeom>
          <a:noFill/>
        </p:spPr>
        <p:txBody>
          <a:bodyPr wrap="square" rtlCol="0">
            <a:spAutoFit/>
          </a:bodyPr>
          <a:lstStyle/>
          <a:p>
            <a:r>
              <a:rPr lang="en-US" sz="4000" b="1" dirty="0" smtClean="0">
                <a:solidFill>
                  <a:srgbClr val="0070C0"/>
                </a:solidFill>
              </a:rPr>
              <a:t>“Nature’s Mix”</a:t>
            </a:r>
            <a:endParaRPr lang="en-US" sz="4000" b="1" dirty="0">
              <a:solidFill>
                <a:srgbClr val="0070C0"/>
              </a:solidFill>
            </a:endParaRPr>
          </a:p>
        </p:txBody>
      </p:sp>
      <p:pic>
        <p:nvPicPr>
          <p:cNvPr id="922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8703" y="1066800"/>
            <a:ext cx="155407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07944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8763000" cy="1470025"/>
          </a:xfrm>
        </p:spPr>
        <p:txBody>
          <a:bodyPr>
            <a:normAutofit/>
          </a:bodyPr>
          <a:lstStyle/>
          <a:p>
            <a:r>
              <a:rPr lang="en-US" sz="4000" dirty="0" smtClean="0"/>
              <a:t>pH Scale: qualitative learning goals </a:t>
            </a:r>
            <a:endParaRPr lang="en-US" sz="4000" dirty="0"/>
          </a:p>
        </p:txBody>
      </p:sp>
      <p:sp>
        <p:nvSpPr>
          <p:cNvPr id="3" name="Subtitle 2"/>
          <p:cNvSpPr>
            <a:spLocks noGrp="1"/>
          </p:cNvSpPr>
          <p:nvPr>
            <p:ph type="subTitle" idx="1"/>
          </p:nvPr>
        </p:nvSpPr>
        <p:spPr>
          <a:xfrm>
            <a:off x="914400" y="1447800"/>
            <a:ext cx="7467600" cy="1752600"/>
          </a:xfrm>
        </p:spPr>
        <p:txBody>
          <a:bodyPr>
            <a:normAutofit fontScale="25000" lnSpcReduction="20000"/>
          </a:bodyPr>
          <a:lstStyle/>
          <a:p>
            <a:pPr marL="457200" lvl="0" indent="-457200" algn="l">
              <a:buFont typeface="+mj-lt"/>
              <a:buAutoNum type="arabicPeriod"/>
              <a:tabLst>
                <a:tab pos="457200" algn="l"/>
              </a:tabLst>
            </a:pPr>
            <a:r>
              <a:rPr lang="en-US" sz="11200" dirty="0"/>
              <a:t>Determine if a solution is acidic or basic using </a:t>
            </a:r>
          </a:p>
          <a:p>
            <a:pPr marL="1025525" lvl="2" indent="-333375" algn="l">
              <a:buFont typeface="+mj-lt"/>
              <a:buAutoNum type="alphaLcParenR"/>
              <a:tabLst>
                <a:tab pos="457200" algn="l"/>
              </a:tabLst>
            </a:pPr>
            <a:r>
              <a:rPr lang="en-US" sz="10800" dirty="0" smtClean="0"/>
              <a:t>pH  b) </a:t>
            </a:r>
            <a:r>
              <a:rPr lang="en-US" sz="10800" i="1" dirty="0"/>
              <a:t>H</a:t>
            </a:r>
            <a:r>
              <a:rPr lang="en-US" sz="10800" i="1" baseline="-25000" dirty="0"/>
              <a:t>3</a:t>
            </a:r>
            <a:r>
              <a:rPr lang="en-US" sz="10800" i="1" dirty="0"/>
              <a:t>O</a:t>
            </a:r>
            <a:r>
              <a:rPr lang="en-US" sz="10800" i="1" baseline="30000" dirty="0"/>
              <a:t>+</a:t>
            </a:r>
            <a:r>
              <a:rPr lang="en-US" sz="10800" i="1" dirty="0"/>
              <a:t>/OH</a:t>
            </a:r>
            <a:r>
              <a:rPr lang="en-US" sz="10800" i="1" baseline="30000" dirty="0"/>
              <a:t>-</a:t>
            </a:r>
            <a:r>
              <a:rPr lang="en-US" sz="10800" i="1" dirty="0"/>
              <a:t> ratio</a:t>
            </a:r>
            <a:r>
              <a:rPr lang="en-US" sz="10800" dirty="0"/>
              <a:t> </a:t>
            </a:r>
            <a:r>
              <a:rPr lang="en-US" sz="10800" dirty="0" smtClean="0"/>
              <a:t>molecular </a:t>
            </a:r>
            <a:r>
              <a:rPr lang="en-US" sz="10800" dirty="0"/>
              <a:t>size </a:t>
            </a:r>
            <a:r>
              <a:rPr lang="en-US" sz="10800" dirty="0" smtClean="0"/>
              <a:t>representation c) </a:t>
            </a:r>
            <a:r>
              <a:rPr lang="en-US" sz="10800" dirty="0" err="1" smtClean="0"/>
              <a:t>Hydronium</a:t>
            </a:r>
            <a:r>
              <a:rPr lang="en-US" sz="10800" dirty="0" smtClean="0"/>
              <a:t>/Hydroxide </a:t>
            </a:r>
            <a:r>
              <a:rPr lang="en-US" sz="10800" dirty="0"/>
              <a:t>concentration </a:t>
            </a:r>
          </a:p>
          <a:p>
            <a:pPr marL="457200" lvl="0" indent="-457200" algn="l">
              <a:buFont typeface="+mj-lt"/>
              <a:buAutoNum type="arabicPeriod"/>
              <a:tabLst>
                <a:tab pos="457200" algn="l"/>
              </a:tabLst>
            </a:pPr>
            <a:r>
              <a:rPr lang="en-US" sz="11200" dirty="0"/>
              <a:t>Relate liquid color to </a:t>
            </a:r>
            <a:r>
              <a:rPr lang="en-US" sz="11200" dirty="0" err="1"/>
              <a:t>pH</a:t>
            </a:r>
            <a:r>
              <a:rPr lang="en-US" sz="11200" dirty="0" err="1" smtClean="0"/>
              <a:t>.</a:t>
            </a:r>
            <a:endParaRPr lang="en-US" sz="11200" dirty="0"/>
          </a:p>
          <a:p>
            <a:pPr marL="457200" lvl="0" indent="-457200" algn="l">
              <a:buFont typeface="+mj-lt"/>
              <a:buAutoNum type="arabicPeriod"/>
              <a:tabLst>
                <a:tab pos="457200" algn="l"/>
              </a:tabLst>
            </a:pPr>
            <a:r>
              <a:rPr lang="en-US" sz="11200" dirty="0"/>
              <a:t>Predict if dilution and volume will increase, decrease or not change the </a:t>
            </a:r>
            <a:r>
              <a:rPr lang="en-US" sz="11200" dirty="0" smtClean="0"/>
              <a:t>pH</a:t>
            </a:r>
            <a:endParaRPr lang="en-US" sz="11200" dirty="0"/>
          </a:p>
          <a:p>
            <a:pPr marL="457200" lvl="0" indent="-457200" algn="l">
              <a:buFont typeface="+mj-lt"/>
              <a:buAutoNum type="arabicPeriod"/>
              <a:tabLst>
                <a:tab pos="457200" algn="l"/>
              </a:tabLst>
            </a:pPr>
            <a:r>
              <a:rPr lang="en-US" sz="11200" dirty="0"/>
              <a:t>Organize a list of liquids in terms of acid or base strength in relative order with supporting evidence</a:t>
            </a:r>
            <a:r>
              <a:rPr lang="en-US" sz="11200" dirty="0" smtClean="0"/>
              <a:t>.</a:t>
            </a:r>
            <a:r>
              <a:rPr lang="en-US" sz="11200" dirty="0"/>
              <a:t> </a:t>
            </a:r>
          </a:p>
          <a:p>
            <a:pPr marL="457200" lvl="0" indent="-457200" algn="l">
              <a:buFont typeface="+mj-lt"/>
              <a:buAutoNum type="arabicPeriod"/>
              <a:tabLst>
                <a:tab pos="457200" algn="l"/>
              </a:tabLst>
            </a:pPr>
            <a:r>
              <a:rPr lang="en-US" sz="11200" dirty="0"/>
              <a:t>Write the water equilibrium expression. Describe how the water equilibrium varies with </a:t>
            </a:r>
            <a:r>
              <a:rPr lang="en-US" sz="11200" dirty="0" err="1"/>
              <a:t>pH.</a:t>
            </a:r>
            <a:endParaRPr lang="en-US" sz="11200" dirty="0"/>
          </a:p>
          <a:p>
            <a:pPr marL="457200" indent="-457200">
              <a:buFont typeface="+mj-lt"/>
              <a:buAutoNum type="arabicPeriod"/>
              <a:tabLst>
                <a:tab pos="457200" algn="l"/>
              </a:tabLst>
            </a:pPr>
            <a:endParaRPr lang="en-US" dirty="0"/>
          </a:p>
        </p:txBody>
      </p:sp>
      <p:sp>
        <p:nvSpPr>
          <p:cNvPr id="4" name="Rectangle 3"/>
          <p:cNvSpPr/>
          <p:nvPr/>
        </p:nvSpPr>
        <p:spPr>
          <a:xfrm>
            <a:off x="5562600" y="6488668"/>
            <a:ext cx="3581400" cy="369332"/>
          </a:xfrm>
          <a:prstGeom prst="rect">
            <a:avLst/>
          </a:prstGeom>
        </p:spPr>
        <p:txBody>
          <a:bodyPr wrap="square">
            <a:spAutoFit/>
          </a:bodyPr>
          <a:lstStyle/>
          <a:p>
            <a:r>
              <a:rPr lang="en-US" dirty="0"/>
              <a:t>Trish </a:t>
            </a:r>
            <a:r>
              <a:rPr lang="en-US" dirty="0" smtClean="0"/>
              <a:t>Loeblein </a:t>
            </a:r>
            <a:r>
              <a:rPr lang="en-US" dirty="0" smtClean="0">
                <a:hlinkClick r:id="rId3"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1. The color of a solution identifies if it is an acid, base, or neutral solution.</a:t>
            </a:r>
            <a:endParaRPr lang="en-US" dirty="0"/>
          </a:p>
        </p:txBody>
      </p:sp>
      <p:sp>
        <p:nvSpPr>
          <p:cNvPr id="6" name="Content Placeholder 5"/>
          <p:cNvSpPr>
            <a:spLocks noGrp="1"/>
          </p:cNvSpPr>
          <p:nvPr>
            <p:ph idx="1"/>
          </p:nvPr>
        </p:nvSpPr>
        <p:spPr>
          <a:xfrm>
            <a:off x="914400" y="5486400"/>
            <a:ext cx="8229600" cy="762000"/>
          </a:xfrm>
        </p:spPr>
        <p:txBody>
          <a:bodyPr>
            <a:normAutofit fontScale="85000" lnSpcReduction="20000"/>
          </a:bodyPr>
          <a:lstStyle/>
          <a:p>
            <a:pPr marL="514350" indent="-514350">
              <a:buFont typeface="+mj-lt"/>
              <a:buAutoNum type="alphaUcPeriod"/>
            </a:pPr>
            <a:r>
              <a:rPr lang="en-US" b="1" dirty="0" smtClean="0"/>
              <a:t>True   B. False C. Pink are base and clear are acid</a:t>
            </a:r>
            <a:endParaRPr lang="en-US" b="1" dirty="0"/>
          </a:p>
        </p:txBody>
      </p:sp>
      <p:pic>
        <p:nvPicPr>
          <p:cNvPr id="1029" name="Picture 5"/>
          <p:cNvPicPr>
            <a:picLocks noChangeAspect="1" noChangeArrowheads="1"/>
          </p:cNvPicPr>
          <p:nvPr/>
        </p:nvPicPr>
        <p:blipFill>
          <a:blip r:embed="rId3" cstate="print"/>
          <a:srcRect b="12042"/>
          <a:stretch>
            <a:fillRect/>
          </a:stretch>
        </p:blipFill>
        <p:spPr bwMode="auto">
          <a:xfrm>
            <a:off x="6019800" y="1828800"/>
            <a:ext cx="2962275" cy="32004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381000" y="1828800"/>
            <a:ext cx="2733675" cy="327660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3171825" y="1843088"/>
            <a:ext cx="280035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2. Which solution is basic?</a:t>
            </a:r>
            <a:endParaRPr lang="en-US" dirty="0"/>
          </a:p>
        </p:txBody>
      </p:sp>
      <p:sp>
        <p:nvSpPr>
          <p:cNvPr id="3" name="Content Placeholder 2"/>
          <p:cNvSpPr>
            <a:spLocks noGrp="1"/>
          </p:cNvSpPr>
          <p:nvPr>
            <p:ph idx="1"/>
          </p:nvPr>
        </p:nvSpPr>
        <p:spPr>
          <a:xfrm>
            <a:off x="457200" y="4648200"/>
            <a:ext cx="8229600" cy="1477963"/>
          </a:xfrm>
        </p:spPr>
        <p:txBody>
          <a:bodyPr>
            <a:normAutofit lnSpcReduction="10000"/>
          </a:bodyPr>
          <a:lstStyle/>
          <a:p>
            <a:pPr marL="514350" indent="-514350">
              <a:buNone/>
            </a:pPr>
            <a:r>
              <a:rPr lang="en-US" dirty="0"/>
              <a:t> </a:t>
            </a:r>
            <a:r>
              <a:rPr lang="en-US" dirty="0" smtClean="0"/>
              <a:t>            </a:t>
            </a:r>
            <a:r>
              <a:rPr lang="en-US" sz="4400" dirty="0" smtClean="0"/>
              <a:t>A			B			C</a:t>
            </a:r>
          </a:p>
          <a:p>
            <a:pPr marL="514350" indent="-514350">
              <a:buNone/>
            </a:pPr>
            <a:r>
              <a:rPr lang="en-US" sz="4400" dirty="0" smtClean="0"/>
              <a:t>D. More than one      E. None</a:t>
            </a:r>
            <a:endParaRPr lang="en-US" dirty="0"/>
          </a:p>
        </p:txBody>
      </p:sp>
      <p:grpSp>
        <p:nvGrpSpPr>
          <p:cNvPr id="7" name="Group 6"/>
          <p:cNvGrpSpPr/>
          <p:nvPr/>
        </p:nvGrpSpPr>
        <p:grpSpPr>
          <a:xfrm>
            <a:off x="381000" y="1371600"/>
            <a:ext cx="8601075" cy="3276600"/>
            <a:chOff x="381000" y="1828800"/>
            <a:chExt cx="8601075" cy="3276600"/>
          </a:xfrm>
        </p:grpSpPr>
        <p:pic>
          <p:nvPicPr>
            <p:cNvPr id="4" name="Picture 5"/>
            <p:cNvPicPr>
              <a:picLocks noChangeAspect="1" noChangeArrowheads="1"/>
            </p:cNvPicPr>
            <p:nvPr/>
          </p:nvPicPr>
          <p:blipFill>
            <a:blip r:embed="rId3" cstate="print"/>
            <a:srcRect b="12042"/>
            <a:stretch>
              <a:fillRect/>
            </a:stretch>
          </p:blipFill>
          <p:spPr bwMode="auto">
            <a:xfrm>
              <a:off x="6019800" y="1828800"/>
              <a:ext cx="2962275" cy="3200400"/>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81000" y="1828800"/>
              <a:ext cx="2733675" cy="3276600"/>
            </a:xfrm>
            <a:prstGeom prst="rect">
              <a:avLst/>
            </a:prstGeom>
            <a:noFill/>
            <a:ln w="9525">
              <a:noFill/>
              <a:miter lim="800000"/>
              <a:headEnd/>
              <a:tailEnd/>
            </a:ln>
          </p:spPr>
        </p:pic>
        <p:pic>
          <p:nvPicPr>
            <p:cNvPr id="6" name="Picture 7"/>
            <p:cNvPicPr>
              <a:picLocks noChangeAspect="1" noChangeArrowheads="1"/>
            </p:cNvPicPr>
            <p:nvPr/>
          </p:nvPicPr>
          <p:blipFill>
            <a:blip r:embed="rId5" cstate="print"/>
            <a:srcRect/>
            <a:stretch>
              <a:fillRect/>
            </a:stretch>
          </p:blipFill>
          <p:spPr bwMode="auto">
            <a:xfrm>
              <a:off x="3171825" y="1843088"/>
              <a:ext cx="2800350" cy="31718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162800" cy="990600"/>
          </a:xfrm>
        </p:spPr>
        <p:txBody>
          <a:bodyPr/>
          <a:lstStyle/>
          <a:p>
            <a:r>
              <a:rPr lang="en-US" dirty="0" smtClean="0"/>
              <a:t>3. Which solution is acidic?</a:t>
            </a:r>
            <a:endParaRPr lang="en-US" dirty="0"/>
          </a:p>
        </p:txBody>
      </p:sp>
      <p:sp>
        <p:nvSpPr>
          <p:cNvPr id="3" name="Content Placeholder 2"/>
          <p:cNvSpPr>
            <a:spLocks noGrp="1"/>
          </p:cNvSpPr>
          <p:nvPr>
            <p:ph idx="1"/>
          </p:nvPr>
        </p:nvSpPr>
        <p:spPr>
          <a:xfrm>
            <a:off x="457200" y="4648200"/>
            <a:ext cx="8229600" cy="1477963"/>
          </a:xfrm>
        </p:spPr>
        <p:txBody>
          <a:bodyPr>
            <a:normAutofit fontScale="85000" lnSpcReduction="10000"/>
          </a:bodyPr>
          <a:lstStyle/>
          <a:p>
            <a:pPr marL="514350" indent="-514350">
              <a:buNone/>
            </a:pPr>
            <a:r>
              <a:rPr lang="en-US" dirty="0"/>
              <a:t> </a:t>
            </a:r>
            <a:r>
              <a:rPr lang="en-US" dirty="0" smtClean="0"/>
              <a:t>            </a:t>
            </a:r>
            <a:r>
              <a:rPr lang="en-US" sz="4400" dirty="0" smtClean="0"/>
              <a:t>A			B			C</a:t>
            </a:r>
          </a:p>
          <a:p>
            <a:pPr marL="514350" indent="-514350">
              <a:buNone/>
            </a:pPr>
            <a:r>
              <a:rPr lang="en-US" sz="4400" dirty="0" smtClean="0"/>
              <a:t>D. More than one      E. Difficult to tell</a:t>
            </a:r>
            <a:endParaRPr lang="en-US" dirty="0"/>
          </a:p>
        </p:txBody>
      </p:sp>
      <p:pic>
        <p:nvPicPr>
          <p:cNvPr id="2050" name="Picture 2"/>
          <p:cNvPicPr>
            <a:picLocks noChangeAspect="1" noChangeArrowheads="1"/>
          </p:cNvPicPr>
          <p:nvPr/>
        </p:nvPicPr>
        <p:blipFill>
          <a:blip r:embed="rId3" cstate="print"/>
          <a:srcRect l="5891" b="4762"/>
          <a:stretch>
            <a:fillRect/>
          </a:stretch>
        </p:blipFill>
        <p:spPr bwMode="auto">
          <a:xfrm>
            <a:off x="7044688" y="-1"/>
            <a:ext cx="2099312" cy="1447801"/>
          </a:xfrm>
          <a:prstGeom prst="rect">
            <a:avLst/>
          </a:prstGeom>
          <a:noFill/>
          <a:ln w="9525">
            <a:noFill/>
            <a:miter lim="800000"/>
            <a:headEnd/>
            <a:tailEnd/>
          </a:ln>
        </p:spPr>
      </p:pic>
      <p:grpSp>
        <p:nvGrpSpPr>
          <p:cNvPr id="12" name="Group 11"/>
          <p:cNvGrpSpPr/>
          <p:nvPr/>
        </p:nvGrpSpPr>
        <p:grpSpPr>
          <a:xfrm>
            <a:off x="0" y="1676400"/>
            <a:ext cx="9144000" cy="2743200"/>
            <a:chOff x="0" y="1676400"/>
            <a:chExt cx="10134600" cy="2917584"/>
          </a:xfrm>
        </p:grpSpPr>
        <p:pic>
          <p:nvPicPr>
            <p:cNvPr id="2051" name="Picture 3"/>
            <p:cNvPicPr>
              <a:picLocks noChangeAspect="1" noChangeArrowheads="1"/>
            </p:cNvPicPr>
            <p:nvPr/>
          </p:nvPicPr>
          <p:blipFill>
            <a:blip r:embed="rId4" cstate="print"/>
            <a:srcRect/>
            <a:stretch>
              <a:fillRect/>
            </a:stretch>
          </p:blipFill>
          <p:spPr bwMode="auto">
            <a:xfrm>
              <a:off x="0" y="1676400"/>
              <a:ext cx="3369879" cy="28956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429000" y="1676400"/>
              <a:ext cx="3293849" cy="28956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6705600" y="1676400"/>
              <a:ext cx="3429000" cy="291758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66800" y="762000"/>
            <a:ext cx="6553200" cy="3810000"/>
            <a:chOff x="1371600" y="1371600"/>
            <a:chExt cx="5695950" cy="3348165"/>
          </a:xfrm>
        </p:grpSpPr>
        <p:pic>
          <p:nvPicPr>
            <p:cNvPr id="3074" name="Picture 2"/>
            <p:cNvPicPr>
              <a:picLocks noChangeAspect="1" noChangeArrowheads="1"/>
            </p:cNvPicPr>
            <p:nvPr/>
          </p:nvPicPr>
          <p:blipFill>
            <a:blip r:embed="rId3" cstate="print"/>
            <a:srcRect l="5926" t="13420"/>
            <a:stretch>
              <a:fillRect/>
            </a:stretch>
          </p:blipFill>
          <p:spPr bwMode="auto">
            <a:xfrm>
              <a:off x="3810000" y="1371600"/>
              <a:ext cx="1209675" cy="334816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5970" t="23587"/>
            <a:stretch>
              <a:fillRect/>
            </a:stretch>
          </p:blipFill>
          <p:spPr bwMode="auto">
            <a:xfrm>
              <a:off x="1371600" y="1752600"/>
              <a:ext cx="1200150" cy="296227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l="5970" t="14952"/>
            <a:stretch>
              <a:fillRect/>
            </a:stretch>
          </p:blipFill>
          <p:spPr bwMode="auto">
            <a:xfrm>
              <a:off x="5867400" y="1447800"/>
              <a:ext cx="1200150" cy="3256521"/>
            </a:xfrm>
            <a:prstGeom prst="rect">
              <a:avLst/>
            </a:prstGeom>
            <a:noFill/>
            <a:ln w="9525">
              <a:noFill/>
              <a:miter lim="800000"/>
              <a:headEnd/>
              <a:tailEnd/>
            </a:ln>
          </p:spPr>
        </p:pic>
      </p:grpSp>
      <p:sp>
        <p:nvSpPr>
          <p:cNvPr id="2" name="Title 1"/>
          <p:cNvSpPr>
            <a:spLocks noGrp="1"/>
          </p:cNvSpPr>
          <p:nvPr>
            <p:ph type="title"/>
          </p:nvPr>
        </p:nvSpPr>
        <p:spPr>
          <a:xfrm>
            <a:off x="0" y="228600"/>
            <a:ext cx="7162800" cy="990600"/>
          </a:xfrm>
        </p:spPr>
        <p:txBody>
          <a:bodyPr/>
          <a:lstStyle/>
          <a:p>
            <a:r>
              <a:rPr lang="en-US" dirty="0"/>
              <a:t>4</a:t>
            </a:r>
            <a:r>
              <a:rPr lang="en-US" dirty="0" smtClean="0"/>
              <a:t>. Which solution is basic?</a:t>
            </a:r>
            <a:endParaRPr lang="en-US" dirty="0"/>
          </a:p>
        </p:txBody>
      </p:sp>
      <p:sp>
        <p:nvSpPr>
          <p:cNvPr id="3" name="Content Placeholder 2"/>
          <p:cNvSpPr>
            <a:spLocks noGrp="1"/>
          </p:cNvSpPr>
          <p:nvPr>
            <p:ph idx="1"/>
          </p:nvPr>
        </p:nvSpPr>
        <p:spPr>
          <a:xfrm>
            <a:off x="457200" y="4648200"/>
            <a:ext cx="8229600" cy="1477963"/>
          </a:xfrm>
        </p:spPr>
        <p:txBody>
          <a:bodyPr>
            <a:normAutofit lnSpcReduction="10000"/>
          </a:bodyPr>
          <a:lstStyle/>
          <a:p>
            <a:pPr marL="514350" indent="-514350">
              <a:buNone/>
            </a:pPr>
            <a:r>
              <a:rPr lang="en-US" dirty="0"/>
              <a:t> </a:t>
            </a:r>
            <a:r>
              <a:rPr lang="en-US" dirty="0" smtClean="0"/>
              <a:t>            </a:t>
            </a:r>
            <a:r>
              <a:rPr lang="en-US" sz="4400" dirty="0" smtClean="0"/>
              <a:t>A			  B	        	C</a:t>
            </a:r>
          </a:p>
          <a:p>
            <a:pPr marL="514350" indent="-514350">
              <a:buNone/>
            </a:pPr>
            <a:r>
              <a:rPr lang="en-US" sz="4400" dirty="0" smtClean="0"/>
              <a:t>D. More than one      E. None</a:t>
            </a:r>
            <a:endParaRPr lang="en-US" dirty="0"/>
          </a:p>
        </p:txBody>
      </p:sp>
      <p:pic>
        <p:nvPicPr>
          <p:cNvPr id="2050" name="Picture 2"/>
          <p:cNvPicPr>
            <a:picLocks noChangeAspect="1" noChangeArrowheads="1"/>
          </p:cNvPicPr>
          <p:nvPr/>
        </p:nvPicPr>
        <p:blipFill>
          <a:blip r:embed="rId6" cstate="print"/>
          <a:srcRect/>
          <a:stretch>
            <a:fillRect/>
          </a:stretch>
        </p:blipFill>
        <p:spPr bwMode="auto">
          <a:xfrm>
            <a:off x="7019511" y="0"/>
            <a:ext cx="2124489" cy="1447800"/>
          </a:xfrm>
          <a:prstGeom prst="rect">
            <a:avLst/>
          </a:prstGeom>
          <a:noFill/>
          <a:ln w="9525">
            <a:noFill/>
            <a:miter lim="800000"/>
            <a:headEnd/>
            <a:tailEnd/>
          </a:ln>
        </p:spPr>
      </p:pic>
      <p:cxnSp>
        <p:nvCxnSpPr>
          <p:cNvPr id="10" name="Straight Connector 9"/>
          <p:cNvCxnSpPr/>
          <p:nvPr/>
        </p:nvCxnSpPr>
        <p:spPr>
          <a:xfrm>
            <a:off x="533400" y="4714101"/>
            <a:ext cx="7010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6599238"/>
            <a:ext cx="2819400" cy="258762"/>
          </a:xfrm>
        </p:spPr>
        <p:txBody>
          <a:bodyPr/>
          <a:lstStyle/>
          <a:p>
            <a:pPr eaLnBrk="1" hangingPunct="1"/>
            <a:r>
              <a:rPr lang="en-US" sz="1000" smtClean="0"/>
              <a:t>Answer to 5</a:t>
            </a:r>
          </a:p>
        </p:txBody>
      </p:sp>
      <p:pic>
        <p:nvPicPr>
          <p:cNvPr id="18435" name="Picture 2"/>
          <p:cNvPicPr>
            <a:picLocks noChangeAspect="1" noChangeArrowheads="1"/>
          </p:cNvPicPr>
          <p:nvPr/>
        </p:nvPicPr>
        <p:blipFill>
          <a:blip r:embed="rId2"/>
          <a:srcRect r="12782"/>
          <a:stretch>
            <a:fillRect/>
          </a:stretch>
        </p:blipFill>
        <p:spPr bwMode="auto">
          <a:xfrm>
            <a:off x="152400" y="685800"/>
            <a:ext cx="4419600" cy="2809875"/>
          </a:xfrm>
          <a:prstGeom prst="rect">
            <a:avLst/>
          </a:prstGeom>
          <a:noFill/>
          <a:ln w="9525">
            <a:noFill/>
            <a:miter lim="800000"/>
            <a:headEnd/>
            <a:tailEnd/>
          </a:ln>
        </p:spPr>
      </p:pic>
      <p:pic>
        <p:nvPicPr>
          <p:cNvPr id="18436" name="Picture 3"/>
          <p:cNvPicPr>
            <a:picLocks noChangeAspect="1" noChangeArrowheads="1"/>
          </p:cNvPicPr>
          <p:nvPr/>
        </p:nvPicPr>
        <p:blipFill>
          <a:blip r:embed="rId3"/>
          <a:srcRect/>
          <a:stretch>
            <a:fillRect/>
          </a:stretch>
        </p:blipFill>
        <p:spPr bwMode="auto">
          <a:xfrm>
            <a:off x="5943600" y="152400"/>
            <a:ext cx="3092450" cy="1295400"/>
          </a:xfrm>
          <a:prstGeom prst="rect">
            <a:avLst/>
          </a:prstGeom>
          <a:noFill/>
          <a:ln w="9525">
            <a:noFill/>
            <a:miter lim="800000"/>
            <a:headEnd/>
            <a:tailEnd/>
          </a:ln>
        </p:spPr>
      </p:pic>
      <p:pic>
        <p:nvPicPr>
          <p:cNvPr id="18437" name="Picture 4"/>
          <p:cNvPicPr>
            <a:picLocks noChangeAspect="1" noChangeArrowheads="1"/>
          </p:cNvPicPr>
          <p:nvPr/>
        </p:nvPicPr>
        <p:blipFill>
          <a:blip r:embed="rId4"/>
          <a:srcRect r="20200"/>
          <a:stretch>
            <a:fillRect/>
          </a:stretch>
        </p:blipFill>
        <p:spPr bwMode="auto">
          <a:xfrm>
            <a:off x="1600200" y="3505200"/>
            <a:ext cx="3048000" cy="3171825"/>
          </a:xfrm>
          <a:prstGeom prst="rect">
            <a:avLst/>
          </a:prstGeom>
          <a:noFill/>
          <a:ln w="9525">
            <a:noFill/>
            <a:miter lim="800000"/>
            <a:headEnd/>
            <a:tailEnd/>
          </a:ln>
        </p:spPr>
      </p:pic>
      <p:pic>
        <p:nvPicPr>
          <p:cNvPr id="18438" name="Picture 5"/>
          <p:cNvPicPr>
            <a:picLocks noChangeAspect="1" noChangeArrowheads="1"/>
          </p:cNvPicPr>
          <p:nvPr/>
        </p:nvPicPr>
        <p:blipFill>
          <a:blip r:embed="rId5"/>
          <a:srcRect/>
          <a:stretch>
            <a:fillRect/>
          </a:stretch>
        </p:blipFill>
        <p:spPr bwMode="auto">
          <a:xfrm>
            <a:off x="4343400" y="3886200"/>
            <a:ext cx="2133600" cy="2351088"/>
          </a:xfrm>
          <a:prstGeom prst="rect">
            <a:avLst/>
          </a:prstGeom>
          <a:noFill/>
          <a:ln w="9525">
            <a:noFill/>
            <a:miter lim="800000"/>
            <a:headEnd/>
            <a:tailEnd/>
          </a:ln>
        </p:spPr>
      </p:pic>
      <p:pic>
        <p:nvPicPr>
          <p:cNvPr id="18439" name="Picture 6"/>
          <p:cNvPicPr>
            <a:picLocks noChangeAspect="1" noChangeArrowheads="1"/>
          </p:cNvPicPr>
          <p:nvPr/>
        </p:nvPicPr>
        <p:blipFill>
          <a:blip r:embed="rId6"/>
          <a:srcRect/>
          <a:stretch>
            <a:fillRect/>
          </a:stretch>
        </p:blipFill>
        <p:spPr bwMode="auto">
          <a:xfrm>
            <a:off x="4343400" y="1371600"/>
            <a:ext cx="1828800" cy="199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34" y="228600"/>
            <a:ext cx="6858000" cy="990600"/>
          </a:xfrm>
        </p:spPr>
        <p:txBody>
          <a:bodyPr/>
          <a:lstStyle/>
          <a:p>
            <a:r>
              <a:rPr lang="en-US" dirty="0"/>
              <a:t>5</a:t>
            </a:r>
            <a:r>
              <a:rPr lang="en-US" dirty="0" smtClean="0"/>
              <a:t>. Which solution is acidic?</a:t>
            </a:r>
            <a:endParaRPr lang="en-US" dirty="0"/>
          </a:p>
        </p:txBody>
      </p:sp>
      <p:sp>
        <p:nvSpPr>
          <p:cNvPr id="3" name="Content Placeholder 2"/>
          <p:cNvSpPr>
            <a:spLocks noGrp="1"/>
          </p:cNvSpPr>
          <p:nvPr>
            <p:ph idx="1"/>
          </p:nvPr>
        </p:nvSpPr>
        <p:spPr>
          <a:xfrm>
            <a:off x="457200" y="4648200"/>
            <a:ext cx="8229600" cy="1477963"/>
          </a:xfrm>
        </p:spPr>
        <p:txBody>
          <a:bodyPr>
            <a:normAutofit lnSpcReduction="10000"/>
          </a:bodyPr>
          <a:lstStyle/>
          <a:p>
            <a:pPr marL="514350" indent="-514350">
              <a:buNone/>
            </a:pPr>
            <a:r>
              <a:rPr lang="en-US" dirty="0"/>
              <a:t> </a:t>
            </a:r>
            <a:r>
              <a:rPr lang="en-US" dirty="0" smtClean="0"/>
              <a:t>            </a:t>
            </a:r>
            <a:r>
              <a:rPr lang="en-US" sz="4400" dirty="0" smtClean="0"/>
              <a:t>A			B			C</a:t>
            </a:r>
          </a:p>
          <a:p>
            <a:pPr marL="514350" indent="-514350">
              <a:buNone/>
            </a:pPr>
            <a:r>
              <a:rPr lang="en-US" sz="4400" dirty="0" smtClean="0"/>
              <a:t>D. More than one      E. None</a:t>
            </a:r>
            <a:endParaRPr lang="en-US" dirty="0"/>
          </a:p>
        </p:txBody>
      </p:sp>
      <p:pic>
        <p:nvPicPr>
          <p:cNvPr id="4099" name="Picture 3"/>
          <p:cNvPicPr>
            <a:picLocks noChangeAspect="1" noChangeArrowheads="1"/>
          </p:cNvPicPr>
          <p:nvPr/>
        </p:nvPicPr>
        <p:blipFill>
          <a:blip r:embed="rId3" cstate="print"/>
          <a:srcRect l="10037"/>
          <a:stretch>
            <a:fillRect/>
          </a:stretch>
        </p:blipFill>
        <p:spPr bwMode="auto">
          <a:xfrm>
            <a:off x="6322020" y="0"/>
            <a:ext cx="2789758" cy="1526580"/>
          </a:xfrm>
          <a:prstGeom prst="rect">
            <a:avLst/>
          </a:prstGeom>
          <a:noFill/>
          <a:ln w="9525">
            <a:noFill/>
            <a:miter lim="800000"/>
            <a:headEnd/>
            <a:tailEnd/>
          </a:ln>
        </p:spPr>
      </p:pic>
      <p:grpSp>
        <p:nvGrpSpPr>
          <p:cNvPr id="10" name="Group 9"/>
          <p:cNvGrpSpPr/>
          <p:nvPr/>
        </p:nvGrpSpPr>
        <p:grpSpPr>
          <a:xfrm>
            <a:off x="24546" y="1620858"/>
            <a:ext cx="9119454" cy="3048000"/>
            <a:chOff x="24546" y="1295400"/>
            <a:chExt cx="9119454" cy="3048000"/>
          </a:xfrm>
        </p:grpSpPr>
        <p:pic>
          <p:nvPicPr>
            <p:cNvPr id="4098" name="Picture 2"/>
            <p:cNvPicPr>
              <a:picLocks noChangeAspect="1" noChangeArrowheads="1"/>
            </p:cNvPicPr>
            <p:nvPr/>
          </p:nvPicPr>
          <p:blipFill>
            <a:blip r:embed="rId4" cstate="print"/>
            <a:srcRect t="7180"/>
            <a:stretch>
              <a:fillRect/>
            </a:stretch>
          </p:blipFill>
          <p:spPr bwMode="auto">
            <a:xfrm>
              <a:off x="6078298" y="1295400"/>
              <a:ext cx="3065702" cy="2955013"/>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t="2310" b="5277"/>
            <a:stretch>
              <a:fillRect/>
            </a:stretch>
          </p:blipFill>
          <p:spPr bwMode="auto">
            <a:xfrm>
              <a:off x="24546" y="1295400"/>
              <a:ext cx="3007728" cy="3048000"/>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b="6211"/>
            <a:stretch>
              <a:fillRect/>
            </a:stretch>
          </p:blipFill>
          <p:spPr bwMode="auto">
            <a:xfrm>
              <a:off x="3124200" y="1295400"/>
              <a:ext cx="2971800" cy="3048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6. How will adding water effect the pH?</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928740" y="1371600"/>
            <a:ext cx="4215259" cy="5334000"/>
          </a:xfrm>
          <a:prstGeom prst="rect">
            <a:avLst/>
          </a:prstGeom>
          <a:noFill/>
          <a:ln w="9525">
            <a:noFill/>
            <a:miter lim="800000"/>
            <a:headEnd/>
            <a:tailEnd/>
          </a:ln>
        </p:spPr>
      </p:pic>
      <p:sp>
        <p:nvSpPr>
          <p:cNvPr id="3" name="Content Placeholder 2"/>
          <p:cNvSpPr>
            <a:spLocks noGrp="1"/>
          </p:cNvSpPr>
          <p:nvPr>
            <p:ph idx="1"/>
          </p:nvPr>
        </p:nvSpPr>
        <p:spPr>
          <a:xfrm>
            <a:off x="201474" y="2133601"/>
            <a:ext cx="4724400" cy="2819400"/>
          </a:xfrm>
        </p:spPr>
        <p:txBody>
          <a:bodyPr>
            <a:noAutofit/>
          </a:bodyPr>
          <a:lstStyle/>
          <a:p>
            <a:pPr marL="514350" indent="-514350">
              <a:buFont typeface="+mj-lt"/>
              <a:buAutoNum type="alphaUcPeriod"/>
            </a:pPr>
            <a:r>
              <a:rPr lang="en-US" sz="4200" dirty="0" smtClean="0"/>
              <a:t>Increase the pH</a:t>
            </a:r>
          </a:p>
          <a:p>
            <a:pPr marL="514350" indent="-514350">
              <a:buFont typeface="+mj-lt"/>
              <a:buAutoNum type="alphaUcPeriod"/>
            </a:pPr>
            <a:r>
              <a:rPr lang="en-US" sz="4200" dirty="0" smtClean="0"/>
              <a:t>Decrease the pH</a:t>
            </a:r>
          </a:p>
          <a:p>
            <a:pPr marL="514350" indent="-514350">
              <a:buFont typeface="+mj-lt"/>
              <a:buAutoNum type="alphaUcPeriod"/>
            </a:pPr>
            <a:r>
              <a:rPr lang="en-US" sz="4200" dirty="0" smtClean="0"/>
              <a:t>No pH change</a:t>
            </a:r>
            <a:endParaRPr lang="en-US" sz="42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3733800" cy="3611562"/>
          </a:xfrm>
        </p:spPr>
        <p:txBody>
          <a:bodyPr>
            <a:normAutofit/>
          </a:bodyPr>
          <a:lstStyle/>
          <a:p>
            <a:r>
              <a:rPr lang="en-US" dirty="0" smtClean="0"/>
              <a:t>A: more water</a:t>
            </a:r>
            <a:r>
              <a:rPr lang="en-US" baseline="0" dirty="0" smtClean="0"/>
              <a:t> lessens the acidity, so pH goes up</a:t>
            </a:r>
            <a:r>
              <a:rPr lang="en-US" dirty="0" smtClean="0"/>
              <a:t/>
            </a:r>
            <a:br>
              <a:rPr lang="en-US" dirty="0" smtClean="0"/>
            </a:b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4467225" y="762000"/>
            <a:ext cx="467677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876800" cy="1554162"/>
          </a:xfrm>
        </p:spPr>
        <p:txBody>
          <a:bodyPr>
            <a:normAutofit fontScale="90000"/>
          </a:bodyPr>
          <a:lstStyle/>
          <a:p>
            <a:pPr algn="l"/>
            <a:r>
              <a:rPr lang="en-US" dirty="0"/>
              <a:t>7</a:t>
            </a:r>
            <a:r>
              <a:rPr lang="en-US" dirty="0" smtClean="0"/>
              <a:t>. </a:t>
            </a:r>
            <a:r>
              <a:rPr lang="en-US" b="1" dirty="0" smtClean="0"/>
              <a:t>How will equal amount of water effect the pH?</a:t>
            </a:r>
            <a:endParaRPr lang="en-US" b="1" dirty="0"/>
          </a:p>
        </p:txBody>
      </p:sp>
      <p:sp>
        <p:nvSpPr>
          <p:cNvPr id="3" name="Content Placeholder 2"/>
          <p:cNvSpPr>
            <a:spLocks noGrp="1"/>
          </p:cNvSpPr>
          <p:nvPr>
            <p:ph idx="1"/>
          </p:nvPr>
        </p:nvSpPr>
        <p:spPr>
          <a:xfrm>
            <a:off x="77490" y="2133601"/>
            <a:ext cx="4724400" cy="2819400"/>
          </a:xfrm>
        </p:spPr>
        <p:txBody>
          <a:bodyPr>
            <a:noAutofit/>
          </a:bodyPr>
          <a:lstStyle/>
          <a:p>
            <a:pPr marL="514350" indent="-514350">
              <a:buFont typeface="+mj-lt"/>
              <a:buAutoNum type="alphaUcPeriod"/>
            </a:pPr>
            <a:r>
              <a:rPr lang="en-US" sz="4200" dirty="0" smtClean="0"/>
              <a:t>Increase the pH</a:t>
            </a:r>
          </a:p>
          <a:p>
            <a:pPr marL="514350" indent="-514350">
              <a:buFont typeface="+mj-lt"/>
              <a:buAutoNum type="alphaUcPeriod"/>
            </a:pPr>
            <a:r>
              <a:rPr lang="en-US" sz="4200" dirty="0" smtClean="0"/>
              <a:t>Decrease the pH</a:t>
            </a:r>
          </a:p>
          <a:p>
            <a:pPr marL="514350" indent="-514350">
              <a:buFont typeface="+mj-lt"/>
              <a:buAutoNum type="alphaUcPeriod"/>
            </a:pPr>
            <a:r>
              <a:rPr lang="en-US" sz="4200" dirty="0" smtClean="0"/>
              <a:t>The pH will be cut in half</a:t>
            </a:r>
          </a:p>
          <a:p>
            <a:pPr marL="514350" indent="-514350">
              <a:buFont typeface="+mj-lt"/>
              <a:buAutoNum type="alphaUcPeriod"/>
            </a:pPr>
            <a:r>
              <a:rPr lang="en-US" sz="4200" dirty="0" smtClean="0"/>
              <a:t>No pH change</a:t>
            </a:r>
            <a:endParaRPr lang="en-US" sz="4200" dirty="0"/>
          </a:p>
        </p:txBody>
      </p:sp>
      <p:pic>
        <p:nvPicPr>
          <p:cNvPr id="7170" name="Picture 2"/>
          <p:cNvPicPr>
            <a:picLocks noChangeAspect="1" noChangeArrowheads="1"/>
          </p:cNvPicPr>
          <p:nvPr/>
        </p:nvPicPr>
        <p:blipFill>
          <a:blip r:embed="rId3" cstate="print"/>
          <a:srcRect/>
          <a:stretch>
            <a:fillRect/>
          </a:stretch>
        </p:blipFill>
        <p:spPr bwMode="auto">
          <a:xfrm>
            <a:off x="4737218" y="1"/>
            <a:ext cx="4486293"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3733800" cy="3611562"/>
          </a:xfrm>
        </p:spPr>
        <p:txBody>
          <a:bodyPr>
            <a:normAutofit fontScale="90000"/>
          </a:bodyPr>
          <a:lstStyle/>
          <a:p>
            <a:pPr algn="l"/>
            <a:r>
              <a:rPr lang="en-US" dirty="0"/>
              <a:t>B</a:t>
            </a:r>
            <a:r>
              <a:rPr lang="en-US" dirty="0" smtClean="0"/>
              <a:t>: more water</a:t>
            </a:r>
            <a:r>
              <a:rPr lang="en-US" baseline="0" dirty="0" smtClean="0"/>
              <a:t> lessens the </a:t>
            </a:r>
            <a:r>
              <a:rPr lang="en-US" baseline="0" dirty="0" err="1" smtClean="0"/>
              <a:t>basicity</a:t>
            </a:r>
            <a:r>
              <a:rPr lang="en-US" baseline="0" dirty="0" smtClean="0"/>
              <a:t> , so pH goes down,</a:t>
            </a:r>
            <a:r>
              <a:rPr lang="en-US" dirty="0" smtClean="0"/>
              <a:t> from 10 to 9.7, </a:t>
            </a:r>
            <a:br>
              <a:rPr lang="en-US" dirty="0" smtClean="0"/>
            </a:br>
            <a:r>
              <a:rPr lang="en-US" dirty="0" smtClean="0"/>
              <a:t>but not by 2 (log scale)</a:t>
            </a:r>
            <a:br>
              <a:rPr lang="en-US" dirty="0" smtClean="0"/>
            </a:b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733800" y="228600"/>
            <a:ext cx="5410200" cy="61353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b="46352"/>
          <a:stretch>
            <a:fillRect/>
          </a:stretch>
        </p:blipFill>
        <p:spPr bwMode="auto">
          <a:xfrm>
            <a:off x="6019800" y="1371600"/>
            <a:ext cx="2962275" cy="2133600"/>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b="36170"/>
          <a:stretch>
            <a:fillRect/>
          </a:stretch>
        </p:blipFill>
        <p:spPr bwMode="auto">
          <a:xfrm>
            <a:off x="381000" y="1371600"/>
            <a:ext cx="2733675" cy="2286000"/>
          </a:xfrm>
          <a:prstGeom prst="rect">
            <a:avLst/>
          </a:prstGeom>
          <a:noFill/>
          <a:ln w="9525">
            <a:noFill/>
            <a:miter lim="800000"/>
            <a:headEnd/>
            <a:tailEnd/>
          </a:ln>
        </p:spPr>
      </p:pic>
      <p:pic>
        <p:nvPicPr>
          <p:cNvPr id="6" name="Picture 7"/>
          <p:cNvPicPr>
            <a:picLocks noChangeAspect="1" noChangeArrowheads="1"/>
          </p:cNvPicPr>
          <p:nvPr/>
        </p:nvPicPr>
        <p:blipFill>
          <a:blip r:embed="rId5" cstate="print"/>
          <a:srcRect b="36710"/>
          <a:stretch>
            <a:fillRect/>
          </a:stretch>
        </p:blipFill>
        <p:spPr bwMode="auto">
          <a:xfrm>
            <a:off x="3171825" y="1387217"/>
            <a:ext cx="2800350" cy="2194183"/>
          </a:xfrm>
          <a:prstGeom prst="rect">
            <a:avLst/>
          </a:prstGeom>
          <a:noFill/>
          <a:ln w="9525">
            <a:noFill/>
            <a:miter lim="800000"/>
            <a:headEnd/>
            <a:tailEnd/>
          </a:ln>
        </p:spPr>
      </p:pic>
      <p:sp>
        <p:nvSpPr>
          <p:cNvPr id="2" name="Title 1"/>
          <p:cNvSpPr>
            <a:spLocks noGrp="1"/>
          </p:cNvSpPr>
          <p:nvPr>
            <p:ph type="title"/>
          </p:nvPr>
        </p:nvSpPr>
        <p:spPr>
          <a:xfrm>
            <a:off x="228600" y="228600"/>
            <a:ext cx="8229600" cy="990600"/>
          </a:xfrm>
        </p:spPr>
        <p:txBody>
          <a:bodyPr>
            <a:normAutofit fontScale="90000"/>
          </a:bodyPr>
          <a:lstStyle/>
          <a:p>
            <a:r>
              <a:rPr lang="en-US" dirty="0"/>
              <a:t>8</a:t>
            </a:r>
            <a:r>
              <a:rPr lang="en-US" dirty="0" smtClean="0"/>
              <a:t>. What is the order from most acidic to most basic?</a:t>
            </a:r>
            <a:endParaRPr lang="en-US" dirty="0"/>
          </a:p>
        </p:txBody>
      </p:sp>
      <p:sp>
        <p:nvSpPr>
          <p:cNvPr id="3" name="Content Placeholder 2"/>
          <p:cNvSpPr>
            <a:spLocks noGrp="1"/>
          </p:cNvSpPr>
          <p:nvPr>
            <p:ph idx="1"/>
          </p:nvPr>
        </p:nvSpPr>
        <p:spPr>
          <a:xfrm>
            <a:off x="381000" y="2362200"/>
            <a:ext cx="8229600" cy="685800"/>
          </a:xfrm>
        </p:spPr>
        <p:txBody>
          <a:bodyPr>
            <a:normAutofit fontScale="92500" lnSpcReduction="10000"/>
          </a:bodyPr>
          <a:lstStyle/>
          <a:p>
            <a:pPr marL="514350" indent="-514350">
              <a:buNone/>
            </a:pPr>
            <a:r>
              <a:rPr lang="en-US" dirty="0" smtClean="0"/>
              <a:t>             </a:t>
            </a:r>
            <a:r>
              <a:rPr lang="en-US" sz="4400" dirty="0" smtClean="0"/>
              <a:t>A			B			C</a:t>
            </a:r>
          </a:p>
        </p:txBody>
      </p:sp>
      <p:sp>
        <p:nvSpPr>
          <p:cNvPr id="9" name="TextBox 8"/>
          <p:cNvSpPr txBox="1"/>
          <p:nvPr/>
        </p:nvSpPr>
        <p:spPr>
          <a:xfrm>
            <a:off x="762000" y="3810000"/>
            <a:ext cx="7848600" cy="3170099"/>
          </a:xfrm>
          <a:prstGeom prst="rect">
            <a:avLst/>
          </a:prstGeom>
          <a:noFill/>
        </p:spPr>
        <p:txBody>
          <a:bodyPr wrap="square" rtlCol="0">
            <a:spAutoFit/>
          </a:bodyPr>
          <a:lstStyle/>
          <a:p>
            <a:pPr marL="514350" indent="-514350">
              <a:buClr>
                <a:schemeClr val="tx1"/>
              </a:buClr>
              <a:buFont typeface="+mj-lt"/>
              <a:buAutoNum type="alphaUcPeriod"/>
            </a:pPr>
            <a:r>
              <a:rPr lang="en-US" sz="4000" dirty="0" smtClean="0">
                <a:solidFill>
                  <a:srgbClr val="00B0F0"/>
                </a:solidFill>
              </a:rPr>
              <a:t>A B C</a:t>
            </a:r>
          </a:p>
          <a:p>
            <a:pPr marL="514350" indent="-514350">
              <a:buClr>
                <a:schemeClr val="tx1"/>
              </a:buClr>
              <a:buFont typeface="+mj-lt"/>
              <a:buAutoNum type="alphaUcPeriod"/>
            </a:pPr>
            <a:r>
              <a:rPr lang="en-US" sz="4000" dirty="0" smtClean="0">
                <a:solidFill>
                  <a:srgbClr val="00B0F0"/>
                </a:solidFill>
              </a:rPr>
              <a:t>A C B</a:t>
            </a:r>
          </a:p>
          <a:p>
            <a:pPr marL="514350" indent="-514350">
              <a:buClr>
                <a:schemeClr val="tx1"/>
              </a:buClr>
              <a:buFont typeface="+mj-lt"/>
              <a:buAutoNum type="alphaUcPeriod"/>
            </a:pPr>
            <a:r>
              <a:rPr lang="en-US" sz="4000" dirty="0" smtClean="0">
                <a:solidFill>
                  <a:srgbClr val="00B0F0"/>
                </a:solidFill>
              </a:rPr>
              <a:t>B A C</a:t>
            </a:r>
          </a:p>
          <a:p>
            <a:pPr marL="514350" indent="-514350">
              <a:buClr>
                <a:schemeClr val="tx1"/>
              </a:buClr>
              <a:buFont typeface="+mj-lt"/>
              <a:buAutoNum type="alphaUcPeriod"/>
            </a:pPr>
            <a:r>
              <a:rPr lang="en-US" sz="4000" dirty="0" smtClean="0">
                <a:solidFill>
                  <a:srgbClr val="00B0F0"/>
                </a:solidFill>
              </a:rPr>
              <a:t>C B A </a:t>
            </a:r>
          </a:p>
          <a:p>
            <a:pPr marL="514350" indent="-514350">
              <a:buClr>
                <a:schemeClr val="tx1"/>
              </a:buClr>
              <a:buFont typeface="+mj-lt"/>
              <a:buAutoNum type="alphaUcPeriod"/>
            </a:pPr>
            <a:r>
              <a:rPr lang="en-US" sz="4000" dirty="0" smtClean="0">
                <a:solidFill>
                  <a:srgbClr val="00B0F0"/>
                </a:solidFill>
              </a:rPr>
              <a:t>C A B</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pPr algn="l"/>
            <a:r>
              <a:rPr lang="en-US" dirty="0" smtClean="0"/>
              <a:t>9. What is the order from most acidic to most basic?</a:t>
            </a:r>
            <a:endParaRPr lang="en-US" dirty="0"/>
          </a:p>
        </p:txBody>
      </p:sp>
      <p:sp>
        <p:nvSpPr>
          <p:cNvPr id="3" name="Content Placeholder 2"/>
          <p:cNvSpPr>
            <a:spLocks noGrp="1"/>
          </p:cNvSpPr>
          <p:nvPr>
            <p:ph idx="1"/>
          </p:nvPr>
        </p:nvSpPr>
        <p:spPr>
          <a:xfrm>
            <a:off x="3048000" y="5638800"/>
            <a:ext cx="6400800" cy="685800"/>
          </a:xfrm>
        </p:spPr>
        <p:txBody>
          <a:bodyPr>
            <a:normAutofit fontScale="92500" lnSpcReduction="10000"/>
          </a:bodyPr>
          <a:lstStyle/>
          <a:p>
            <a:pPr marL="514350" indent="-514350">
              <a:buNone/>
            </a:pPr>
            <a:r>
              <a:rPr lang="en-US" dirty="0" smtClean="0"/>
              <a:t>    </a:t>
            </a:r>
            <a:r>
              <a:rPr lang="en-US" sz="4400" dirty="0" smtClean="0"/>
              <a:t>A			B	</a:t>
            </a:r>
            <a:r>
              <a:rPr lang="en-US" sz="4400" dirty="0"/>
              <a:t> </a:t>
            </a:r>
            <a:r>
              <a:rPr lang="en-US" sz="4400" dirty="0" smtClean="0"/>
              <a:t>           C</a:t>
            </a:r>
          </a:p>
        </p:txBody>
      </p:sp>
      <p:sp>
        <p:nvSpPr>
          <p:cNvPr id="9" name="TextBox 8"/>
          <p:cNvSpPr txBox="1"/>
          <p:nvPr/>
        </p:nvSpPr>
        <p:spPr>
          <a:xfrm>
            <a:off x="228600" y="3276600"/>
            <a:ext cx="2743200" cy="3170099"/>
          </a:xfrm>
          <a:prstGeom prst="rect">
            <a:avLst/>
          </a:prstGeom>
          <a:noFill/>
        </p:spPr>
        <p:txBody>
          <a:bodyPr wrap="square" rtlCol="0">
            <a:spAutoFit/>
          </a:bodyPr>
          <a:lstStyle/>
          <a:p>
            <a:pPr marL="514350" indent="-514350">
              <a:buClr>
                <a:schemeClr val="tx1"/>
              </a:buClr>
              <a:buFont typeface="+mj-lt"/>
              <a:buAutoNum type="alphaUcPeriod"/>
            </a:pPr>
            <a:r>
              <a:rPr lang="en-US" sz="4000" dirty="0" smtClean="0">
                <a:solidFill>
                  <a:srgbClr val="00B0F0"/>
                </a:solidFill>
              </a:rPr>
              <a:t>A B C</a:t>
            </a:r>
          </a:p>
          <a:p>
            <a:pPr marL="514350" indent="-514350">
              <a:buClr>
                <a:schemeClr val="tx1"/>
              </a:buClr>
              <a:buFont typeface="+mj-lt"/>
              <a:buAutoNum type="alphaUcPeriod"/>
            </a:pPr>
            <a:r>
              <a:rPr lang="en-US" sz="4000" dirty="0" smtClean="0">
                <a:solidFill>
                  <a:srgbClr val="00B0F0"/>
                </a:solidFill>
              </a:rPr>
              <a:t>A C B</a:t>
            </a:r>
          </a:p>
          <a:p>
            <a:pPr marL="514350" indent="-514350">
              <a:buClr>
                <a:schemeClr val="tx1"/>
              </a:buClr>
              <a:buFont typeface="+mj-lt"/>
              <a:buAutoNum type="alphaUcPeriod"/>
            </a:pPr>
            <a:r>
              <a:rPr lang="en-US" sz="4000" dirty="0" smtClean="0">
                <a:solidFill>
                  <a:srgbClr val="00B0F0"/>
                </a:solidFill>
              </a:rPr>
              <a:t>B A C</a:t>
            </a:r>
          </a:p>
          <a:p>
            <a:pPr marL="514350" indent="-514350">
              <a:buClr>
                <a:schemeClr val="tx1"/>
              </a:buClr>
              <a:buFont typeface="+mj-lt"/>
              <a:buAutoNum type="alphaUcPeriod"/>
            </a:pPr>
            <a:r>
              <a:rPr lang="en-US" sz="4000" dirty="0" smtClean="0">
                <a:solidFill>
                  <a:srgbClr val="00B0F0"/>
                </a:solidFill>
              </a:rPr>
              <a:t>C B A </a:t>
            </a:r>
          </a:p>
          <a:p>
            <a:pPr marL="514350" indent="-514350">
              <a:buClr>
                <a:schemeClr val="tx1"/>
              </a:buClr>
              <a:buFont typeface="+mj-lt"/>
              <a:buAutoNum type="alphaUcPeriod"/>
            </a:pPr>
            <a:r>
              <a:rPr lang="en-US" sz="4000" dirty="0" smtClean="0">
                <a:solidFill>
                  <a:srgbClr val="00B0F0"/>
                </a:solidFill>
              </a:rPr>
              <a:t>C A B</a:t>
            </a:r>
          </a:p>
        </p:txBody>
      </p:sp>
      <p:grpSp>
        <p:nvGrpSpPr>
          <p:cNvPr id="13" name="Group 12"/>
          <p:cNvGrpSpPr/>
          <p:nvPr/>
        </p:nvGrpSpPr>
        <p:grpSpPr>
          <a:xfrm>
            <a:off x="3102234" y="457200"/>
            <a:ext cx="5929410" cy="5029200"/>
            <a:chOff x="3443190" y="457200"/>
            <a:chExt cx="5700810" cy="3810000"/>
          </a:xfrm>
        </p:grpSpPr>
        <p:pic>
          <p:nvPicPr>
            <p:cNvPr id="10" name="Picture 2"/>
            <p:cNvPicPr>
              <a:picLocks noChangeAspect="1" noChangeArrowheads="1"/>
            </p:cNvPicPr>
            <p:nvPr/>
          </p:nvPicPr>
          <p:blipFill>
            <a:blip r:embed="rId3" cstate="print"/>
            <a:srcRect l="5926" t="13420"/>
            <a:stretch>
              <a:fillRect/>
            </a:stretch>
          </p:blipFill>
          <p:spPr bwMode="auto">
            <a:xfrm>
              <a:off x="5396183" y="457200"/>
              <a:ext cx="1391733" cy="3810000"/>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l="5970" t="23587"/>
            <a:stretch>
              <a:fillRect/>
            </a:stretch>
          </p:blipFill>
          <p:spPr bwMode="auto">
            <a:xfrm>
              <a:off x="3443190" y="890754"/>
              <a:ext cx="1380775" cy="3370882"/>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l="5970" t="14952"/>
            <a:stretch>
              <a:fillRect/>
            </a:stretch>
          </p:blipFill>
          <p:spPr bwMode="auto">
            <a:xfrm>
              <a:off x="7763225" y="543911"/>
              <a:ext cx="1380775" cy="3705715"/>
            </a:xfrm>
            <a:prstGeom prst="rect">
              <a:avLst/>
            </a:prstGeom>
            <a:noFill/>
            <a:ln w="9525">
              <a:noFill/>
              <a:miter lim="800000"/>
              <a:headEnd/>
              <a:tailEnd/>
            </a:ln>
          </p:spPr>
        </p:pic>
      </p:grpSp>
      <p:pic>
        <p:nvPicPr>
          <p:cNvPr id="14" name="Picture 2"/>
          <p:cNvPicPr>
            <a:picLocks noChangeAspect="1" noChangeArrowheads="1"/>
          </p:cNvPicPr>
          <p:nvPr/>
        </p:nvPicPr>
        <p:blipFill>
          <a:blip r:embed="rId6" cstate="print"/>
          <a:srcRect/>
          <a:stretch>
            <a:fillRect/>
          </a:stretch>
        </p:blipFill>
        <p:spPr bwMode="auto">
          <a:xfrm>
            <a:off x="457200" y="1219200"/>
            <a:ext cx="2124489"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23116"/>
            <a:ext cx="9220200" cy="1858962"/>
          </a:xfrm>
        </p:spPr>
        <p:txBody>
          <a:bodyPr>
            <a:normAutofit fontScale="90000"/>
          </a:bodyPr>
          <a:lstStyle/>
          <a:p>
            <a:pPr algn="l"/>
            <a:r>
              <a:rPr lang="en-US" b="1" dirty="0" smtClean="0"/>
              <a:t>10. If spit has a pH = 7.4, what does that  tell you about the water equilibrium?</a:t>
            </a:r>
            <a:br>
              <a:rPr lang="en-US" b="1" dirty="0" smtClean="0"/>
            </a:br>
            <a:r>
              <a:rPr lang="en-US" b="1" dirty="0" smtClean="0"/>
              <a:t>       2H</a:t>
            </a:r>
            <a:r>
              <a:rPr lang="en-US" b="1" baseline="-25000" dirty="0" smtClean="0"/>
              <a:t>2</a:t>
            </a:r>
            <a:r>
              <a:rPr lang="en-US" b="1" dirty="0" smtClean="0"/>
              <a:t>O </a:t>
            </a:r>
            <a:r>
              <a:rPr lang="en-US" b="1" dirty="0">
                <a:sym typeface="Symbol"/>
              </a:rPr>
              <a:t></a:t>
            </a:r>
            <a:r>
              <a:rPr lang="en-US" b="1" dirty="0"/>
              <a:t> OH</a:t>
            </a:r>
            <a:r>
              <a:rPr lang="en-US" b="1" baseline="30000" dirty="0"/>
              <a:t>-</a:t>
            </a:r>
            <a:r>
              <a:rPr lang="en-US" b="1" dirty="0"/>
              <a:t>  + H</a:t>
            </a:r>
            <a:r>
              <a:rPr lang="en-US" b="1" baseline="-25000" dirty="0"/>
              <a:t>3</a:t>
            </a:r>
            <a:r>
              <a:rPr lang="en-US" b="1" dirty="0"/>
              <a:t>O</a:t>
            </a:r>
            <a:r>
              <a:rPr lang="en-US" b="1" baseline="30000" dirty="0" smtClean="0"/>
              <a:t>+ </a:t>
            </a:r>
            <a:r>
              <a:rPr lang="en-US" b="1" dirty="0"/>
              <a:t/>
            </a:r>
            <a:br>
              <a:rPr lang="en-US" b="1" dirty="0"/>
            </a:br>
            <a:endParaRPr lang="en-US" b="1" dirty="0"/>
          </a:p>
        </p:txBody>
      </p:sp>
      <p:sp>
        <p:nvSpPr>
          <p:cNvPr id="4" name="TextBox 3"/>
          <p:cNvSpPr txBox="1"/>
          <p:nvPr/>
        </p:nvSpPr>
        <p:spPr>
          <a:xfrm>
            <a:off x="685800" y="2362200"/>
            <a:ext cx="6934200" cy="3970318"/>
          </a:xfrm>
          <a:prstGeom prst="rect">
            <a:avLst/>
          </a:prstGeom>
          <a:noFill/>
        </p:spPr>
        <p:txBody>
          <a:bodyPr wrap="square" rtlCol="0">
            <a:spAutoFit/>
          </a:bodyPr>
          <a:lstStyle/>
          <a:p>
            <a:pPr marL="742950" indent="-742950">
              <a:buFont typeface="+mj-lt"/>
              <a:buAutoNum type="alphaUcPeriod"/>
            </a:pPr>
            <a:r>
              <a:rPr lang="en-US" sz="3600" dirty="0" smtClean="0"/>
              <a:t>Something was added that made the equilibrium shift left</a:t>
            </a:r>
          </a:p>
          <a:p>
            <a:pPr marL="742950" indent="-742950">
              <a:buFont typeface="+mj-lt"/>
              <a:buAutoNum type="alphaUcPeriod"/>
            </a:pPr>
            <a:r>
              <a:rPr lang="en-US" sz="3600" dirty="0" smtClean="0"/>
              <a:t>Something was added that made the equilibrium shift right</a:t>
            </a:r>
          </a:p>
          <a:p>
            <a:pPr marL="742950" indent="-742950">
              <a:buFont typeface="+mj-lt"/>
              <a:buAutoNum type="alphaUcPeriod"/>
            </a:pPr>
            <a:r>
              <a:rPr lang="en-US" sz="3600" dirty="0" smtClean="0"/>
              <a:t>pH has nothing to do with the water equilibrium</a:t>
            </a:r>
          </a:p>
          <a:p>
            <a:pPr marL="742950" indent="-742950">
              <a:buFont typeface="+mj-lt"/>
              <a:buAutoNum type="alphaUcPeriod"/>
            </a:pPr>
            <a:endParaRPr lang="en-US" sz="36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0"/>
            <a:ext cx="8229600" cy="1143000"/>
          </a:xfrm>
        </p:spPr>
        <p:txBody>
          <a:bodyPr>
            <a:normAutofit fontScale="90000"/>
          </a:bodyPr>
          <a:lstStyle/>
          <a:p>
            <a:pPr algn="l"/>
            <a:r>
              <a:rPr lang="en-US" sz="4000" dirty="0" smtClean="0"/>
              <a:t>Answer to 10</a:t>
            </a:r>
            <a:br>
              <a:rPr lang="en-US" sz="4000" dirty="0" smtClean="0"/>
            </a:br>
            <a:r>
              <a:rPr lang="en-US" sz="3600" dirty="0" smtClean="0"/>
              <a:t>Since the pH is not 7, then something was added to make the equilibrium shift left. For example, if </a:t>
            </a:r>
            <a:r>
              <a:rPr lang="en-US" sz="3600" dirty="0" err="1" smtClean="0"/>
              <a:t>NaOH</a:t>
            </a:r>
            <a:r>
              <a:rPr lang="en-US" sz="3600" dirty="0" smtClean="0"/>
              <a:t> was added to water, OH</a:t>
            </a:r>
            <a:r>
              <a:rPr lang="en-US" sz="3600" baseline="30000" dirty="0" smtClean="0"/>
              <a:t>-</a:t>
            </a:r>
            <a:r>
              <a:rPr lang="en-US" sz="3600" dirty="0" smtClean="0"/>
              <a:t> is immediately in the solution and some of it will react with the </a:t>
            </a:r>
            <a:r>
              <a:rPr lang="en-US" sz="3600" dirty="0"/>
              <a:t>H</a:t>
            </a:r>
            <a:r>
              <a:rPr lang="en-US" sz="3600" baseline="-25000" dirty="0"/>
              <a:t>3</a:t>
            </a:r>
            <a:r>
              <a:rPr lang="en-US" sz="3600" dirty="0"/>
              <a:t>O</a:t>
            </a:r>
            <a:r>
              <a:rPr lang="en-US" sz="3600" baseline="30000" dirty="0"/>
              <a:t>+</a:t>
            </a:r>
            <a:r>
              <a:rPr lang="en-US" sz="3600" dirty="0"/>
              <a:t> </a:t>
            </a:r>
            <a:r>
              <a:rPr lang="en-US" sz="3600" dirty="0" smtClean="0"/>
              <a:t> , so the pH (which is inversely related to [H</a:t>
            </a:r>
            <a:r>
              <a:rPr lang="en-US" sz="3600" baseline="-25000" dirty="0" smtClean="0"/>
              <a:t>3</a:t>
            </a:r>
            <a:r>
              <a:rPr lang="en-US" sz="3600" dirty="0" smtClean="0"/>
              <a:t>O</a:t>
            </a:r>
            <a:r>
              <a:rPr lang="en-US" sz="3600" baseline="30000" dirty="0" smtClean="0"/>
              <a:t>+</a:t>
            </a:r>
            <a:r>
              <a:rPr lang="en-US" sz="3600" dirty="0" smtClean="0"/>
              <a:t> ]), goes up. </a:t>
            </a:r>
            <a:br>
              <a:rPr lang="en-US" sz="3600" dirty="0" smtClean="0"/>
            </a:br>
            <a:r>
              <a:rPr lang="en-US" sz="3600" dirty="0" smtClean="0"/>
              <a:t>If something like </a:t>
            </a:r>
            <a:r>
              <a:rPr lang="en-US" sz="3600" dirty="0" err="1" smtClean="0"/>
              <a:t>HCl</a:t>
            </a:r>
            <a:r>
              <a:rPr lang="en-US" sz="3600" dirty="0" smtClean="0"/>
              <a:t> were added there would be more H</a:t>
            </a:r>
            <a:r>
              <a:rPr lang="en-US" sz="3600" baseline="-25000" dirty="0" smtClean="0"/>
              <a:t>3</a:t>
            </a:r>
            <a:r>
              <a:rPr lang="en-US" sz="3600" dirty="0" smtClean="0"/>
              <a:t>O</a:t>
            </a:r>
            <a:r>
              <a:rPr lang="en-US" sz="3600" baseline="30000" dirty="0" smtClean="0"/>
              <a:t>+</a:t>
            </a:r>
            <a:r>
              <a:rPr lang="en-US" sz="3600" dirty="0" smtClean="0"/>
              <a:t> , which would also cause a shift left, but there would be less OH</a:t>
            </a:r>
            <a:r>
              <a:rPr lang="en-US" sz="3600" baseline="30000" dirty="0" smtClean="0"/>
              <a:t>-</a:t>
            </a:r>
            <a:r>
              <a:rPr lang="en-US" sz="3600" dirty="0" smtClean="0"/>
              <a:t> , (which is directly related to pH), so the pH is less than 7.</a:t>
            </a:r>
            <a:r>
              <a:rPr lang="en-US" sz="3600" dirty="0"/>
              <a:t/>
            </a:r>
            <a:br>
              <a:rPr lang="en-US" sz="3600" dirty="0"/>
            </a:br>
            <a:r>
              <a:rPr lang="en-US" baseline="30000" dirty="0" smtClean="0"/>
              <a:t/>
            </a:r>
            <a:br>
              <a:rPr lang="en-US" baseline="30000" dirty="0" smtClean="0"/>
            </a:br>
            <a:r>
              <a:rPr lang="en-US" baseline="30000" dirty="0" smtClean="0"/>
              <a:t/>
            </a:r>
            <a:br>
              <a:rPr lang="en-US" baseline="300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772400" cy="1470025"/>
          </a:xfrm>
        </p:spPr>
        <p:txBody>
          <a:bodyPr>
            <a:normAutofit fontScale="90000"/>
          </a:bodyPr>
          <a:lstStyle/>
          <a:p>
            <a:r>
              <a:rPr lang="en-US" i="1" dirty="0"/>
              <a:t>Reactants, Products, and Leftovers </a:t>
            </a:r>
            <a:r>
              <a:rPr lang="en-US" sz="3600" dirty="0">
                <a:hlinkClick r:id="rId3"/>
              </a:rPr>
              <a:t>Activity 1</a:t>
            </a:r>
            <a:r>
              <a:rPr lang="en-US" sz="3600" dirty="0"/>
              <a:t>:</a:t>
            </a:r>
            <a:r>
              <a:rPr lang="en-US" sz="3600" b="1" dirty="0"/>
              <a:t> Introduction to Chemical reactions</a:t>
            </a:r>
            <a:r>
              <a:rPr lang="en-US" dirty="0"/>
              <a:t/>
            </a:r>
            <a:br>
              <a:rPr lang="en-US" dirty="0"/>
            </a:br>
            <a:r>
              <a:rPr lang="en-US" sz="3600" dirty="0" smtClean="0"/>
              <a:t>by Trish Loeblein </a:t>
            </a:r>
            <a:r>
              <a:rPr lang="en-US" sz="3600" dirty="0" smtClean="0">
                <a:hlinkClick r:id="rId4"/>
              </a:rPr>
              <a:t> </a:t>
            </a:r>
            <a:r>
              <a:rPr lang="en-US" sz="3100" u="sng" dirty="0">
                <a:hlinkClick r:id="rId4"/>
              </a:rPr>
              <a:t>http://phet.colorado.edu</a:t>
            </a:r>
            <a:r>
              <a:rPr lang="en-US" sz="3100" dirty="0"/>
              <a:t/>
            </a:r>
            <a:br>
              <a:rPr lang="en-US" sz="3100" dirty="0"/>
            </a:br>
            <a:endParaRPr lang="en-US" sz="3100" dirty="0"/>
          </a:p>
        </p:txBody>
      </p:sp>
      <p:sp>
        <p:nvSpPr>
          <p:cNvPr id="3" name="Subtitle 2"/>
          <p:cNvSpPr>
            <a:spLocks noGrp="1"/>
          </p:cNvSpPr>
          <p:nvPr>
            <p:ph type="subTitle" idx="1"/>
          </p:nvPr>
        </p:nvSpPr>
        <p:spPr>
          <a:xfrm>
            <a:off x="304800" y="2743200"/>
            <a:ext cx="8305800" cy="3733800"/>
          </a:xfrm>
        </p:spPr>
        <p:txBody>
          <a:bodyPr>
            <a:normAutofit fontScale="40000" lnSpcReduction="20000"/>
          </a:bodyPr>
          <a:lstStyle/>
          <a:p>
            <a:pPr algn="l"/>
            <a:r>
              <a:rPr lang="en-US" sz="6000" dirty="0">
                <a:latin typeface="Times New Roman" pitchFamily="18" charset="0"/>
                <a:cs typeface="Times New Roman" pitchFamily="18" charset="0"/>
              </a:rPr>
              <a:t>Learning Goals: </a:t>
            </a:r>
          </a:p>
          <a:p>
            <a:pPr algn="l"/>
            <a:r>
              <a:rPr lang="en-US" sz="6000" dirty="0">
                <a:latin typeface="Times New Roman" pitchFamily="18" charset="0"/>
                <a:cs typeface="Times New Roman" pitchFamily="18" charset="0"/>
              </a:rPr>
              <a:t>Students will be able to: </a:t>
            </a:r>
          </a:p>
          <a:p>
            <a:pPr marL="284163" lvl="0" indent="-284163" algn="l">
              <a:buFont typeface="Arial" pitchFamily="34" charset="0"/>
              <a:buChar char="•"/>
            </a:pPr>
            <a:r>
              <a:rPr lang="ru-RU" sz="6000" dirty="0">
                <a:latin typeface="Times New Roman" pitchFamily="18" charset="0"/>
                <a:cs typeface="Times New Roman" pitchFamily="18" charset="0"/>
              </a:rPr>
              <a:t>Relate the real-world example of making sandwiches to chemical reactions</a:t>
            </a:r>
            <a:endParaRPr lang="en-US" sz="6000" dirty="0">
              <a:latin typeface="Times New Roman" pitchFamily="18" charset="0"/>
              <a:cs typeface="Times New Roman" pitchFamily="18" charset="0"/>
            </a:endParaRPr>
          </a:p>
          <a:p>
            <a:pPr marL="284163" lvl="0" indent="-284163" algn="l">
              <a:buFont typeface="Arial" pitchFamily="34" charset="0"/>
              <a:buChar char="•"/>
            </a:pPr>
            <a:r>
              <a:rPr lang="ru-RU" sz="6000" dirty="0">
                <a:latin typeface="Times New Roman" pitchFamily="18" charset="0"/>
                <a:cs typeface="Times New Roman" pitchFamily="18" charset="0"/>
              </a:rPr>
              <a:t>Describe what “limiting reactant” means using examples of sandwiches and chemicals at a particle level.</a:t>
            </a:r>
            <a:endParaRPr lang="en-US" sz="6000" dirty="0">
              <a:latin typeface="Times New Roman" pitchFamily="18" charset="0"/>
              <a:cs typeface="Times New Roman" pitchFamily="18" charset="0"/>
            </a:endParaRPr>
          </a:p>
          <a:p>
            <a:pPr marL="284163" lvl="0" indent="-284163" algn="l">
              <a:buFont typeface="Arial" pitchFamily="34" charset="0"/>
              <a:buChar char="•"/>
            </a:pPr>
            <a:r>
              <a:rPr lang="ru-RU" sz="6000" dirty="0">
                <a:latin typeface="Times New Roman" pitchFamily="18" charset="0"/>
                <a:cs typeface="Times New Roman" pitchFamily="18" charset="0"/>
              </a:rPr>
              <a:t>Identify the limiting reactant in a chemical reaction</a:t>
            </a:r>
            <a:endParaRPr lang="en-US" sz="6000" dirty="0">
              <a:latin typeface="Times New Roman" pitchFamily="18" charset="0"/>
              <a:cs typeface="Times New Roman" pitchFamily="18" charset="0"/>
            </a:endParaRPr>
          </a:p>
          <a:p>
            <a:pPr marL="284163" lvl="0" indent="-284163" algn="l">
              <a:buFont typeface="Arial" pitchFamily="34" charset="0"/>
              <a:buChar char="•"/>
            </a:pPr>
            <a:r>
              <a:rPr lang="ru-RU" sz="6000" dirty="0">
                <a:latin typeface="Times New Roman" pitchFamily="18" charset="0"/>
                <a:cs typeface="Times New Roman" pitchFamily="18" charset="0"/>
              </a:rPr>
              <a:t>Use your own words to explain the Law of Conservation of Particles means using examples of sandwiches and chemical reaction</a:t>
            </a:r>
            <a:endParaRPr lang="en-US" sz="60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143000"/>
            <a:ext cx="8229600" cy="1143000"/>
          </a:xfrm>
        </p:spPr>
        <p:txBody>
          <a:bodyPr/>
          <a:lstStyle/>
          <a:p>
            <a:r>
              <a:rPr lang="en-US" b="1">
                <a:cs typeface="Times New Roman" pitchFamily="18" charset="0"/>
              </a:rPr>
              <a:t>14.7psi=1atm</a:t>
            </a:r>
            <a:r>
              <a:rPr lang="en-US"/>
              <a:t> </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143000"/>
            <a:ext cx="8686800" cy="1143000"/>
          </a:xfrm>
        </p:spPr>
        <p:txBody>
          <a:bodyPr>
            <a:normAutofit fontScale="90000"/>
          </a:bodyPr>
          <a:lstStyle/>
          <a:p>
            <a:pPr algn="l"/>
            <a:r>
              <a:rPr lang="en-US" sz="3600" b="1" dirty="0" smtClean="0"/>
              <a:t>1. Making </a:t>
            </a:r>
            <a:r>
              <a:rPr lang="en-US" sz="3600" b="1" dirty="0"/>
              <a:t>a cheese sandwich can be represented by the chemical equation:  </a:t>
            </a:r>
            <a:r>
              <a:rPr lang="en-US" sz="3600" b="1" dirty="0" smtClean="0"/>
              <a:t/>
            </a:r>
            <a:br>
              <a:rPr lang="en-US" sz="3600" b="1" dirty="0" smtClean="0"/>
            </a:br>
            <a:r>
              <a:rPr lang="en-US" sz="3600" b="1" dirty="0" smtClean="0"/>
              <a:t>            2 </a:t>
            </a:r>
            <a:r>
              <a:rPr lang="en-US" sz="3600" b="1" dirty="0" err="1"/>
              <a:t>Bd</a:t>
            </a:r>
            <a:r>
              <a:rPr lang="en-US" sz="3600" b="1" dirty="0"/>
              <a:t> + Ch → </a:t>
            </a:r>
            <a:r>
              <a:rPr lang="en-US" sz="3600" b="1" dirty="0" smtClean="0"/>
              <a:t>Bd</a:t>
            </a:r>
            <a:r>
              <a:rPr lang="en-US" sz="3600" b="1" baseline="-25000" dirty="0" smtClean="0"/>
              <a:t>2</a:t>
            </a:r>
            <a:r>
              <a:rPr lang="en-US" sz="3600" b="1" dirty="0" smtClean="0"/>
              <a:t>Ch</a:t>
            </a:r>
            <a:br>
              <a:rPr lang="en-US" sz="3600" b="1" dirty="0" smtClean="0"/>
            </a:br>
            <a:r>
              <a:rPr lang="en-US" sz="3600" b="1" dirty="0" smtClean="0">
                <a:solidFill>
                  <a:srgbClr val="0070C0"/>
                </a:solidFill>
              </a:rPr>
              <a:t>What would you expect a sandwich to look like?</a:t>
            </a:r>
            <a:r>
              <a:rPr lang="en-US" dirty="0"/>
              <a:t/>
            </a:r>
            <a:br>
              <a:rPr lang="en-US" dirty="0"/>
            </a:br>
            <a:endParaRPr lang="en-US" dirty="0"/>
          </a:p>
        </p:txBody>
      </p:sp>
      <p:grpSp>
        <p:nvGrpSpPr>
          <p:cNvPr id="17" name="Group 16"/>
          <p:cNvGrpSpPr/>
          <p:nvPr/>
        </p:nvGrpSpPr>
        <p:grpSpPr>
          <a:xfrm>
            <a:off x="457200" y="3124200"/>
            <a:ext cx="8305801" cy="3093660"/>
            <a:chOff x="457200" y="3124200"/>
            <a:chExt cx="8305801" cy="3093660"/>
          </a:xfrm>
        </p:grpSpPr>
        <p:pic>
          <p:nvPicPr>
            <p:cNvPr id="3074" name="Picture 2"/>
            <p:cNvPicPr>
              <a:picLocks noChangeAspect="1" noChangeArrowheads="1"/>
            </p:cNvPicPr>
            <p:nvPr/>
          </p:nvPicPr>
          <p:blipFill>
            <a:blip r:embed="rId3" cstate="print"/>
            <a:srcRect/>
            <a:stretch>
              <a:fillRect/>
            </a:stretch>
          </p:blipFill>
          <p:spPr bwMode="auto">
            <a:xfrm>
              <a:off x="457200" y="3200400"/>
              <a:ext cx="1733909" cy="13716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90800" y="3124200"/>
              <a:ext cx="1752600" cy="15240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5029200" y="3276600"/>
              <a:ext cx="1676400" cy="1354899"/>
            </a:xfrm>
            <a:prstGeom prst="rect">
              <a:avLst/>
            </a:prstGeom>
            <a:noFill/>
            <a:ln w="9525">
              <a:noFill/>
              <a:miter lim="800000"/>
              <a:headEnd/>
              <a:tailEnd/>
            </a:ln>
          </p:spPr>
        </p:pic>
        <p:sp>
          <p:nvSpPr>
            <p:cNvPr id="15" name="TextBox 14"/>
            <p:cNvSpPr txBox="1"/>
            <p:nvPr/>
          </p:nvSpPr>
          <p:spPr>
            <a:xfrm>
              <a:off x="762000" y="4648200"/>
              <a:ext cx="7848600" cy="1569660"/>
            </a:xfrm>
            <a:prstGeom prst="rect">
              <a:avLst/>
            </a:prstGeom>
            <a:noFill/>
          </p:spPr>
          <p:txBody>
            <a:bodyPr wrap="square" rtlCol="0">
              <a:spAutoFit/>
            </a:bodyPr>
            <a:lstStyle/>
            <a:p>
              <a:r>
                <a:rPr lang="en-US" sz="4800" dirty="0" smtClean="0"/>
                <a:t>A		   B			 C               D         		</a:t>
              </a:r>
              <a:endParaRPr lang="en-US" sz="4800" dirty="0"/>
            </a:p>
          </p:txBody>
        </p:sp>
        <p:pic>
          <p:nvPicPr>
            <p:cNvPr id="3077" name="Picture 5"/>
            <p:cNvPicPr>
              <a:picLocks noChangeAspect="1" noChangeArrowheads="1"/>
            </p:cNvPicPr>
            <p:nvPr/>
          </p:nvPicPr>
          <p:blipFill>
            <a:blip r:embed="rId6" cstate="print"/>
            <a:srcRect b="11244"/>
            <a:stretch>
              <a:fillRect/>
            </a:stretch>
          </p:blipFill>
          <p:spPr bwMode="auto">
            <a:xfrm>
              <a:off x="7010400" y="3350742"/>
              <a:ext cx="1752601" cy="121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43000"/>
            <a:ext cx="8382000" cy="1143000"/>
          </a:xfrm>
        </p:spPr>
        <p:txBody>
          <a:bodyPr>
            <a:normAutofit fontScale="90000"/>
          </a:bodyPr>
          <a:lstStyle/>
          <a:p>
            <a:pPr algn="l"/>
            <a:r>
              <a:rPr lang="en-US" sz="3600" b="1" dirty="0" smtClean="0"/>
              <a:t>2. Making </a:t>
            </a:r>
            <a:r>
              <a:rPr lang="en-US" sz="3600" b="1" dirty="0"/>
              <a:t>a cheese sandwich can be represented by the chemical equation: </a:t>
            </a:r>
            <a:r>
              <a:rPr lang="en-US" sz="3600" b="1" dirty="0" smtClean="0"/>
              <a:t/>
            </a:r>
            <a:br>
              <a:rPr lang="en-US" sz="3600" b="1" dirty="0" smtClean="0"/>
            </a:br>
            <a:r>
              <a:rPr lang="en-US" sz="3600" b="1" dirty="0" smtClean="0"/>
              <a:t>              Bd</a:t>
            </a:r>
            <a:r>
              <a:rPr lang="en-US" sz="3600" b="1" baseline="-25000" dirty="0" smtClean="0"/>
              <a:t>2</a:t>
            </a:r>
            <a:r>
              <a:rPr lang="en-US" sz="3600" b="1" dirty="0" smtClean="0"/>
              <a:t> + 2Ch → 2BdCh </a:t>
            </a:r>
            <a:br>
              <a:rPr lang="en-US" sz="3600" b="1" dirty="0" smtClean="0"/>
            </a:br>
            <a:r>
              <a:rPr lang="en-US" sz="3600" b="1" dirty="0" smtClean="0">
                <a:solidFill>
                  <a:schemeClr val="accent6">
                    <a:lumMod val="75000"/>
                  </a:schemeClr>
                </a:solidFill>
              </a:rPr>
              <a:t>What would you expect a sandwich to look like?</a:t>
            </a:r>
            <a:r>
              <a:rPr lang="en-US" dirty="0">
                <a:solidFill>
                  <a:schemeClr val="accent6">
                    <a:lumMod val="75000"/>
                  </a:schemeClr>
                </a:solidFill>
              </a:rPr>
              <a:t/>
            </a:r>
            <a:br>
              <a:rPr lang="en-US" dirty="0">
                <a:solidFill>
                  <a:schemeClr val="accent6">
                    <a:lumMod val="75000"/>
                  </a:schemeClr>
                </a:solidFill>
              </a:rPr>
            </a:br>
            <a:endParaRPr lang="en-US" dirty="0">
              <a:solidFill>
                <a:schemeClr val="accent6">
                  <a:lumMod val="75000"/>
                </a:schemeClr>
              </a:solidFill>
            </a:endParaRPr>
          </a:p>
        </p:txBody>
      </p:sp>
      <p:grpSp>
        <p:nvGrpSpPr>
          <p:cNvPr id="8" name="Group 7"/>
          <p:cNvGrpSpPr/>
          <p:nvPr/>
        </p:nvGrpSpPr>
        <p:grpSpPr>
          <a:xfrm>
            <a:off x="457200" y="3124200"/>
            <a:ext cx="8305801" cy="3093660"/>
            <a:chOff x="457200" y="3124200"/>
            <a:chExt cx="8305801" cy="3093660"/>
          </a:xfrm>
        </p:grpSpPr>
        <p:pic>
          <p:nvPicPr>
            <p:cNvPr id="9" name="Picture 2"/>
            <p:cNvPicPr>
              <a:picLocks noChangeAspect="1" noChangeArrowheads="1"/>
            </p:cNvPicPr>
            <p:nvPr/>
          </p:nvPicPr>
          <p:blipFill>
            <a:blip r:embed="rId3" cstate="print"/>
            <a:srcRect/>
            <a:stretch>
              <a:fillRect/>
            </a:stretch>
          </p:blipFill>
          <p:spPr bwMode="auto">
            <a:xfrm>
              <a:off x="457200" y="3200400"/>
              <a:ext cx="1733909" cy="137160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2590800" y="3124200"/>
              <a:ext cx="1752600" cy="1524000"/>
            </a:xfrm>
            <a:prstGeom prst="rect">
              <a:avLst/>
            </a:prstGeom>
            <a:noFill/>
            <a:ln w="9525">
              <a:no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a:off x="5029200" y="3276600"/>
              <a:ext cx="1676400" cy="1354899"/>
            </a:xfrm>
            <a:prstGeom prst="rect">
              <a:avLst/>
            </a:prstGeom>
            <a:noFill/>
            <a:ln w="9525">
              <a:noFill/>
              <a:miter lim="800000"/>
              <a:headEnd/>
              <a:tailEnd/>
            </a:ln>
          </p:spPr>
        </p:pic>
        <p:sp>
          <p:nvSpPr>
            <p:cNvPr id="12" name="TextBox 11"/>
            <p:cNvSpPr txBox="1"/>
            <p:nvPr/>
          </p:nvSpPr>
          <p:spPr>
            <a:xfrm>
              <a:off x="762000" y="4648200"/>
              <a:ext cx="7848600" cy="1569660"/>
            </a:xfrm>
            <a:prstGeom prst="rect">
              <a:avLst/>
            </a:prstGeom>
            <a:noFill/>
          </p:spPr>
          <p:txBody>
            <a:bodyPr wrap="square" rtlCol="0">
              <a:spAutoFit/>
            </a:bodyPr>
            <a:lstStyle/>
            <a:p>
              <a:r>
                <a:rPr lang="en-US" sz="4800" dirty="0" smtClean="0"/>
                <a:t>A		   B			 C               D         		</a:t>
              </a:r>
              <a:endParaRPr lang="en-US" sz="4800" dirty="0"/>
            </a:p>
          </p:txBody>
        </p:sp>
        <p:pic>
          <p:nvPicPr>
            <p:cNvPr id="13" name="Picture 5"/>
            <p:cNvPicPr>
              <a:picLocks noChangeAspect="1" noChangeArrowheads="1"/>
            </p:cNvPicPr>
            <p:nvPr/>
          </p:nvPicPr>
          <p:blipFill>
            <a:blip r:embed="rId6" cstate="print"/>
            <a:srcRect b="11244"/>
            <a:stretch>
              <a:fillRect/>
            </a:stretch>
          </p:blipFill>
          <p:spPr bwMode="auto">
            <a:xfrm>
              <a:off x="7010400" y="3350742"/>
              <a:ext cx="1752601" cy="121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8229600" cy="1143000"/>
          </a:xfrm>
        </p:spPr>
        <p:txBody>
          <a:bodyPr>
            <a:normAutofit fontScale="90000"/>
          </a:bodyPr>
          <a:lstStyle/>
          <a:p>
            <a:pPr algn="l"/>
            <a:r>
              <a:rPr lang="en-US" sz="3600" b="1" dirty="0" smtClean="0"/>
              <a:t>3. Making </a:t>
            </a:r>
            <a:r>
              <a:rPr lang="en-US" sz="3600" b="1" dirty="0"/>
              <a:t>a cheese sandwich can be represented by the chemical equation: </a:t>
            </a:r>
            <a:r>
              <a:rPr lang="en-US" sz="3600" b="1" dirty="0" smtClean="0"/>
              <a:t/>
            </a:r>
            <a:br>
              <a:rPr lang="en-US" sz="3600" b="1" dirty="0" smtClean="0"/>
            </a:br>
            <a:r>
              <a:rPr lang="en-US" sz="3600" b="1" dirty="0" smtClean="0"/>
              <a:t>          2 </a:t>
            </a:r>
            <a:r>
              <a:rPr lang="en-US" sz="3600" b="1" dirty="0" err="1"/>
              <a:t>Bd</a:t>
            </a:r>
            <a:r>
              <a:rPr lang="en-US" sz="3600" b="1" dirty="0"/>
              <a:t> + Ch → </a:t>
            </a:r>
            <a:r>
              <a:rPr lang="en-US" sz="3600" b="1" dirty="0" smtClean="0"/>
              <a:t>Bd</a:t>
            </a:r>
            <a:r>
              <a:rPr lang="en-US" sz="3600" b="1" baseline="-25000" dirty="0" smtClean="0"/>
              <a:t>2</a:t>
            </a:r>
            <a:r>
              <a:rPr lang="en-US" sz="3600" b="1" dirty="0" smtClean="0"/>
              <a:t>Ch</a:t>
            </a:r>
            <a:br>
              <a:rPr lang="en-US" sz="3600" b="1" dirty="0" smtClean="0"/>
            </a:br>
            <a:r>
              <a:rPr lang="en-US" sz="3600" b="1" dirty="0">
                <a:solidFill>
                  <a:srgbClr val="0070C0"/>
                </a:solidFill>
              </a:rPr>
              <a:t>What does the “2” on the </a:t>
            </a:r>
            <a:r>
              <a:rPr lang="en-US" sz="3600" b="1" i="1" dirty="0">
                <a:solidFill>
                  <a:srgbClr val="0070C0"/>
                </a:solidFill>
              </a:rPr>
              <a:t>left</a:t>
            </a:r>
            <a:r>
              <a:rPr lang="en-US" sz="3600" b="1" dirty="0">
                <a:solidFill>
                  <a:srgbClr val="0070C0"/>
                </a:solidFill>
              </a:rPr>
              <a:t> side of the chemical equation represent?</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457199" y="2895600"/>
            <a:ext cx="6010275" cy="3230563"/>
          </a:xfrm>
        </p:spPr>
        <p:txBody>
          <a:bodyPr/>
          <a:lstStyle/>
          <a:p>
            <a:pPr marL="514350" indent="-514350">
              <a:buFont typeface="+mj-lt"/>
              <a:buAutoNum type="alphaUcPeriod"/>
            </a:pPr>
            <a:r>
              <a:rPr lang="en-US" dirty="0" smtClean="0"/>
              <a:t>2 pieces of bread stuck together</a:t>
            </a:r>
          </a:p>
          <a:p>
            <a:pPr marL="514350" indent="-514350">
              <a:buFont typeface="+mj-lt"/>
              <a:buAutoNum type="alphaUcPeriod"/>
            </a:pPr>
            <a:r>
              <a:rPr lang="en-US" dirty="0" smtClean="0"/>
              <a:t>2 separate pieces of bread </a:t>
            </a:r>
          </a:p>
          <a:p>
            <a:pPr marL="514350" indent="-514350">
              <a:buFont typeface="+mj-lt"/>
              <a:buAutoNum type="alphaUcPeriod"/>
            </a:pPr>
            <a:endParaRPr lang="en-US" dirty="0" smtClean="0"/>
          </a:p>
          <a:p>
            <a:pPr marL="514350" indent="-514350">
              <a:buFont typeface="+mj-lt"/>
              <a:buAutoNum type="alphaUcPeriod"/>
            </a:pPr>
            <a:r>
              <a:rPr lang="en-US" dirty="0" smtClean="0"/>
              <a:t>2 loaves of bread </a:t>
            </a:r>
          </a:p>
          <a:p>
            <a:pPr marL="514350" indent="-514350">
              <a:buFont typeface="+mj-lt"/>
              <a:buAutoNum type="alphaUcPeriod"/>
            </a:pPr>
            <a:endParaRPr lang="en-US" dirty="0" smtClean="0"/>
          </a:p>
          <a:p>
            <a:pPr marL="514350" indent="-514350">
              <a:buFont typeface="+mj-lt"/>
              <a:buAutoNum type="alphaUcPeriod"/>
            </a:pPr>
            <a:endParaRPr lang="en-US" dirty="0"/>
          </a:p>
        </p:txBody>
      </p:sp>
      <p:grpSp>
        <p:nvGrpSpPr>
          <p:cNvPr id="10" name="Group 9"/>
          <p:cNvGrpSpPr/>
          <p:nvPr/>
        </p:nvGrpSpPr>
        <p:grpSpPr>
          <a:xfrm>
            <a:off x="4038600" y="2857500"/>
            <a:ext cx="3344103" cy="2705100"/>
            <a:chOff x="2904297" y="3048000"/>
            <a:chExt cx="3344103" cy="2705100"/>
          </a:xfrm>
        </p:grpSpPr>
        <p:pic>
          <p:nvPicPr>
            <p:cNvPr id="11" name="Picture 3"/>
            <p:cNvPicPr>
              <a:picLocks noChangeAspect="1" noChangeArrowheads="1"/>
            </p:cNvPicPr>
            <p:nvPr/>
          </p:nvPicPr>
          <p:blipFill>
            <a:blip r:embed="rId3" cstate="print"/>
            <a:srcRect/>
            <a:stretch>
              <a:fillRect/>
            </a:stretch>
          </p:blipFill>
          <p:spPr bwMode="auto">
            <a:xfrm flipH="1">
              <a:off x="4064938" y="4914900"/>
              <a:ext cx="1038639" cy="838200"/>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flipH="1">
              <a:off x="2904297" y="4914900"/>
              <a:ext cx="1038639" cy="838200"/>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4636852" y="3705225"/>
              <a:ext cx="933450" cy="838200"/>
            </a:xfrm>
            <a:prstGeom prst="rect">
              <a:avLst/>
            </a:prstGeom>
            <a:noFill/>
            <a:ln w="9525">
              <a:noFill/>
              <a:miter lim="800000"/>
              <a:headEnd/>
              <a:tailEnd/>
            </a:ln>
          </p:spPr>
        </p:pic>
        <p:pic>
          <p:nvPicPr>
            <p:cNvPr id="14" name="Picture 6"/>
            <p:cNvPicPr>
              <a:picLocks noChangeAspect="1" noChangeArrowheads="1"/>
            </p:cNvPicPr>
            <p:nvPr/>
          </p:nvPicPr>
          <p:blipFill>
            <a:blip r:embed="rId5" cstate="print"/>
            <a:srcRect/>
            <a:stretch>
              <a:fillRect/>
            </a:stretch>
          </p:blipFill>
          <p:spPr bwMode="auto">
            <a:xfrm>
              <a:off x="5334000" y="3048000"/>
              <a:ext cx="914400" cy="6572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8229600" cy="1143000"/>
          </a:xfrm>
        </p:spPr>
        <p:txBody>
          <a:bodyPr>
            <a:normAutofit fontScale="90000"/>
          </a:bodyPr>
          <a:lstStyle/>
          <a:p>
            <a:pPr algn="l"/>
            <a:r>
              <a:rPr lang="en-US" sz="3600" b="1" dirty="0" smtClean="0"/>
              <a:t>4. Making </a:t>
            </a:r>
            <a:r>
              <a:rPr lang="en-US" sz="3600" b="1" dirty="0"/>
              <a:t>a cheese sandwich can be represented by the chemical equation:  </a:t>
            </a:r>
            <a:r>
              <a:rPr lang="en-US" sz="3600" b="1" dirty="0" smtClean="0"/>
              <a:t/>
            </a:r>
            <a:br>
              <a:rPr lang="en-US" sz="3600" b="1" dirty="0" smtClean="0"/>
            </a:br>
            <a:r>
              <a:rPr lang="en-US" sz="3600" b="1" dirty="0" smtClean="0"/>
              <a:t>           Bd</a:t>
            </a:r>
            <a:r>
              <a:rPr lang="en-US" sz="3600" b="1" baseline="-25000" dirty="0" smtClean="0"/>
              <a:t>2</a:t>
            </a:r>
            <a:r>
              <a:rPr lang="en-US" sz="3600" b="1" dirty="0" smtClean="0"/>
              <a:t> </a:t>
            </a:r>
            <a:r>
              <a:rPr lang="en-US" sz="3600" b="1" dirty="0"/>
              <a:t>+ </a:t>
            </a:r>
            <a:r>
              <a:rPr lang="en-US" sz="3600" b="1" dirty="0" smtClean="0"/>
              <a:t>2Ch </a:t>
            </a:r>
            <a:r>
              <a:rPr lang="en-US" sz="3600" b="1" dirty="0"/>
              <a:t>→ </a:t>
            </a:r>
            <a:r>
              <a:rPr lang="en-US" sz="3600" b="1" dirty="0" smtClean="0"/>
              <a:t>2BdCh</a:t>
            </a:r>
            <a:br>
              <a:rPr lang="en-US" sz="3600" b="1" dirty="0" smtClean="0"/>
            </a:br>
            <a:r>
              <a:rPr lang="en-US" sz="3600" b="1" dirty="0">
                <a:solidFill>
                  <a:srgbClr val="0070C0"/>
                </a:solidFill>
              </a:rPr>
              <a:t>What does the “2” on the </a:t>
            </a:r>
            <a:r>
              <a:rPr lang="en-US" sz="3600" b="1" i="1" dirty="0">
                <a:solidFill>
                  <a:srgbClr val="0070C0"/>
                </a:solidFill>
              </a:rPr>
              <a:t>left</a:t>
            </a:r>
            <a:r>
              <a:rPr lang="en-US" sz="3600" b="1" dirty="0">
                <a:solidFill>
                  <a:srgbClr val="0070C0"/>
                </a:solidFill>
              </a:rPr>
              <a:t> side of the chemical equation represent?</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457200" y="2895600"/>
            <a:ext cx="5257800" cy="3230563"/>
          </a:xfrm>
        </p:spPr>
        <p:txBody>
          <a:bodyPr/>
          <a:lstStyle/>
          <a:p>
            <a:pPr marL="514350" indent="-514350">
              <a:buFont typeface="+mj-lt"/>
              <a:buAutoNum type="alphaUcPeriod"/>
            </a:pPr>
            <a:r>
              <a:rPr lang="en-US" b="1" dirty="0" smtClean="0"/>
              <a:t>2 pieces of bread stuck together</a:t>
            </a:r>
          </a:p>
          <a:p>
            <a:pPr marL="514350" indent="-514350">
              <a:buFont typeface="+mj-lt"/>
              <a:buAutoNum type="alphaUcPeriod"/>
            </a:pPr>
            <a:r>
              <a:rPr lang="en-US" b="1" dirty="0" smtClean="0"/>
              <a:t>2 separate pieces of bread </a:t>
            </a:r>
          </a:p>
          <a:p>
            <a:pPr marL="514350" indent="-514350">
              <a:buFont typeface="+mj-lt"/>
              <a:buAutoNum type="alphaUcPeriod"/>
            </a:pPr>
            <a:endParaRPr lang="en-US" b="1" dirty="0" smtClean="0"/>
          </a:p>
          <a:p>
            <a:pPr marL="514350" indent="-514350">
              <a:buFont typeface="+mj-lt"/>
              <a:buAutoNum type="alphaUcPeriod"/>
            </a:pPr>
            <a:r>
              <a:rPr lang="en-US" b="1" dirty="0" smtClean="0"/>
              <a:t>2 loaves of bread </a:t>
            </a:r>
          </a:p>
          <a:p>
            <a:pPr marL="514350" indent="-514350">
              <a:buFont typeface="+mj-lt"/>
              <a:buAutoNum type="alphaUcPeriod"/>
            </a:pPr>
            <a:endParaRPr lang="en-US" dirty="0" smtClean="0"/>
          </a:p>
          <a:p>
            <a:pPr marL="514350" indent="-514350">
              <a:buFont typeface="+mj-lt"/>
              <a:buAutoNum type="alphaUcPeriod"/>
            </a:pPr>
            <a:endParaRPr lang="en-US" dirty="0"/>
          </a:p>
        </p:txBody>
      </p:sp>
      <p:grpSp>
        <p:nvGrpSpPr>
          <p:cNvPr id="14" name="Group 13"/>
          <p:cNvGrpSpPr/>
          <p:nvPr/>
        </p:nvGrpSpPr>
        <p:grpSpPr>
          <a:xfrm>
            <a:off x="4191000" y="3048000"/>
            <a:ext cx="2305050" cy="2895600"/>
            <a:chOff x="4191000" y="3048000"/>
            <a:chExt cx="2305050" cy="2895600"/>
          </a:xfrm>
        </p:grpSpPr>
        <p:pic>
          <p:nvPicPr>
            <p:cNvPr id="2051" name="Picture 3"/>
            <p:cNvPicPr>
              <a:picLocks noChangeAspect="1" noChangeArrowheads="1"/>
            </p:cNvPicPr>
            <p:nvPr/>
          </p:nvPicPr>
          <p:blipFill>
            <a:blip r:embed="rId3" cstate="print"/>
            <a:srcRect/>
            <a:stretch>
              <a:fillRect/>
            </a:stretch>
          </p:blipFill>
          <p:spPr bwMode="auto">
            <a:xfrm flipH="1">
              <a:off x="4191000" y="5105400"/>
              <a:ext cx="1038639" cy="8382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flipH="1">
              <a:off x="5334000" y="5105400"/>
              <a:ext cx="1038639" cy="8382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562600" y="4038600"/>
              <a:ext cx="933450" cy="83820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5334000" y="3048000"/>
              <a:ext cx="914400" cy="6572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686800" cy="1143000"/>
          </a:xfrm>
        </p:spPr>
        <p:txBody>
          <a:bodyPr>
            <a:normAutofit fontScale="90000"/>
          </a:bodyPr>
          <a:lstStyle/>
          <a:p>
            <a:pPr algn="l"/>
            <a:r>
              <a:rPr lang="en-US" sz="3600" b="1" dirty="0" smtClean="0"/>
              <a:t>5. A menu at the Chemistry Café shows a sandwich:     BdM</a:t>
            </a:r>
            <a:r>
              <a:rPr lang="en-US" sz="3600" b="1" baseline="-25000" dirty="0" smtClean="0"/>
              <a:t>2</a:t>
            </a:r>
            <a:r>
              <a:rPr lang="en-US" sz="3600" b="1" dirty="0" smtClean="0"/>
              <a:t>Ch</a:t>
            </a:r>
            <a:br>
              <a:rPr lang="en-US" sz="3600" b="1" dirty="0" smtClean="0"/>
            </a:br>
            <a:r>
              <a:rPr lang="en-US" sz="3600" b="1" dirty="0" smtClean="0">
                <a:solidFill>
                  <a:schemeClr val="accent1"/>
                </a:solidFill>
              </a:rPr>
              <a:t> </a:t>
            </a:r>
            <a:r>
              <a:rPr lang="en-US" sz="3600" b="1" dirty="0" smtClean="0">
                <a:solidFill>
                  <a:srgbClr val="0070C0"/>
                </a:solidFill>
              </a:rPr>
              <a:t>What would you expect a sandwich to have? </a:t>
            </a:r>
            <a:r>
              <a:rPr lang="en-US" dirty="0"/>
              <a:t/>
            </a:r>
            <a:br>
              <a:rPr lang="en-US" dirty="0"/>
            </a:br>
            <a:endParaRPr lang="en-US" dirty="0"/>
          </a:p>
        </p:txBody>
      </p:sp>
      <p:sp>
        <p:nvSpPr>
          <p:cNvPr id="3" name="Content Placeholder 2"/>
          <p:cNvSpPr>
            <a:spLocks noGrp="1"/>
          </p:cNvSpPr>
          <p:nvPr>
            <p:ph idx="1"/>
          </p:nvPr>
        </p:nvSpPr>
        <p:spPr>
          <a:xfrm>
            <a:off x="533400" y="2438400"/>
            <a:ext cx="8153400" cy="3230563"/>
          </a:xfrm>
        </p:spPr>
        <p:txBody>
          <a:bodyPr>
            <a:normAutofit/>
          </a:bodyPr>
          <a:lstStyle/>
          <a:p>
            <a:pPr marL="514350" indent="-514350">
              <a:buFont typeface="+mj-lt"/>
              <a:buAutoNum type="alphaUcPeriod"/>
            </a:pPr>
            <a:r>
              <a:rPr lang="en-US" b="1" dirty="0" smtClean="0">
                <a:solidFill>
                  <a:srgbClr val="7030A0"/>
                </a:solidFill>
              </a:rPr>
              <a:t>2 pieces of bread</a:t>
            </a:r>
            <a:r>
              <a:rPr lang="en-US" b="1" dirty="0" smtClean="0"/>
              <a:t>, </a:t>
            </a:r>
            <a:r>
              <a:rPr lang="en-US" b="1" dirty="0" smtClean="0">
                <a:solidFill>
                  <a:srgbClr val="FF0000"/>
                </a:solidFill>
              </a:rPr>
              <a:t>2 pieces of meat</a:t>
            </a:r>
            <a:r>
              <a:rPr lang="en-US" b="1" dirty="0" smtClean="0"/>
              <a:t>, </a:t>
            </a:r>
            <a:r>
              <a:rPr lang="en-US" b="1" dirty="0" smtClean="0">
                <a:solidFill>
                  <a:srgbClr val="00B050"/>
                </a:solidFill>
              </a:rPr>
              <a:t>1 piece of cheese</a:t>
            </a:r>
          </a:p>
          <a:p>
            <a:pPr marL="514350" indent="-514350">
              <a:buFont typeface="+mj-lt"/>
              <a:buAutoNum type="alphaUcPeriod"/>
            </a:pPr>
            <a:r>
              <a:rPr lang="en-US" b="1" dirty="0">
                <a:solidFill>
                  <a:srgbClr val="7030A0"/>
                </a:solidFill>
              </a:rPr>
              <a:t>1</a:t>
            </a:r>
            <a:r>
              <a:rPr lang="en-US" b="1" dirty="0" smtClean="0">
                <a:solidFill>
                  <a:srgbClr val="7030A0"/>
                </a:solidFill>
              </a:rPr>
              <a:t> piece of bread</a:t>
            </a:r>
            <a:r>
              <a:rPr lang="en-US" b="1" dirty="0" smtClean="0"/>
              <a:t>, </a:t>
            </a:r>
            <a:r>
              <a:rPr lang="en-US" b="1" dirty="0" smtClean="0">
                <a:solidFill>
                  <a:srgbClr val="FF0000"/>
                </a:solidFill>
              </a:rPr>
              <a:t>2 pieces of meat</a:t>
            </a:r>
            <a:r>
              <a:rPr lang="en-US" b="1" dirty="0" smtClean="0"/>
              <a:t>, </a:t>
            </a:r>
            <a:r>
              <a:rPr lang="en-US" b="1" dirty="0" smtClean="0">
                <a:solidFill>
                  <a:srgbClr val="00B050"/>
                </a:solidFill>
              </a:rPr>
              <a:t>1 piece of cheese</a:t>
            </a:r>
          </a:p>
          <a:p>
            <a:pPr marL="514350" indent="-514350">
              <a:buFont typeface="+mj-lt"/>
              <a:buAutoNum type="alphaUcPeriod"/>
            </a:pPr>
            <a:r>
              <a:rPr lang="en-US" b="1" dirty="0" smtClean="0">
                <a:solidFill>
                  <a:srgbClr val="7030A0"/>
                </a:solidFill>
              </a:rPr>
              <a:t>2 loaves of bread </a:t>
            </a:r>
          </a:p>
          <a:p>
            <a:pPr marL="514350" indent="-514350">
              <a:buFont typeface="+mj-lt"/>
              <a:buAutoNum type="alphaUcPeriod"/>
            </a:pPr>
            <a:endParaRPr lang="en-US" dirty="0" smtClean="0"/>
          </a:p>
          <a:p>
            <a:pPr marL="514350"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8686800" cy="1143000"/>
          </a:xfrm>
        </p:spPr>
        <p:txBody>
          <a:bodyPr>
            <a:normAutofit fontScale="90000"/>
          </a:bodyPr>
          <a:lstStyle/>
          <a:p>
            <a:pPr algn="l"/>
            <a:r>
              <a:rPr lang="en-US" sz="3600" b="1" dirty="0" smtClean="0"/>
              <a:t>6. A menu at the Chemistry Café describes  a sandwich as 3 pieces of bread, one meat and 2 cheeses.</a:t>
            </a:r>
            <a:br>
              <a:rPr lang="en-US" sz="3600" b="1" dirty="0" smtClean="0"/>
            </a:br>
            <a:r>
              <a:rPr lang="en-US" sz="3600" b="1" dirty="0" smtClean="0">
                <a:solidFill>
                  <a:schemeClr val="accent1"/>
                </a:solidFill>
              </a:rPr>
              <a:t> </a:t>
            </a:r>
            <a:r>
              <a:rPr lang="en-US" sz="3600" b="1" dirty="0" smtClean="0">
                <a:solidFill>
                  <a:srgbClr val="0070C0"/>
                </a:solidFill>
              </a:rPr>
              <a:t>What would you expect a sandwich name to be? </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457200" y="2895600"/>
            <a:ext cx="8153400" cy="3230563"/>
          </a:xfrm>
        </p:spPr>
        <p:txBody>
          <a:bodyPr>
            <a:normAutofit/>
          </a:bodyPr>
          <a:lstStyle/>
          <a:p>
            <a:pPr marL="514350" indent="-514350">
              <a:buFont typeface="+mj-lt"/>
              <a:buAutoNum type="alphaUcPeriod"/>
            </a:pPr>
            <a:r>
              <a:rPr lang="en-US" sz="5400" b="1" dirty="0" smtClean="0">
                <a:solidFill>
                  <a:srgbClr val="C00000"/>
                </a:solidFill>
              </a:rPr>
              <a:t>  Bd</a:t>
            </a:r>
            <a:r>
              <a:rPr lang="en-US" sz="5400" b="1" baseline="-25000" dirty="0" smtClean="0">
                <a:solidFill>
                  <a:srgbClr val="C00000"/>
                </a:solidFill>
              </a:rPr>
              <a:t>2</a:t>
            </a:r>
            <a:r>
              <a:rPr lang="en-US" sz="5400" b="1" dirty="0" smtClean="0">
                <a:solidFill>
                  <a:srgbClr val="C00000"/>
                </a:solidFill>
              </a:rPr>
              <a:t>MCh</a:t>
            </a:r>
            <a:r>
              <a:rPr lang="en-US" sz="5400" b="1" baseline="-25000" dirty="0" smtClean="0">
                <a:solidFill>
                  <a:srgbClr val="C00000"/>
                </a:solidFill>
              </a:rPr>
              <a:t>2</a:t>
            </a:r>
            <a:r>
              <a:rPr lang="en-US" sz="5400" b="1" dirty="0" smtClean="0">
                <a:solidFill>
                  <a:srgbClr val="C00000"/>
                </a:solidFill>
              </a:rPr>
              <a:t> </a:t>
            </a:r>
          </a:p>
          <a:p>
            <a:pPr marL="514350" indent="-514350">
              <a:buFont typeface="+mj-lt"/>
              <a:buAutoNum type="alphaUcPeriod"/>
            </a:pPr>
            <a:r>
              <a:rPr lang="en-US" sz="5400" b="1" dirty="0" smtClean="0">
                <a:solidFill>
                  <a:srgbClr val="C00000"/>
                </a:solidFill>
              </a:rPr>
              <a:t>  Bd</a:t>
            </a:r>
            <a:r>
              <a:rPr lang="en-US" sz="5400" b="1" baseline="-25000" dirty="0" smtClean="0">
                <a:solidFill>
                  <a:srgbClr val="C00000"/>
                </a:solidFill>
              </a:rPr>
              <a:t>3</a:t>
            </a:r>
            <a:r>
              <a:rPr lang="en-US" sz="5400" b="1" dirty="0" smtClean="0">
                <a:solidFill>
                  <a:srgbClr val="C00000"/>
                </a:solidFill>
              </a:rPr>
              <a:t>M</a:t>
            </a:r>
            <a:r>
              <a:rPr lang="en-US" sz="5400" b="1" baseline="-25000" dirty="0" smtClean="0">
                <a:solidFill>
                  <a:srgbClr val="C00000"/>
                </a:solidFill>
              </a:rPr>
              <a:t>2</a:t>
            </a:r>
            <a:r>
              <a:rPr lang="en-US" sz="5400" b="1" dirty="0" smtClean="0">
                <a:solidFill>
                  <a:srgbClr val="C00000"/>
                </a:solidFill>
              </a:rPr>
              <a:t>Ch </a:t>
            </a:r>
          </a:p>
          <a:p>
            <a:pPr marL="514350" indent="-514350">
              <a:buFont typeface="+mj-lt"/>
              <a:buAutoNum type="alphaUcPeriod"/>
            </a:pPr>
            <a:r>
              <a:rPr lang="en-US" sz="5400" b="1" dirty="0" smtClean="0">
                <a:solidFill>
                  <a:srgbClr val="C00000"/>
                </a:solidFill>
              </a:rPr>
              <a:t>  Bd</a:t>
            </a:r>
            <a:r>
              <a:rPr lang="en-US" sz="5400" b="1" baseline="-25000" dirty="0" smtClean="0">
                <a:solidFill>
                  <a:srgbClr val="C00000"/>
                </a:solidFill>
              </a:rPr>
              <a:t>3</a:t>
            </a:r>
            <a:r>
              <a:rPr lang="en-US" sz="5400" b="1" dirty="0" smtClean="0">
                <a:solidFill>
                  <a:srgbClr val="C00000"/>
                </a:solidFill>
              </a:rPr>
              <a:t>MCh</a:t>
            </a:r>
            <a:r>
              <a:rPr lang="en-US" sz="5400" b="1" baseline="-25000" dirty="0" smtClean="0">
                <a:solidFill>
                  <a:srgbClr val="C00000"/>
                </a:solidFill>
              </a:rPr>
              <a:t>2</a:t>
            </a:r>
            <a:endParaRPr lang="en-US" sz="5400" dirty="0" smtClean="0">
              <a:solidFill>
                <a:srgbClr val="C00000"/>
              </a:solidFill>
            </a:endParaRPr>
          </a:p>
          <a:p>
            <a:pPr marL="514350"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1143000"/>
          </a:xfrm>
        </p:spPr>
        <p:txBody>
          <a:bodyPr>
            <a:normAutofit fontScale="90000"/>
          </a:bodyPr>
          <a:lstStyle/>
          <a:p>
            <a:pPr algn="l"/>
            <a:r>
              <a:rPr lang="en-US" dirty="0" smtClean="0"/>
              <a:t>7. The Chemistry Café owner was out of bread. She went to the bakery next door and bought a loaf which had 33 slices. Then she sells 12 sandwiches, which need 2 pieces of bread each. How much bread did she have left?</a:t>
            </a:r>
            <a:endParaRPr lang="en-US" dirty="0"/>
          </a:p>
        </p:txBody>
      </p:sp>
      <p:sp>
        <p:nvSpPr>
          <p:cNvPr id="3" name="Content Placeholder 2"/>
          <p:cNvSpPr>
            <a:spLocks noGrp="1"/>
          </p:cNvSpPr>
          <p:nvPr>
            <p:ph idx="1"/>
          </p:nvPr>
        </p:nvSpPr>
        <p:spPr>
          <a:xfrm>
            <a:off x="533400" y="4419600"/>
            <a:ext cx="8382000" cy="2133600"/>
          </a:xfrm>
        </p:spPr>
        <p:txBody>
          <a:bodyPr>
            <a:normAutofit fontScale="85000" lnSpcReduction="20000"/>
          </a:bodyPr>
          <a:lstStyle/>
          <a:p>
            <a:pPr marL="514350" indent="-514350">
              <a:buFont typeface="+mj-lt"/>
              <a:buAutoNum type="alphaUcPeriod"/>
            </a:pPr>
            <a:r>
              <a:rPr lang="en-US" sz="4300" b="1" dirty="0" smtClean="0">
                <a:solidFill>
                  <a:srgbClr val="00B050"/>
                </a:solidFill>
              </a:rPr>
              <a:t>21</a:t>
            </a:r>
          </a:p>
          <a:p>
            <a:pPr marL="514350" indent="-514350">
              <a:buFont typeface="+mj-lt"/>
              <a:buAutoNum type="alphaUcPeriod"/>
            </a:pPr>
            <a:r>
              <a:rPr lang="en-US" sz="4300" b="1" dirty="0" smtClean="0">
                <a:solidFill>
                  <a:srgbClr val="00B050"/>
                </a:solidFill>
              </a:rPr>
              <a:t>9</a:t>
            </a:r>
          </a:p>
          <a:p>
            <a:pPr marL="514350" indent="-514350">
              <a:buFont typeface="+mj-lt"/>
              <a:buAutoNum type="alphaUcPeriod"/>
            </a:pPr>
            <a:r>
              <a:rPr lang="en-US" sz="4300" b="1" dirty="0" smtClean="0">
                <a:solidFill>
                  <a:srgbClr val="00B050"/>
                </a:solidFill>
              </a:rPr>
              <a:t>None, she gave the leftovers to the birds</a:t>
            </a:r>
          </a:p>
          <a:p>
            <a:pPr marL="514350" indent="-514350">
              <a:buFont typeface="+mj-lt"/>
              <a:buAutoNum type="alphaUcPeriod"/>
            </a:pPr>
            <a:endParaRPr lang="en-US" dirty="0" smtClean="0"/>
          </a:p>
          <a:p>
            <a:pPr marL="514350"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1143000"/>
          </a:xfrm>
        </p:spPr>
        <p:txBody>
          <a:bodyPr>
            <a:normAutofit fontScale="90000"/>
          </a:bodyPr>
          <a:lstStyle/>
          <a:p>
            <a:pPr algn="l"/>
            <a:r>
              <a:rPr lang="en-US" dirty="0" smtClean="0"/>
              <a:t>8. The Chemistry Café cook has a loaf which had 33 slices and a package of cheese that has 15 slices. He is making sandwiches that have 2 pieces of both bread and cheese. How many sandwiches can he make?</a:t>
            </a:r>
            <a:endParaRPr lang="en-US" dirty="0"/>
          </a:p>
        </p:txBody>
      </p:sp>
      <p:sp>
        <p:nvSpPr>
          <p:cNvPr id="3" name="Content Placeholder 2"/>
          <p:cNvSpPr>
            <a:spLocks noGrp="1"/>
          </p:cNvSpPr>
          <p:nvPr>
            <p:ph idx="1"/>
          </p:nvPr>
        </p:nvSpPr>
        <p:spPr>
          <a:xfrm>
            <a:off x="7086600" y="4419600"/>
            <a:ext cx="1828800" cy="2209800"/>
          </a:xfrm>
        </p:spPr>
        <p:txBody>
          <a:bodyPr>
            <a:normAutofit fontScale="85000" lnSpcReduction="20000"/>
          </a:bodyPr>
          <a:lstStyle/>
          <a:p>
            <a:pPr marL="514350" indent="-514350">
              <a:buFont typeface="+mj-lt"/>
              <a:buAutoNum type="alphaUcPeriod"/>
            </a:pPr>
            <a:r>
              <a:rPr lang="en-US" sz="5700" b="1" dirty="0" smtClean="0">
                <a:solidFill>
                  <a:srgbClr val="00B050"/>
                </a:solidFill>
              </a:rPr>
              <a:t>16</a:t>
            </a:r>
          </a:p>
          <a:p>
            <a:pPr marL="514350" indent="-514350">
              <a:buFont typeface="+mj-lt"/>
              <a:buAutoNum type="alphaUcPeriod"/>
            </a:pPr>
            <a:r>
              <a:rPr lang="en-US" sz="5700" b="1" dirty="0" smtClean="0">
                <a:solidFill>
                  <a:srgbClr val="00B050"/>
                </a:solidFill>
              </a:rPr>
              <a:t>15</a:t>
            </a:r>
          </a:p>
          <a:p>
            <a:pPr marL="514350" indent="-514350">
              <a:buFont typeface="+mj-lt"/>
              <a:buAutoNum type="alphaUcPeriod"/>
            </a:pPr>
            <a:r>
              <a:rPr lang="en-US" sz="5700" b="1" dirty="0" smtClean="0">
                <a:solidFill>
                  <a:srgbClr val="00B050"/>
                </a:solidFill>
              </a:rPr>
              <a:t>7</a:t>
            </a:r>
          </a:p>
          <a:p>
            <a:pPr marL="514350" indent="-514350">
              <a:buFont typeface="+mj-lt"/>
              <a:buAutoNum type="alphaUcPeriod"/>
            </a:pPr>
            <a:endParaRPr lang="en-US" dirty="0"/>
          </a:p>
        </p:txBody>
      </p:sp>
      <p:grpSp>
        <p:nvGrpSpPr>
          <p:cNvPr id="11" name="Group 10"/>
          <p:cNvGrpSpPr/>
          <p:nvPr/>
        </p:nvGrpSpPr>
        <p:grpSpPr>
          <a:xfrm>
            <a:off x="304800" y="4038600"/>
            <a:ext cx="4476750" cy="2638425"/>
            <a:chOff x="4114800" y="3962400"/>
            <a:chExt cx="4476750" cy="2638425"/>
          </a:xfrm>
        </p:grpSpPr>
        <p:pic>
          <p:nvPicPr>
            <p:cNvPr id="4098" name="Picture 2"/>
            <p:cNvPicPr>
              <a:picLocks noChangeAspect="1" noChangeArrowheads="1"/>
            </p:cNvPicPr>
            <p:nvPr/>
          </p:nvPicPr>
          <p:blipFill>
            <a:blip r:embed="rId3" cstate="print"/>
            <a:srcRect/>
            <a:stretch>
              <a:fillRect/>
            </a:stretch>
          </p:blipFill>
          <p:spPr bwMode="auto">
            <a:xfrm>
              <a:off x="4114800" y="4038600"/>
              <a:ext cx="742950" cy="25622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800600" y="4038600"/>
              <a:ext cx="742950" cy="256222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410200" y="4038600"/>
              <a:ext cx="742950" cy="256222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7086600" y="3962400"/>
              <a:ext cx="790575" cy="2505075"/>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6096000" y="5715000"/>
              <a:ext cx="676275" cy="847725"/>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7848600" y="5105400"/>
              <a:ext cx="742950" cy="1400175"/>
            </a:xfrm>
            <a:prstGeom prst="rect">
              <a:avLst/>
            </a:prstGeom>
            <a:noFill/>
            <a:ln w="9525">
              <a:noFill/>
              <a:miter lim="800000"/>
              <a:headEnd/>
              <a:tailEnd/>
            </a:ln>
          </p:spPr>
        </p:pic>
      </p:grpSp>
      <p:pic>
        <p:nvPicPr>
          <p:cNvPr id="4102" name="Picture 6"/>
          <p:cNvPicPr>
            <a:picLocks noChangeAspect="1" noChangeArrowheads="1"/>
          </p:cNvPicPr>
          <p:nvPr/>
        </p:nvPicPr>
        <p:blipFill>
          <a:blip r:embed="rId7" cstate="print"/>
          <a:srcRect/>
          <a:stretch>
            <a:fillRect/>
          </a:stretch>
        </p:blipFill>
        <p:spPr bwMode="auto">
          <a:xfrm>
            <a:off x="7010400" y="2819400"/>
            <a:ext cx="173420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8839200" cy="1012825"/>
          </a:xfrm>
        </p:spPr>
        <p:txBody>
          <a:bodyPr>
            <a:noAutofit/>
          </a:bodyPr>
          <a:lstStyle/>
          <a:p>
            <a:r>
              <a:rPr lang="en-US" sz="3200" i="1" dirty="0" smtClean="0"/>
              <a:t>Reactants, Products, and Leftovers </a:t>
            </a:r>
            <a:br>
              <a:rPr lang="en-US" sz="3200" i="1" dirty="0" smtClean="0"/>
            </a:br>
            <a:r>
              <a:rPr lang="en-US" sz="3200" dirty="0" smtClean="0"/>
              <a:t>Activity 2:</a:t>
            </a:r>
            <a:r>
              <a:rPr lang="en-US" sz="3200" b="1" dirty="0" smtClean="0"/>
              <a:t> </a:t>
            </a:r>
            <a:r>
              <a:rPr lang="en-US" sz="3200" b="1" dirty="0"/>
              <a:t>Limiting Reactants in Chemical </a:t>
            </a:r>
            <a:r>
              <a:rPr lang="en-US" sz="3200" b="1" dirty="0" smtClean="0"/>
              <a:t>reactions</a:t>
            </a:r>
            <a:r>
              <a:rPr lang="en-US" sz="3200" dirty="0" smtClean="0"/>
              <a:t/>
            </a:r>
            <a:br>
              <a:rPr lang="en-US" sz="3200" dirty="0" smtClean="0"/>
            </a:br>
            <a:r>
              <a:rPr lang="en-US" sz="2800" dirty="0" smtClean="0"/>
              <a:t>by Trish Loeblein </a:t>
            </a:r>
            <a:r>
              <a:rPr lang="en-US" sz="2800" dirty="0" smtClean="0">
                <a:hlinkClick r:id="rId3"/>
              </a:rPr>
              <a:t> </a:t>
            </a:r>
            <a:r>
              <a:rPr lang="en-US" sz="2800" u="sng" dirty="0" smtClean="0">
                <a:hlinkClick r:id="rId3"/>
              </a:rPr>
              <a:t>http://phet.colorado.edu</a:t>
            </a:r>
            <a:r>
              <a:rPr lang="en-US" sz="2800" dirty="0" smtClean="0"/>
              <a:t/>
            </a:r>
            <a:br>
              <a:rPr lang="en-US" sz="2800" dirty="0" smtClean="0"/>
            </a:br>
            <a:r>
              <a:rPr lang="en-US" sz="2800" dirty="0" smtClean="0"/>
              <a:t>(assuming complete reactions)</a:t>
            </a:r>
            <a:endParaRPr lang="en-US" sz="2800" dirty="0"/>
          </a:p>
        </p:txBody>
      </p:sp>
      <p:sp>
        <p:nvSpPr>
          <p:cNvPr id="3" name="Subtitle 2"/>
          <p:cNvSpPr>
            <a:spLocks noGrp="1"/>
          </p:cNvSpPr>
          <p:nvPr>
            <p:ph type="subTitle" idx="1"/>
          </p:nvPr>
        </p:nvSpPr>
        <p:spPr>
          <a:xfrm>
            <a:off x="533400" y="2590800"/>
            <a:ext cx="8229600" cy="4038600"/>
          </a:xfrm>
        </p:spPr>
        <p:txBody>
          <a:bodyPr>
            <a:normAutofit fontScale="40000" lnSpcReduction="20000"/>
          </a:bodyPr>
          <a:lstStyle/>
          <a:p>
            <a:pPr algn="l"/>
            <a:r>
              <a:rPr lang="en-US" sz="5800" b="1" dirty="0">
                <a:solidFill>
                  <a:schemeClr val="tx1"/>
                </a:solidFill>
              </a:rPr>
              <a:t>Learning Goals: </a:t>
            </a:r>
            <a:r>
              <a:rPr lang="en-US" sz="5800" dirty="0" smtClean="0">
                <a:solidFill>
                  <a:schemeClr val="tx1"/>
                </a:solidFill>
              </a:rPr>
              <a:t> Students </a:t>
            </a:r>
            <a:r>
              <a:rPr lang="en-US" sz="5800" dirty="0">
                <a:solidFill>
                  <a:schemeClr val="tx1"/>
                </a:solidFill>
              </a:rPr>
              <a:t>will be able to: </a:t>
            </a:r>
          </a:p>
          <a:p>
            <a:pPr marL="457200" lvl="0" indent="-457200" algn="l">
              <a:buFont typeface="Arial" pitchFamily="34" charset="0"/>
              <a:buChar char="•"/>
            </a:pPr>
            <a:r>
              <a:rPr lang="ru-RU" sz="5800" dirty="0">
                <a:solidFill>
                  <a:schemeClr val="tx1"/>
                </a:solidFill>
              </a:rPr>
              <a:t>Predict the amounts of products and leftovers after reaction using the concept of limiting reactant</a:t>
            </a:r>
            <a:endParaRPr lang="en-US" sz="5800" dirty="0">
              <a:solidFill>
                <a:schemeClr val="tx1"/>
              </a:solidFill>
            </a:endParaRPr>
          </a:p>
          <a:p>
            <a:pPr marL="457200" lvl="0" indent="-457200" algn="l">
              <a:buFont typeface="Arial" pitchFamily="34" charset="0"/>
              <a:buChar char="•"/>
            </a:pPr>
            <a:r>
              <a:rPr lang="ru-RU" sz="5800" dirty="0">
                <a:solidFill>
                  <a:schemeClr val="tx1"/>
                </a:solidFill>
              </a:rPr>
              <a:t>Predict the initial amounts of reactants given the amount of products and leftovers using the concept of limiting reactant</a:t>
            </a:r>
            <a:endParaRPr lang="en-US" sz="5800" dirty="0">
              <a:solidFill>
                <a:schemeClr val="tx1"/>
              </a:solidFill>
            </a:endParaRPr>
          </a:p>
          <a:p>
            <a:pPr marL="457200" lvl="0" indent="-457200" algn="l">
              <a:buFont typeface="Arial" pitchFamily="34" charset="0"/>
              <a:buChar char="•"/>
            </a:pPr>
            <a:r>
              <a:rPr lang="ru-RU" sz="5800" dirty="0">
                <a:solidFill>
                  <a:schemeClr val="tx1"/>
                </a:solidFill>
              </a:rPr>
              <a:t>Translate from symbolic (chemical formula) to molecular (pictorial) representations of matter</a:t>
            </a:r>
            <a:endParaRPr lang="en-US" sz="5800" dirty="0">
              <a:solidFill>
                <a:schemeClr val="tx1"/>
              </a:solidFill>
            </a:endParaRPr>
          </a:p>
          <a:p>
            <a:pPr marL="457200" lvl="0" indent="-457200" algn="l">
              <a:buFont typeface="Arial" pitchFamily="34" charset="0"/>
              <a:buChar char="•"/>
            </a:pPr>
            <a:r>
              <a:rPr lang="ru-RU" sz="5800" dirty="0">
                <a:solidFill>
                  <a:schemeClr val="tx1"/>
                </a:solidFill>
              </a:rPr>
              <a:t>Explain how subscripts and coefficients are used to solve limiting reactant problems</a:t>
            </a:r>
            <a:r>
              <a:rPr lang="ru-RU" sz="5800" dirty="0" smtClean="0">
                <a:solidFill>
                  <a:schemeClr val="tx1"/>
                </a:solidFill>
              </a:rPr>
              <a:t>.</a:t>
            </a:r>
            <a:endParaRPr lang="en-US" sz="5800" dirty="0">
              <a:solidFill>
                <a:schemeClr val="tx1"/>
              </a:solidFill>
            </a:endParaRPr>
          </a:p>
          <a:p>
            <a:endParaRPr lang="en-US" dirty="0"/>
          </a:p>
        </p:txBody>
      </p:sp>
    </p:spTree>
    <p:extLst>
      <p:ext uri="{BB962C8B-B14F-4D97-AF65-F5344CB8AC3E}">
        <p14:creationId xmlns:p14="http://schemas.microsoft.com/office/powerpoint/2010/main" val="212261294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1524000"/>
          </a:xfrm>
        </p:spPr>
        <p:txBody>
          <a:bodyPr>
            <a:noAutofit/>
          </a:bodyPr>
          <a:lstStyle/>
          <a:p>
            <a:pPr algn="l"/>
            <a:r>
              <a:rPr lang="en-US" sz="2800" dirty="0" smtClean="0"/>
              <a:t>1</a:t>
            </a:r>
            <a:r>
              <a:rPr lang="en-US" sz="2800" b="1" dirty="0" smtClean="0"/>
              <a:t>. </a:t>
            </a:r>
            <a:r>
              <a:rPr lang="en-US" sz="3200" b="1" dirty="0" smtClean="0"/>
              <a:t>A </a:t>
            </a:r>
            <a:r>
              <a:rPr lang="en-US" sz="3200" b="1" dirty="0"/>
              <a:t>mixture of </a:t>
            </a:r>
            <a:r>
              <a:rPr lang="en-US" sz="3200" b="1" dirty="0" smtClean="0"/>
              <a:t>4 </a:t>
            </a:r>
            <a:r>
              <a:rPr lang="en-US" sz="3200" b="1" dirty="0"/>
              <a:t>moles of H</a:t>
            </a:r>
            <a:r>
              <a:rPr lang="en-US" sz="3200" b="1" baseline="-25000" dirty="0"/>
              <a:t>2</a:t>
            </a:r>
            <a:r>
              <a:rPr lang="en-US" sz="3200" b="1" dirty="0"/>
              <a:t> and </a:t>
            </a:r>
            <a:r>
              <a:rPr lang="en-US" sz="3200" b="1" dirty="0" smtClean="0"/>
              <a:t>3 </a:t>
            </a:r>
            <a:r>
              <a:rPr lang="en-US" sz="3200" b="1" dirty="0"/>
              <a:t>moles of O</a:t>
            </a:r>
            <a:r>
              <a:rPr lang="en-US" sz="3200" b="1" baseline="-25000" dirty="0"/>
              <a:t>2</a:t>
            </a:r>
            <a:r>
              <a:rPr lang="en-US" sz="3200" b="1" dirty="0"/>
              <a:t> </a:t>
            </a:r>
            <a:r>
              <a:rPr lang="en-US" sz="3200" b="1" dirty="0" smtClean="0"/>
              <a:t>reacts to make water. Identify: limiting reactant, excess reactant, and how much is unreacted.</a:t>
            </a:r>
            <a:r>
              <a:rPr lang="en-US" sz="3200" b="1" dirty="0"/>
              <a:t/>
            </a:r>
            <a:br>
              <a:rPr lang="en-US" sz="3200" b="1" dirty="0"/>
            </a:br>
            <a:endParaRPr lang="en-US" sz="3200" b="1" dirty="0"/>
          </a:p>
        </p:txBody>
      </p:sp>
      <p:sp>
        <p:nvSpPr>
          <p:cNvPr id="3" name="Content Placeholder 2"/>
          <p:cNvSpPr>
            <a:spLocks noGrp="1"/>
          </p:cNvSpPr>
          <p:nvPr>
            <p:ph idx="1"/>
          </p:nvPr>
        </p:nvSpPr>
        <p:spPr>
          <a:xfrm>
            <a:off x="533400" y="1752600"/>
            <a:ext cx="8077200" cy="4876800"/>
          </a:xfrm>
        </p:spPr>
        <p:txBody>
          <a:bodyPr>
            <a:normAutofit fontScale="40000" lnSpcReduction="20000"/>
          </a:bodyPr>
          <a:lstStyle/>
          <a:p>
            <a:pPr marL="0" indent="0">
              <a:lnSpc>
                <a:spcPct val="120000"/>
              </a:lnSpc>
              <a:buNone/>
            </a:pPr>
            <a:r>
              <a:rPr lang="en-US" sz="6700" b="1" dirty="0" smtClean="0">
                <a:solidFill>
                  <a:srgbClr val="0070C0"/>
                </a:solidFill>
              </a:rPr>
              <a:t>      Limiting </a:t>
            </a:r>
            <a:r>
              <a:rPr lang="en-US" sz="6700" b="1" dirty="0" smtClean="0"/>
              <a:t>   </a:t>
            </a:r>
            <a:r>
              <a:rPr lang="en-US" sz="6700" b="1" dirty="0" smtClean="0">
                <a:solidFill>
                  <a:srgbClr val="00B050"/>
                </a:solidFill>
              </a:rPr>
              <a:t>Excess </a:t>
            </a:r>
          </a:p>
          <a:p>
            <a:pPr marL="0" indent="0">
              <a:lnSpc>
                <a:spcPct val="120000"/>
              </a:lnSpc>
              <a:buNone/>
            </a:pPr>
            <a:r>
              <a:rPr lang="en-US" sz="6700" b="1" dirty="0"/>
              <a:t> </a:t>
            </a:r>
            <a:r>
              <a:rPr lang="en-US" sz="6700" b="1" dirty="0" smtClean="0"/>
              <a:t>     </a:t>
            </a:r>
            <a:r>
              <a:rPr lang="en-US" sz="6700" b="1" dirty="0" smtClean="0">
                <a:solidFill>
                  <a:srgbClr val="0070C0"/>
                </a:solidFill>
              </a:rPr>
              <a:t>reactant</a:t>
            </a:r>
            <a:r>
              <a:rPr lang="en-US" sz="6700" b="1" dirty="0" smtClean="0"/>
              <a:t> </a:t>
            </a:r>
            <a:r>
              <a:rPr lang="en-US" sz="6700" b="1" dirty="0"/>
              <a:t> </a:t>
            </a:r>
            <a:r>
              <a:rPr lang="en-US" sz="6700" b="1" dirty="0" smtClean="0"/>
              <a:t>  </a:t>
            </a:r>
            <a:r>
              <a:rPr lang="en-US" sz="6700" b="1" dirty="0" err="1" smtClean="0">
                <a:solidFill>
                  <a:srgbClr val="00B050"/>
                </a:solidFill>
              </a:rPr>
              <a:t>reactant</a:t>
            </a:r>
            <a:r>
              <a:rPr lang="en-US" sz="6700" b="1" dirty="0" smtClean="0">
                <a:solidFill>
                  <a:srgbClr val="00B050"/>
                </a:solidFill>
              </a:rPr>
              <a:t> </a:t>
            </a:r>
            <a:r>
              <a:rPr lang="en-US" sz="6700" dirty="0" smtClean="0"/>
              <a:t>	</a:t>
            </a:r>
          </a:p>
          <a:p>
            <a:pPr marL="514350" indent="-514350">
              <a:lnSpc>
                <a:spcPct val="120000"/>
              </a:lnSpc>
              <a:buAutoNum type="alphaUcPeriod"/>
            </a:pPr>
            <a:r>
              <a:rPr lang="en-US" sz="6700" b="1" dirty="0" smtClean="0">
                <a:solidFill>
                  <a:srgbClr val="7030A0"/>
                </a:solidFill>
              </a:rPr>
              <a:t>   H</a:t>
            </a:r>
            <a:r>
              <a:rPr lang="en-US" sz="6700" b="1" baseline="-25000" dirty="0" smtClean="0">
                <a:solidFill>
                  <a:srgbClr val="7030A0"/>
                </a:solidFill>
              </a:rPr>
              <a:t>2</a:t>
            </a:r>
            <a:r>
              <a:rPr lang="en-US" sz="6700" b="1" dirty="0" smtClean="0">
                <a:solidFill>
                  <a:srgbClr val="7030A0"/>
                </a:solidFill>
              </a:rPr>
              <a:t>            1 mole H</a:t>
            </a:r>
            <a:r>
              <a:rPr lang="en-US" sz="6700" b="1" baseline="-25000" dirty="0" smtClean="0">
                <a:solidFill>
                  <a:srgbClr val="7030A0"/>
                </a:solidFill>
              </a:rPr>
              <a:t>2</a:t>
            </a:r>
            <a:endParaRPr lang="en-US" sz="6700" b="1" dirty="0" smtClean="0">
              <a:solidFill>
                <a:srgbClr val="7030A0"/>
              </a:solidFill>
            </a:endParaRPr>
          </a:p>
          <a:p>
            <a:pPr marL="514350" indent="-514350">
              <a:lnSpc>
                <a:spcPct val="120000"/>
              </a:lnSpc>
              <a:buAutoNum type="alphaUcPeriod"/>
            </a:pPr>
            <a:r>
              <a:rPr lang="en-US" sz="6700" b="1" dirty="0" smtClean="0">
                <a:solidFill>
                  <a:srgbClr val="C00000"/>
                </a:solidFill>
              </a:rPr>
              <a:t>   H</a:t>
            </a:r>
            <a:r>
              <a:rPr lang="en-US" sz="6700" b="1" baseline="-25000" dirty="0" smtClean="0">
                <a:solidFill>
                  <a:srgbClr val="C00000"/>
                </a:solidFill>
              </a:rPr>
              <a:t>2</a:t>
            </a:r>
            <a:r>
              <a:rPr lang="en-US" sz="6700" b="1" dirty="0">
                <a:solidFill>
                  <a:srgbClr val="C00000"/>
                </a:solidFill>
              </a:rPr>
              <a:t>	</a:t>
            </a:r>
            <a:r>
              <a:rPr lang="en-US" sz="6700" b="1" dirty="0" smtClean="0">
                <a:solidFill>
                  <a:srgbClr val="C00000"/>
                </a:solidFill>
              </a:rPr>
              <a:t>     1 mole O</a:t>
            </a:r>
            <a:r>
              <a:rPr lang="en-US" sz="6700" b="1" baseline="-25000" dirty="0" smtClean="0">
                <a:solidFill>
                  <a:srgbClr val="C00000"/>
                </a:solidFill>
              </a:rPr>
              <a:t>2</a:t>
            </a:r>
            <a:endParaRPr lang="en-US" sz="6700" b="1" dirty="0" smtClean="0">
              <a:solidFill>
                <a:srgbClr val="C00000"/>
              </a:solidFill>
            </a:endParaRPr>
          </a:p>
          <a:p>
            <a:pPr marL="514350" indent="-514350">
              <a:lnSpc>
                <a:spcPct val="120000"/>
              </a:lnSpc>
              <a:buAutoNum type="alphaUcPeriod"/>
            </a:pPr>
            <a:r>
              <a:rPr lang="en-US" sz="6700" b="1" dirty="0" smtClean="0">
                <a:solidFill>
                  <a:schemeClr val="accent6">
                    <a:lumMod val="75000"/>
                  </a:schemeClr>
                </a:solidFill>
              </a:rPr>
              <a:t>   O</a:t>
            </a:r>
            <a:r>
              <a:rPr lang="en-US" sz="6700" b="1" baseline="-25000" dirty="0" smtClean="0">
                <a:solidFill>
                  <a:schemeClr val="accent6">
                    <a:lumMod val="75000"/>
                  </a:schemeClr>
                </a:solidFill>
              </a:rPr>
              <a:t>2</a:t>
            </a:r>
            <a:r>
              <a:rPr lang="en-US" sz="6700" b="1" dirty="0">
                <a:solidFill>
                  <a:schemeClr val="accent6">
                    <a:lumMod val="75000"/>
                  </a:schemeClr>
                </a:solidFill>
              </a:rPr>
              <a:t>	</a:t>
            </a:r>
            <a:r>
              <a:rPr lang="en-US" sz="6700" b="1" dirty="0" smtClean="0">
                <a:solidFill>
                  <a:schemeClr val="accent6">
                    <a:lumMod val="75000"/>
                  </a:schemeClr>
                </a:solidFill>
              </a:rPr>
              <a:t>     1 mole H</a:t>
            </a:r>
            <a:r>
              <a:rPr lang="en-US" sz="6700" b="1" baseline="-25000" dirty="0" smtClean="0">
                <a:solidFill>
                  <a:schemeClr val="accent6">
                    <a:lumMod val="75000"/>
                  </a:schemeClr>
                </a:solidFill>
              </a:rPr>
              <a:t>2</a:t>
            </a:r>
            <a:endParaRPr lang="en-US" sz="6700" b="1" dirty="0" smtClean="0">
              <a:solidFill>
                <a:schemeClr val="accent6">
                  <a:lumMod val="75000"/>
                </a:schemeClr>
              </a:solidFill>
            </a:endParaRPr>
          </a:p>
          <a:p>
            <a:pPr marL="514350" indent="-514350">
              <a:lnSpc>
                <a:spcPct val="120000"/>
              </a:lnSpc>
              <a:buAutoNum type="alphaUcPeriod"/>
            </a:pPr>
            <a:r>
              <a:rPr lang="en-US" sz="6700" b="1" dirty="0" smtClean="0">
                <a:solidFill>
                  <a:srgbClr val="CC0099"/>
                </a:solidFill>
              </a:rPr>
              <a:t>   O</a:t>
            </a:r>
            <a:r>
              <a:rPr lang="en-US" sz="6700" b="1" baseline="-25000" dirty="0" smtClean="0">
                <a:solidFill>
                  <a:srgbClr val="CC0099"/>
                </a:solidFill>
              </a:rPr>
              <a:t>2</a:t>
            </a:r>
            <a:r>
              <a:rPr lang="en-US" sz="6700" b="1" dirty="0">
                <a:solidFill>
                  <a:srgbClr val="CC0099"/>
                </a:solidFill>
              </a:rPr>
              <a:t>	</a:t>
            </a:r>
            <a:r>
              <a:rPr lang="en-US" sz="6700" b="1" dirty="0" smtClean="0">
                <a:solidFill>
                  <a:srgbClr val="CC0099"/>
                </a:solidFill>
              </a:rPr>
              <a:t>     1 mole O</a:t>
            </a:r>
            <a:r>
              <a:rPr lang="en-US" sz="6700" b="1" baseline="-25000" dirty="0" smtClean="0">
                <a:solidFill>
                  <a:srgbClr val="CC0099"/>
                </a:solidFill>
              </a:rPr>
              <a:t>2</a:t>
            </a:r>
            <a:endParaRPr lang="en-US" sz="6700" b="1" dirty="0" smtClean="0">
              <a:solidFill>
                <a:srgbClr val="CC0099"/>
              </a:solidFill>
            </a:endParaRPr>
          </a:p>
          <a:p>
            <a:pPr marL="514350" indent="-514350">
              <a:lnSpc>
                <a:spcPct val="120000"/>
              </a:lnSpc>
              <a:buAutoNum type="alphaUcPeriod"/>
            </a:pPr>
            <a:r>
              <a:rPr lang="en-US" sz="6700" b="1" dirty="0" smtClean="0">
                <a:solidFill>
                  <a:srgbClr val="FF0000"/>
                </a:solidFill>
              </a:rPr>
              <a:t>No </a:t>
            </a:r>
            <a:r>
              <a:rPr lang="en-US" sz="6700" b="1" dirty="0">
                <a:solidFill>
                  <a:srgbClr val="FF0000"/>
                </a:solidFill>
              </a:rPr>
              <a:t>reaction occurs since the equation does not balance </a:t>
            </a:r>
            <a:r>
              <a:rPr lang="en-US" sz="6700" b="1" dirty="0" smtClean="0">
                <a:solidFill>
                  <a:srgbClr val="FF0000"/>
                </a:solidFill>
              </a:rPr>
              <a:t>with 4 mole </a:t>
            </a:r>
            <a:r>
              <a:rPr lang="en-US" sz="6700" b="1" dirty="0">
                <a:solidFill>
                  <a:srgbClr val="FF0000"/>
                </a:solidFill>
              </a:rPr>
              <a:t>H</a:t>
            </a:r>
            <a:r>
              <a:rPr lang="en-US" sz="6700" b="1" baseline="-25000" dirty="0">
                <a:solidFill>
                  <a:srgbClr val="FF0000"/>
                </a:solidFill>
              </a:rPr>
              <a:t>2</a:t>
            </a:r>
            <a:r>
              <a:rPr lang="en-US" sz="6700" b="1" dirty="0">
                <a:solidFill>
                  <a:srgbClr val="FF0000"/>
                </a:solidFill>
              </a:rPr>
              <a:t> and </a:t>
            </a:r>
            <a:r>
              <a:rPr lang="en-US" sz="6700" b="1" dirty="0" smtClean="0">
                <a:solidFill>
                  <a:srgbClr val="FF0000"/>
                </a:solidFill>
              </a:rPr>
              <a:t>3 mole </a:t>
            </a:r>
            <a:r>
              <a:rPr lang="en-US" sz="6700" b="1" dirty="0">
                <a:solidFill>
                  <a:srgbClr val="FF0000"/>
                </a:solidFill>
              </a:rPr>
              <a:t>O</a:t>
            </a:r>
            <a:r>
              <a:rPr lang="en-US" sz="6700" b="1" baseline="-25000" dirty="0">
                <a:solidFill>
                  <a:srgbClr val="FF0000"/>
                </a:solidFill>
              </a:rPr>
              <a:t>2</a:t>
            </a:r>
            <a:endParaRPr lang="en-US" sz="6700" b="1" dirty="0">
              <a:solidFill>
                <a:srgbClr val="FF0000"/>
              </a:solidFill>
            </a:endParaRPr>
          </a:p>
          <a:p>
            <a:endParaRPr lang="en-US" dirty="0"/>
          </a:p>
        </p:txBody>
      </p:sp>
    </p:spTree>
    <p:extLst>
      <p:ext uri="{BB962C8B-B14F-4D97-AF65-F5344CB8AC3E}">
        <p14:creationId xmlns:p14="http://schemas.microsoft.com/office/powerpoint/2010/main" val="828390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1295400"/>
            <a:ext cx="8229600" cy="1143000"/>
          </a:xfrm>
        </p:spPr>
        <p:txBody>
          <a:bodyPr/>
          <a:lstStyle/>
          <a:p>
            <a:r>
              <a:rPr lang="en-US"/>
              <a:t>The next slides follow the activity</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oAutofit/>
          </a:bodyPr>
          <a:lstStyle/>
          <a:p>
            <a:pPr algn="l"/>
            <a:r>
              <a:rPr lang="en-US" sz="3600" dirty="0"/>
              <a:t>2</a:t>
            </a:r>
            <a:r>
              <a:rPr lang="en-US" sz="3600" b="1" dirty="0" smtClean="0"/>
              <a:t>. A </a:t>
            </a:r>
            <a:r>
              <a:rPr lang="en-US" sz="3600" b="1" dirty="0"/>
              <a:t>mixture of 6</a:t>
            </a:r>
            <a:r>
              <a:rPr lang="en-US" sz="3600" b="1" dirty="0" smtClean="0"/>
              <a:t> </a:t>
            </a:r>
            <a:r>
              <a:rPr lang="en-US" sz="3600" b="1" dirty="0"/>
              <a:t>moles of H</a:t>
            </a:r>
            <a:r>
              <a:rPr lang="en-US" sz="3600" b="1" baseline="-25000" dirty="0"/>
              <a:t>2</a:t>
            </a:r>
            <a:r>
              <a:rPr lang="en-US" sz="3600" b="1" dirty="0"/>
              <a:t> and 2</a:t>
            </a:r>
            <a:r>
              <a:rPr lang="en-US" sz="3600" b="1" dirty="0" smtClean="0"/>
              <a:t> </a:t>
            </a:r>
            <a:r>
              <a:rPr lang="en-US" sz="3600" b="1" dirty="0"/>
              <a:t>moles of O</a:t>
            </a:r>
            <a:r>
              <a:rPr lang="en-US" sz="3600" b="1" baseline="-25000" dirty="0"/>
              <a:t>2</a:t>
            </a:r>
            <a:r>
              <a:rPr lang="en-US" sz="3600" b="1" dirty="0"/>
              <a:t> </a:t>
            </a:r>
            <a:r>
              <a:rPr lang="en-US" sz="3600" b="1" dirty="0" smtClean="0"/>
              <a:t>reacts to make water. How much water is made?</a:t>
            </a:r>
            <a:endParaRPr lang="en-US" sz="3600" b="1" dirty="0"/>
          </a:p>
        </p:txBody>
      </p:sp>
      <p:sp>
        <p:nvSpPr>
          <p:cNvPr id="3" name="Content Placeholder 2"/>
          <p:cNvSpPr>
            <a:spLocks noGrp="1"/>
          </p:cNvSpPr>
          <p:nvPr>
            <p:ph idx="1"/>
          </p:nvPr>
        </p:nvSpPr>
        <p:spPr>
          <a:xfrm>
            <a:off x="838200" y="2057400"/>
            <a:ext cx="8077200" cy="4572000"/>
          </a:xfrm>
        </p:spPr>
        <p:txBody>
          <a:bodyPr>
            <a:normAutofit fontScale="55000" lnSpcReduction="20000"/>
          </a:bodyPr>
          <a:lstStyle/>
          <a:p>
            <a:pPr marL="633413" indent="-633413">
              <a:lnSpc>
                <a:spcPct val="120000"/>
              </a:lnSpc>
              <a:buFont typeface="+mj-lt"/>
              <a:buAutoNum type="alphaUcPeriod"/>
            </a:pPr>
            <a:r>
              <a:rPr lang="en-US" sz="6700" b="1" dirty="0" smtClean="0">
                <a:solidFill>
                  <a:srgbClr val="7030A0"/>
                </a:solidFill>
              </a:rPr>
              <a:t>6 moles water </a:t>
            </a:r>
          </a:p>
          <a:p>
            <a:pPr marL="514350" indent="-514350">
              <a:lnSpc>
                <a:spcPct val="120000"/>
              </a:lnSpc>
              <a:buAutoNum type="alphaUcPeriod"/>
            </a:pPr>
            <a:r>
              <a:rPr lang="en-US" sz="6700" b="1" dirty="0">
                <a:solidFill>
                  <a:srgbClr val="C00000"/>
                </a:solidFill>
              </a:rPr>
              <a:t> 2</a:t>
            </a:r>
            <a:r>
              <a:rPr lang="en-US" sz="6700" b="1" dirty="0" smtClean="0">
                <a:solidFill>
                  <a:srgbClr val="C00000"/>
                </a:solidFill>
              </a:rPr>
              <a:t> moles water</a:t>
            </a:r>
          </a:p>
          <a:p>
            <a:pPr marL="514350" indent="-514350">
              <a:lnSpc>
                <a:spcPct val="120000"/>
              </a:lnSpc>
              <a:buAutoNum type="alphaUcPeriod"/>
            </a:pPr>
            <a:r>
              <a:rPr lang="en-US" sz="6700" b="1" dirty="0" smtClean="0">
                <a:solidFill>
                  <a:schemeClr val="accent6">
                    <a:lumMod val="75000"/>
                  </a:schemeClr>
                </a:solidFill>
              </a:rPr>
              <a:t> 3 moles water</a:t>
            </a:r>
          </a:p>
          <a:p>
            <a:pPr marL="514350" indent="-514350">
              <a:lnSpc>
                <a:spcPct val="120000"/>
              </a:lnSpc>
              <a:buAutoNum type="alphaUcPeriod"/>
            </a:pPr>
            <a:r>
              <a:rPr lang="en-US" sz="6700" b="1" dirty="0" smtClean="0">
                <a:solidFill>
                  <a:srgbClr val="CC0099"/>
                </a:solidFill>
              </a:rPr>
              <a:t> 4 moles water</a:t>
            </a:r>
          </a:p>
          <a:p>
            <a:pPr marL="514350" indent="-514350">
              <a:lnSpc>
                <a:spcPct val="120000"/>
              </a:lnSpc>
              <a:buAutoNum type="alphaUcPeriod"/>
            </a:pPr>
            <a:r>
              <a:rPr lang="en-US" sz="6700" b="1" dirty="0" smtClean="0">
                <a:solidFill>
                  <a:srgbClr val="FF0000"/>
                </a:solidFill>
              </a:rPr>
              <a:t>No </a:t>
            </a:r>
            <a:r>
              <a:rPr lang="en-US" sz="6700" b="1" dirty="0">
                <a:solidFill>
                  <a:srgbClr val="FF0000"/>
                </a:solidFill>
              </a:rPr>
              <a:t>reaction occurs since the equation does not balance </a:t>
            </a:r>
            <a:r>
              <a:rPr lang="en-US" sz="6700" b="1" dirty="0" smtClean="0">
                <a:solidFill>
                  <a:srgbClr val="FF0000"/>
                </a:solidFill>
              </a:rPr>
              <a:t>with 6 mole </a:t>
            </a:r>
            <a:r>
              <a:rPr lang="en-US" sz="6700" b="1" dirty="0">
                <a:solidFill>
                  <a:srgbClr val="FF0000"/>
                </a:solidFill>
              </a:rPr>
              <a:t>H</a:t>
            </a:r>
            <a:r>
              <a:rPr lang="en-US" sz="6700" b="1" baseline="-25000" dirty="0">
                <a:solidFill>
                  <a:srgbClr val="FF0000"/>
                </a:solidFill>
              </a:rPr>
              <a:t>2</a:t>
            </a:r>
            <a:r>
              <a:rPr lang="en-US" sz="6700" b="1" dirty="0">
                <a:solidFill>
                  <a:srgbClr val="FF0000"/>
                </a:solidFill>
              </a:rPr>
              <a:t> and 2</a:t>
            </a:r>
            <a:r>
              <a:rPr lang="en-US" sz="6700" b="1" dirty="0" smtClean="0">
                <a:solidFill>
                  <a:srgbClr val="FF0000"/>
                </a:solidFill>
              </a:rPr>
              <a:t> mole </a:t>
            </a:r>
            <a:r>
              <a:rPr lang="en-US" sz="6700" b="1" dirty="0">
                <a:solidFill>
                  <a:srgbClr val="FF0000"/>
                </a:solidFill>
              </a:rPr>
              <a:t>O</a:t>
            </a:r>
            <a:r>
              <a:rPr lang="en-US" sz="6700" b="1" baseline="-25000" dirty="0">
                <a:solidFill>
                  <a:srgbClr val="FF0000"/>
                </a:solidFill>
              </a:rPr>
              <a:t>2</a:t>
            </a:r>
            <a:endParaRPr lang="en-US" sz="6700" b="1" dirty="0">
              <a:solidFill>
                <a:srgbClr val="FF0000"/>
              </a:solidFill>
            </a:endParaRPr>
          </a:p>
          <a:p>
            <a:endParaRPr lang="en-US" dirty="0"/>
          </a:p>
        </p:txBody>
      </p:sp>
    </p:spTree>
    <p:extLst>
      <p:ext uri="{BB962C8B-B14F-4D97-AF65-F5344CB8AC3E}">
        <p14:creationId xmlns:p14="http://schemas.microsoft.com/office/powerpoint/2010/main" val="178095001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1524000"/>
          </a:xfrm>
        </p:spPr>
        <p:txBody>
          <a:bodyPr>
            <a:noAutofit/>
          </a:bodyPr>
          <a:lstStyle/>
          <a:p>
            <a:pPr algn="l"/>
            <a:r>
              <a:rPr lang="en-US" sz="2800" dirty="0"/>
              <a:t>3</a:t>
            </a:r>
            <a:r>
              <a:rPr lang="en-US" sz="2800" b="1" dirty="0" smtClean="0"/>
              <a:t>. </a:t>
            </a:r>
            <a:r>
              <a:rPr lang="en-US" sz="3200" b="1" dirty="0" smtClean="0"/>
              <a:t>A mixture of 2.5 moles of Na and 1.8 moles of Cl</a:t>
            </a:r>
            <a:r>
              <a:rPr lang="en-US" sz="3200" b="1" baseline="-25000" dirty="0" smtClean="0"/>
              <a:t>2</a:t>
            </a:r>
            <a:r>
              <a:rPr lang="en-US" sz="3200" b="1" dirty="0" smtClean="0"/>
              <a:t> reacts to make </a:t>
            </a:r>
            <a:r>
              <a:rPr lang="en-US" sz="3200" b="1" dirty="0" err="1" smtClean="0"/>
              <a:t>NaCl</a:t>
            </a:r>
            <a:r>
              <a:rPr lang="en-US" sz="3200" b="1" dirty="0" smtClean="0"/>
              <a:t>. Identify: limiting reactant, excess reactant, and how much is unreacted.</a:t>
            </a:r>
            <a:r>
              <a:rPr lang="en-US" sz="3200" b="1" dirty="0"/>
              <a:t/>
            </a:r>
            <a:br>
              <a:rPr lang="en-US" sz="3200" b="1" dirty="0"/>
            </a:br>
            <a:endParaRPr lang="en-US" sz="3200" b="1" dirty="0"/>
          </a:p>
        </p:txBody>
      </p:sp>
      <p:sp>
        <p:nvSpPr>
          <p:cNvPr id="3" name="Content Placeholder 2"/>
          <p:cNvSpPr>
            <a:spLocks noGrp="1"/>
          </p:cNvSpPr>
          <p:nvPr>
            <p:ph idx="1"/>
          </p:nvPr>
        </p:nvSpPr>
        <p:spPr>
          <a:xfrm>
            <a:off x="457200" y="1981200"/>
            <a:ext cx="8077200" cy="4876800"/>
          </a:xfrm>
        </p:spPr>
        <p:txBody>
          <a:bodyPr>
            <a:normAutofit fontScale="55000" lnSpcReduction="20000"/>
          </a:bodyPr>
          <a:lstStyle/>
          <a:p>
            <a:pPr marL="0" indent="0">
              <a:lnSpc>
                <a:spcPct val="120000"/>
              </a:lnSpc>
              <a:buNone/>
            </a:pPr>
            <a:r>
              <a:rPr lang="en-US" sz="6700" b="1" dirty="0" smtClean="0">
                <a:solidFill>
                  <a:srgbClr val="0070C0"/>
                </a:solidFill>
              </a:rPr>
              <a:t>      Limiting </a:t>
            </a:r>
            <a:r>
              <a:rPr lang="en-US" sz="6700" b="1" dirty="0" smtClean="0"/>
              <a:t>   </a:t>
            </a:r>
            <a:r>
              <a:rPr lang="en-US" sz="6700" b="1" dirty="0" smtClean="0">
                <a:solidFill>
                  <a:srgbClr val="00B050"/>
                </a:solidFill>
              </a:rPr>
              <a:t>Excess </a:t>
            </a:r>
          </a:p>
          <a:p>
            <a:pPr marL="0" indent="0">
              <a:lnSpc>
                <a:spcPct val="120000"/>
              </a:lnSpc>
              <a:buNone/>
            </a:pPr>
            <a:r>
              <a:rPr lang="en-US" sz="6700" b="1" dirty="0"/>
              <a:t> </a:t>
            </a:r>
            <a:r>
              <a:rPr lang="en-US" sz="6700" b="1" dirty="0" smtClean="0"/>
              <a:t>     </a:t>
            </a:r>
            <a:r>
              <a:rPr lang="en-US" sz="6700" b="1" dirty="0" smtClean="0">
                <a:solidFill>
                  <a:srgbClr val="0070C0"/>
                </a:solidFill>
              </a:rPr>
              <a:t>reactant</a:t>
            </a:r>
            <a:r>
              <a:rPr lang="en-US" sz="6700" b="1" dirty="0" smtClean="0"/>
              <a:t> </a:t>
            </a:r>
            <a:r>
              <a:rPr lang="en-US" sz="6700" b="1" dirty="0"/>
              <a:t> </a:t>
            </a:r>
            <a:r>
              <a:rPr lang="en-US" sz="6700" b="1" dirty="0" smtClean="0"/>
              <a:t>  </a:t>
            </a:r>
            <a:r>
              <a:rPr lang="en-US" sz="6700" b="1" dirty="0" err="1" smtClean="0">
                <a:solidFill>
                  <a:srgbClr val="00B050"/>
                </a:solidFill>
              </a:rPr>
              <a:t>reactant</a:t>
            </a:r>
            <a:r>
              <a:rPr lang="en-US" sz="6700" b="1" dirty="0" smtClean="0">
                <a:solidFill>
                  <a:srgbClr val="00B050"/>
                </a:solidFill>
              </a:rPr>
              <a:t> </a:t>
            </a:r>
            <a:r>
              <a:rPr lang="en-US" sz="6700" dirty="0" smtClean="0"/>
              <a:t>	</a:t>
            </a:r>
          </a:p>
          <a:p>
            <a:pPr marL="514350" indent="-514350">
              <a:lnSpc>
                <a:spcPct val="120000"/>
              </a:lnSpc>
              <a:buAutoNum type="alphaUcPeriod"/>
            </a:pPr>
            <a:r>
              <a:rPr lang="en-US" sz="6700" b="1" dirty="0" smtClean="0">
                <a:solidFill>
                  <a:srgbClr val="7030A0"/>
                </a:solidFill>
              </a:rPr>
              <a:t>   Na            0.7 mole Na</a:t>
            </a:r>
          </a:p>
          <a:p>
            <a:pPr marL="514350" indent="-514350">
              <a:lnSpc>
                <a:spcPct val="120000"/>
              </a:lnSpc>
              <a:buAutoNum type="alphaUcPeriod"/>
            </a:pPr>
            <a:r>
              <a:rPr lang="en-US" sz="6700" b="1" dirty="0" smtClean="0">
                <a:solidFill>
                  <a:srgbClr val="C00000"/>
                </a:solidFill>
              </a:rPr>
              <a:t>   Na</a:t>
            </a:r>
            <a:r>
              <a:rPr lang="en-US" sz="6700" b="1" dirty="0">
                <a:solidFill>
                  <a:srgbClr val="C00000"/>
                </a:solidFill>
              </a:rPr>
              <a:t>	</a:t>
            </a:r>
            <a:r>
              <a:rPr lang="en-US" sz="6700" b="1" dirty="0" smtClean="0">
                <a:solidFill>
                  <a:srgbClr val="C00000"/>
                </a:solidFill>
              </a:rPr>
              <a:t>       0.7 mole Cl</a:t>
            </a:r>
            <a:r>
              <a:rPr lang="en-US" sz="6700" b="1" baseline="-25000" dirty="0" smtClean="0">
                <a:solidFill>
                  <a:srgbClr val="C00000"/>
                </a:solidFill>
              </a:rPr>
              <a:t>2</a:t>
            </a:r>
            <a:endParaRPr lang="en-US" sz="6700" b="1" dirty="0" smtClean="0">
              <a:solidFill>
                <a:srgbClr val="C00000"/>
              </a:solidFill>
            </a:endParaRPr>
          </a:p>
          <a:p>
            <a:pPr marL="514350" indent="-514350">
              <a:lnSpc>
                <a:spcPct val="120000"/>
              </a:lnSpc>
              <a:buAutoNum type="alphaUcPeriod"/>
            </a:pPr>
            <a:r>
              <a:rPr lang="en-US" sz="6700" b="1" dirty="0" smtClean="0">
                <a:solidFill>
                  <a:schemeClr val="accent6">
                    <a:lumMod val="75000"/>
                  </a:schemeClr>
                </a:solidFill>
              </a:rPr>
              <a:t>   Na</a:t>
            </a:r>
            <a:r>
              <a:rPr lang="en-US" sz="6700" b="1" dirty="0">
                <a:solidFill>
                  <a:schemeClr val="accent6">
                    <a:lumMod val="75000"/>
                  </a:schemeClr>
                </a:solidFill>
              </a:rPr>
              <a:t>	</a:t>
            </a:r>
            <a:r>
              <a:rPr lang="en-US" sz="6700" b="1" dirty="0" smtClean="0">
                <a:solidFill>
                  <a:schemeClr val="accent6">
                    <a:lumMod val="75000"/>
                  </a:schemeClr>
                </a:solidFill>
              </a:rPr>
              <a:t>       0.55 mole Cl</a:t>
            </a:r>
            <a:r>
              <a:rPr lang="en-US" sz="6700" b="1" baseline="-25000" dirty="0" smtClean="0">
                <a:solidFill>
                  <a:schemeClr val="accent6">
                    <a:lumMod val="75000"/>
                  </a:schemeClr>
                </a:solidFill>
              </a:rPr>
              <a:t>2</a:t>
            </a:r>
            <a:endParaRPr lang="en-US" sz="6700" b="1" dirty="0" smtClean="0">
              <a:solidFill>
                <a:schemeClr val="accent6">
                  <a:lumMod val="75000"/>
                </a:schemeClr>
              </a:solidFill>
            </a:endParaRPr>
          </a:p>
          <a:p>
            <a:pPr marL="514350" indent="-514350">
              <a:lnSpc>
                <a:spcPct val="120000"/>
              </a:lnSpc>
              <a:buAutoNum type="alphaUcPeriod"/>
            </a:pPr>
            <a:r>
              <a:rPr lang="en-US" sz="6700" b="1" dirty="0" smtClean="0">
                <a:solidFill>
                  <a:srgbClr val="CC0099"/>
                </a:solidFill>
              </a:rPr>
              <a:t>   Cl</a:t>
            </a:r>
            <a:r>
              <a:rPr lang="en-US" sz="6700" b="1" baseline="-25000" dirty="0" smtClean="0">
                <a:solidFill>
                  <a:srgbClr val="CC0099"/>
                </a:solidFill>
              </a:rPr>
              <a:t>2</a:t>
            </a:r>
            <a:r>
              <a:rPr lang="en-US" sz="6700" b="1" dirty="0">
                <a:solidFill>
                  <a:srgbClr val="CC0099"/>
                </a:solidFill>
              </a:rPr>
              <a:t>	</a:t>
            </a:r>
            <a:r>
              <a:rPr lang="en-US" sz="6700" b="1" dirty="0" smtClean="0">
                <a:solidFill>
                  <a:srgbClr val="CC0099"/>
                </a:solidFill>
              </a:rPr>
              <a:t>       0.7 mole Na</a:t>
            </a:r>
          </a:p>
          <a:p>
            <a:pPr marL="514350" indent="-514350">
              <a:lnSpc>
                <a:spcPct val="120000"/>
              </a:lnSpc>
              <a:buAutoNum type="alphaUcPeriod"/>
            </a:pPr>
            <a:r>
              <a:rPr lang="en-US" sz="6700" b="1" dirty="0" smtClean="0">
                <a:solidFill>
                  <a:srgbClr val="FF0000"/>
                </a:solidFill>
              </a:rPr>
              <a:t>   Cl</a:t>
            </a:r>
            <a:r>
              <a:rPr lang="en-US" sz="6700" b="1" baseline="-25000" dirty="0" smtClean="0">
                <a:solidFill>
                  <a:srgbClr val="FF0000"/>
                </a:solidFill>
              </a:rPr>
              <a:t>2               </a:t>
            </a:r>
            <a:r>
              <a:rPr lang="en-US" sz="6700" b="1" dirty="0" smtClean="0">
                <a:solidFill>
                  <a:srgbClr val="FF0000"/>
                </a:solidFill>
              </a:rPr>
              <a:t> 1 mole Na</a:t>
            </a:r>
          </a:p>
          <a:p>
            <a:endParaRPr lang="en-US" dirty="0"/>
          </a:p>
        </p:txBody>
      </p:sp>
    </p:spTree>
    <p:extLst>
      <p:ext uri="{BB962C8B-B14F-4D97-AF65-F5344CB8AC3E}">
        <p14:creationId xmlns:p14="http://schemas.microsoft.com/office/powerpoint/2010/main" val="81243623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oAutofit/>
          </a:bodyPr>
          <a:lstStyle/>
          <a:p>
            <a:pPr algn="l"/>
            <a:r>
              <a:rPr lang="en-US" sz="3600" dirty="0" smtClean="0"/>
              <a:t>4</a:t>
            </a:r>
            <a:r>
              <a:rPr lang="en-US" sz="3600" b="1" dirty="0" smtClean="0"/>
              <a:t>. A </a:t>
            </a:r>
            <a:r>
              <a:rPr lang="en-US" sz="3600" b="1" dirty="0"/>
              <a:t>mixture of </a:t>
            </a:r>
            <a:r>
              <a:rPr lang="en-US" sz="3600" b="1" dirty="0" smtClean="0"/>
              <a:t>2.5 </a:t>
            </a:r>
            <a:r>
              <a:rPr lang="en-US" sz="3600" b="1" dirty="0"/>
              <a:t>moles of </a:t>
            </a:r>
            <a:r>
              <a:rPr lang="en-US" sz="3600" b="1" dirty="0" smtClean="0"/>
              <a:t>Na </a:t>
            </a:r>
            <a:r>
              <a:rPr lang="en-US" sz="3600" b="1" dirty="0"/>
              <a:t>and </a:t>
            </a:r>
            <a:r>
              <a:rPr lang="en-US" sz="3600" b="1" dirty="0" smtClean="0"/>
              <a:t>1.8 </a:t>
            </a:r>
            <a:r>
              <a:rPr lang="en-US" sz="3600" b="1" dirty="0"/>
              <a:t>moles of </a:t>
            </a:r>
            <a:r>
              <a:rPr lang="en-US" sz="3600" b="1" dirty="0" smtClean="0"/>
              <a:t>Cl</a:t>
            </a:r>
            <a:r>
              <a:rPr lang="en-US" sz="3600" b="1" baseline="-25000" dirty="0" smtClean="0"/>
              <a:t>2</a:t>
            </a:r>
            <a:r>
              <a:rPr lang="en-US" sz="3600" b="1" dirty="0" smtClean="0"/>
              <a:t> reacts to make </a:t>
            </a:r>
            <a:r>
              <a:rPr lang="en-US" sz="3600" b="1" dirty="0" err="1" smtClean="0"/>
              <a:t>NaCl</a:t>
            </a:r>
            <a:r>
              <a:rPr lang="en-US" sz="3600" b="1" dirty="0" smtClean="0"/>
              <a:t>. How much sodium chloride is made?</a:t>
            </a:r>
            <a:endParaRPr lang="en-US" sz="3600" b="1" dirty="0"/>
          </a:p>
        </p:txBody>
      </p:sp>
      <p:sp>
        <p:nvSpPr>
          <p:cNvPr id="3" name="Content Placeholder 2"/>
          <p:cNvSpPr>
            <a:spLocks noGrp="1"/>
          </p:cNvSpPr>
          <p:nvPr>
            <p:ph idx="1"/>
          </p:nvPr>
        </p:nvSpPr>
        <p:spPr>
          <a:xfrm>
            <a:off x="838200" y="2057400"/>
            <a:ext cx="8077200" cy="4572000"/>
          </a:xfrm>
        </p:spPr>
        <p:txBody>
          <a:bodyPr>
            <a:normAutofit fontScale="70000" lnSpcReduction="20000"/>
          </a:bodyPr>
          <a:lstStyle/>
          <a:p>
            <a:pPr marL="633413" indent="-633413">
              <a:lnSpc>
                <a:spcPct val="120000"/>
              </a:lnSpc>
              <a:buFont typeface="+mj-lt"/>
              <a:buAutoNum type="alphaUcPeriod"/>
            </a:pPr>
            <a:r>
              <a:rPr lang="en-US" sz="6700" b="1" dirty="0" smtClean="0">
                <a:solidFill>
                  <a:srgbClr val="7030A0"/>
                </a:solidFill>
              </a:rPr>
              <a:t>2.5 moles </a:t>
            </a:r>
            <a:r>
              <a:rPr lang="en-US" sz="6700" b="1" dirty="0" err="1" smtClean="0">
                <a:solidFill>
                  <a:srgbClr val="7030A0"/>
                </a:solidFill>
              </a:rPr>
              <a:t>NaCl</a:t>
            </a:r>
            <a:r>
              <a:rPr lang="en-US" sz="6700" b="1" dirty="0" smtClean="0">
                <a:solidFill>
                  <a:srgbClr val="7030A0"/>
                </a:solidFill>
              </a:rPr>
              <a:t> </a:t>
            </a:r>
          </a:p>
          <a:p>
            <a:pPr marL="514350" indent="-514350">
              <a:lnSpc>
                <a:spcPct val="120000"/>
              </a:lnSpc>
              <a:buAutoNum type="alphaUcPeriod"/>
            </a:pPr>
            <a:r>
              <a:rPr lang="en-US" sz="6700" b="1" dirty="0">
                <a:solidFill>
                  <a:srgbClr val="C00000"/>
                </a:solidFill>
              </a:rPr>
              <a:t> </a:t>
            </a:r>
            <a:r>
              <a:rPr lang="en-US" sz="6700" b="1" dirty="0" smtClean="0">
                <a:solidFill>
                  <a:srgbClr val="C00000"/>
                </a:solidFill>
              </a:rPr>
              <a:t>1.8 moles </a:t>
            </a:r>
            <a:r>
              <a:rPr lang="en-US" sz="6700" b="1" dirty="0" err="1" smtClean="0">
                <a:solidFill>
                  <a:srgbClr val="C00000"/>
                </a:solidFill>
              </a:rPr>
              <a:t>NaCl</a:t>
            </a:r>
            <a:endParaRPr lang="en-US" sz="6700" b="1" dirty="0" smtClean="0">
              <a:solidFill>
                <a:srgbClr val="C00000"/>
              </a:solidFill>
            </a:endParaRPr>
          </a:p>
          <a:p>
            <a:pPr marL="514350" indent="-514350">
              <a:lnSpc>
                <a:spcPct val="120000"/>
              </a:lnSpc>
              <a:buAutoNum type="alphaUcPeriod"/>
            </a:pPr>
            <a:r>
              <a:rPr lang="en-US" sz="6700" b="1" dirty="0" smtClean="0">
                <a:solidFill>
                  <a:schemeClr val="accent6">
                    <a:lumMod val="75000"/>
                  </a:schemeClr>
                </a:solidFill>
              </a:rPr>
              <a:t> 0.7 moles </a:t>
            </a:r>
            <a:r>
              <a:rPr lang="en-US" sz="6700" b="1" dirty="0" err="1" smtClean="0">
                <a:solidFill>
                  <a:schemeClr val="accent6">
                    <a:lumMod val="75000"/>
                  </a:schemeClr>
                </a:solidFill>
              </a:rPr>
              <a:t>NaCl</a:t>
            </a:r>
            <a:endParaRPr lang="en-US" sz="6700" b="1" dirty="0" smtClean="0">
              <a:solidFill>
                <a:schemeClr val="accent6">
                  <a:lumMod val="75000"/>
                </a:schemeClr>
              </a:solidFill>
            </a:endParaRPr>
          </a:p>
          <a:p>
            <a:pPr marL="514350" indent="-514350">
              <a:lnSpc>
                <a:spcPct val="120000"/>
              </a:lnSpc>
              <a:buAutoNum type="alphaUcPeriod"/>
            </a:pPr>
            <a:r>
              <a:rPr lang="en-US" sz="6700" b="1" dirty="0" smtClean="0">
                <a:solidFill>
                  <a:srgbClr val="CC0099"/>
                </a:solidFill>
              </a:rPr>
              <a:t> 0.55 moles </a:t>
            </a:r>
            <a:r>
              <a:rPr lang="en-US" sz="6700" b="1" dirty="0" err="1" smtClean="0">
                <a:solidFill>
                  <a:srgbClr val="CC0099"/>
                </a:solidFill>
              </a:rPr>
              <a:t>NaCl</a:t>
            </a:r>
            <a:endParaRPr lang="en-US" sz="6700" b="1" dirty="0" smtClean="0">
              <a:solidFill>
                <a:srgbClr val="CC0099"/>
              </a:solidFill>
            </a:endParaRPr>
          </a:p>
          <a:p>
            <a:pPr marL="514350" indent="-514350">
              <a:lnSpc>
                <a:spcPct val="120000"/>
              </a:lnSpc>
              <a:buAutoNum type="alphaUcPeriod"/>
            </a:pPr>
            <a:r>
              <a:rPr lang="en-US" sz="6700" b="1" dirty="0" smtClean="0">
                <a:solidFill>
                  <a:srgbClr val="FF0000"/>
                </a:solidFill>
              </a:rPr>
              <a:t> 1 mole </a:t>
            </a:r>
            <a:r>
              <a:rPr lang="en-US" sz="6700" b="1" dirty="0" err="1" smtClean="0">
                <a:solidFill>
                  <a:srgbClr val="FF0000"/>
                </a:solidFill>
              </a:rPr>
              <a:t>Nacl</a:t>
            </a:r>
            <a:endParaRPr lang="en-US" sz="6700" b="1" dirty="0">
              <a:solidFill>
                <a:srgbClr val="FF0000"/>
              </a:solidFill>
            </a:endParaRPr>
          </a:p>
          <a:p>
            <a:endParaRPr lang="en-US" dirty="0"/>
          </a:p>
        </p:txBody>
      </p:sp>
    </p:spTree>
    <p:extLst>
      <p:ext uri="{BB962C8B-B14F-4D97-AF65-F5344CB8AC3E}">
        <p14:creationId xmlns:p14="http://schemas.microsoft.com/office/powerpoint/2010/main" val="416479531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58" y="152400"/>
            <a:ext cx="8763000" cy="1123293"/>
          </a:xfrm>
        </p:spPr>
        <p:txBody>
          <a:bodyPr>
            <a:noAutofit/>
          </a:bodyPr>
          <a:lstStyle/>
          <a:p>
            <a:pPr algn="l"/>
            <a:r>
              <a:rPr lang="en-US" sz="3600" dirty="0"/>
              <a:t>5</a:t>
            </a:r>
            <a:r>
              <a:rPr lang="en-US" sz="3600" b="1" dirty="0" smtClean="0"/>
              <a:t>. </a:t>
            </a:r>
            <a:r>
              <a:rPr lang="en-US" sz="3400" b="1" dirty="0" smtClean="0"/>
              <a:t>The reaction for combustion of methane is </a:t>
            </a:r>
            <a:endParaRPr lang="en-US" sz="3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47831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538758" y="4572000"/>
            <a:ext cx="8229600" cy="1401763"/>
          </a:xfrm>
        </p:spPr>
        <p:txBody>
          <a:bodyPr>
            <a:normAutofit fontScale="92500" lnSpcReduction="10000"/>
          </a:bodyPr>
          <a:lstStyle/>
          <a:p>
            <a:pPr marL="0" indent="0">
              <a:buNone/>
            </a:pPr>
            <a:r>
              <a:rPr lang="en-US" b="1" dirty="0" smtClean="0"/>
              <a:t>Given the shown amounts for each reactant, predict the amounts of products and leftovers after complete reaction. </a:t>
            </a:r>
            <a:endParaRPr lang="en-US" b="1"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55076"/>
            <a:ext cx="1514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855076"/>
            <a:ext cx="16573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46372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61" y="0"/>
            <a:ext cx="9295086" cy="818493"/>
          </a:xfrm>
        </p:spPr>
        <p:txBody>
          <a:bodyPr>
            <a:noAutofit/>
          </a:bodyPr>
          <a:lstStyle/>
          <a:p>
            <a:pPr algn="l"/>
            <a:r>
              <a:rPr lang="en-US" sz="3600" dirty="0"/>
              <a:t>5</a:t>
            </a:r>
            <a:r>
              <a:rPr lang="en-US" sz="3600" b="1" dirty="0" smtClean="0"/>
              <a:t>. </a:t>
            </a:r>
            <a:r>
              <a:rPr lang="en-US" sz="3200" b="1" dirty="0" smtClean="0">
                <a:solidFill>
                  <a:schemeClr val="tx1"/>
                </a:solidFill>
              </a:rPr>
              <a:t>What are the amounts after the reaction?</a:t>
            </a:r>
            <a:endParaRPr lang="en-US" sz="3200"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11" y="1820420"/>
            <a:ext cx="8912775" cy="99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315516" y="3276600"/>
            <a:ext cx="8789070" cy="3124200"/>
          </a:xfrm>
        </p:spPr>
        <p:txBody>
          <a:bodyPr>
            <a:normAutofit fontScale="85000" lnSpcReduction="10000"/>
          </a:bodyPr>
          <a:lstStyle/>
          <a:p>
            <a:pPr marL="514350" indent="-514350">
              <a:buFont typeface="+mj-lt"/>
              <a:buAutoNum type="alphaUcPeriod"/>
            </a:pPr>
            <a:r>
              <a:rPr lang="en-US" sz="4000" b="1" dirty="0" smtClean="0">
                <a:solidFill>
                  <a:srgbClr val="00B050"/>
                </a:solidFill>
              </a:rPr>
              <a:t>6               1                    1                    2      </a:t>
            </a:r>
          </a:p>
          <a:p>
            <a:pPr marL="514350" indent="-514350">
              <a:buFont typeface="+mj-lt"/>
              <a:buAutoNum type="alphaUcPeriod"/>
            </a:pPr>
            <a:r>
              <a:rPr lang="en-US" sz="4000" b="1" dirty="0" smtClean="0">
                <a:solidFill>
                  <a:srgbClr val="0070C0"/>
                </a:solidFill>
              </a:rPr>
              <a:t>1               6</a:t>
            </a:r>
            <a:r>
              <a:rPr lang="en-US" sz="4000" b="1" dirty="0" smtClean="0">
                <a:solidFill>
                  <a:srgbClr val="00B050"/>
                </a:solidFill>
              </a:rPr>
              <a:t>                    </a:t>
            </a:r>
            <a:r>
              <a:rPr lang="en-US" sz="4000" b="1" dirty="0" smtClean="0">
                <a:solidFill>
                  <a:srgbClr val="0070C0"/>
                </a:solidFill>
              </a:rPr>
              <a:t>1                    2</a:t>
            </a:r>
          </a:p>
          <a:p>
            <a:pPr marL="514350" indent="-514350">
              <a:buFont typeface="+mj-lt"/>
              <a:buAutoNum type="alphaUcPeriod"/>
            </a:pPr>
            <a:r>
              <a:rPr lang="en-US" sz="4000" b="1" dirty="0" smtClean="0">
                <a:solidFill>
                  <a:srgbClr val="FF0000"/>
                </a:solidFill>
              </a:rPr>
              <a:t>1               0                    6                  12</a:t>
            </a:r>
          </a:p>
          <a:p>
            <a:pPr marL="514350" indent="-514350">
              <a:buFont typeface="+mj-lt"/>
              <a:buAutoNum type="alphaUcPeriod"/>
            </a:pPr>
            <a:r>
              <a:rPr lang="en-US" sz="4000" b="1" dirty="0" smtClean="0">
                <a:solidFill>
                  <a:srgbClr val="7030A0"/>
                </a:solidFill>
              </a:rPr>
              <a:t>4               0                    4                    8</a:t>
            </a:r>
          </a:p>
        </p:txBody>
      </p:sp>
      <p:sp>
        <p:nvSpPr>
          <p:cNvPr id="3" name="TextBox 2"/>
          <p:cNvSpPr txBox="1"/>
          <p:nvPr/>
        </p:nvSpPr>
        <p:spPr>
          <a:xfrm>
            <a:off x="457200" y="558536"/>
            <a:ext cx="6287814" cy="1261884"/>
          </a:xfrm>
          <a:prstGeom prst="rect">
            <a:avLst/>
          </a:prstGeom>
          <a:noFill/>
        </p:spPr>
        <p:txBody>
          <a:bodyPr wrap="square" rtlCol="0">
            <a:spAutoFit/>
          </a:bodyPr>
          <a:lstStyle/>
          <a:p>
            <a:r>
              <a:rPr lang="en-US" sz="3600" b="1" dirty="0" smtClean="0"/>
              <a:t>Initial: </a:t>
            </a:r>
          </a:p>
          <a:p>
            <a:r>
              <a:rPr lang="en-US" sz="4000" b="1" dirty="0" smtClean="0"/>
              <a:t>7 CH</a:t>
            </a:r>
            <a:r>
              <a:rPr lang="en-US" sz="4000" b="1" baseline="-25000" dirty="0" smtClean="0"/>
              <a:t>4</a:t>
            </a:r>
            <a:r>
              <a:rPr lang="en-US" sz="4000" dirty="0"/>
              <a:t> </a:t>
            </a:r>
            <a:r>
              <a:rPr lang="en-US" sz="4000" b="1" dirty="0"/>
              <a:t> </a:t>
            </a:r>
            <a:r>
              <a:rPr lang="en-US" sz="4000" b="1" dirty="0" smtClean="0"/>
              <a:t>and  3 O</a:t>
            </a:r>
            <a:r>
              <a:rPr lang="en-US" sz="4000" b="1" baseline="-25000" dirty="0" smtClean="0"/>
              <a:t>2</a:t>
            </a:r>
            <a:r>
              <a:rPr lang="en-US" sz="4000" b="1" dirty="0" smtClean="0"/>
              <a:t> </a:t>
            </a:r>
            <a:endParaRPr lang="en-US" sz="4000" b="1" dirty="0"/>
          </a:p>
        </p:txBody>
      </p:sp>
      <p:sp>
        <p:nvSpPr>
          <p:cNvPr id="5" name="TextBox 4"/>
          <p:cNvSpPr txBox="1"/>
          <p:nvPr/>
        </p:nvSpPr>
        <p:spPr>
          <a:xfrm>
            <a:off x="354724" y="2819399"/>
            <a:ext cx="2362200" cy="646331"/>
          </a:xfrm>
          <a:prstGeom prst="rect">
            <a:avLst/>
          </a:prstGeom>
          <a:noFill/>
        </p:spPr>
        <p:txBody>
          <a:bodyPr wrap="square" rtlCol="0">
            <a:spAutoFit/>
          </a:bodyPr>
          <a:lstStyle/>
          <a:p>
            <a:r>
              <a:rPr lang="en-US" sz="3600" b="1" dirty="0" smtClean="0"/>
              <a:t>After:</a:t>
            </a:r>
            <a:endParaRPr lang="en-US" sz="3600" b="1" dirty="0"/>
          </a:p>
        </p:txBody>
      </p:sp>
    </p:spTree>
    <p:extLst>
      <p:ext uri="{BB962C8B-B14F-4D97-AF65-F5344CB8AC3E}">
        <p14:creationId xmlns:p14="http://schemas.microsoft.com/office/powerpoint/2010/main" val="244725935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28600"/>
            <a:ext cx="8813488" cy="1752600"/>
          </a:xfrm>
        </p:spPr>
        <p:txBody>
          <a:bodyPr>
            <a:noAutofit/>
          </a:bodyPr>
          <a:lstStyle/>
          <a:p>
            <a:pPr algn="l"/>
            <a:r>
              <a:rPr lang="en-US" sz="3600" dirty="0"/>
              <a:t>6</a:t>
            </a:r>
            <a:r>
              <a:rPr lang="en-US" sz="3600" b="1" dirty="0" smtClean="0"/>
              <a:t>. </a:t>
            </a:r>
            <a:r>
              <a:rPr lang="en-US" sz="3600" b="1" dirty="0">
                <a:solidFill>
                  <a:srgbClr val="FF0000"/>
                </a:solidFill>
              </a:rPr>
              <a:t>Given</a:t>
            </a:r>
            <a:r>
              <a:rPr lang="en-US" sz="3600" b="1" dirty="0"/>
              <a:t> the shown amounts for </a:t>
            </a:r>
            <a:r>
              <a:rPr lang="en-US" sz="3600" b="1" dirty="0" smtClean="0"/>
              <a:t>the </a:t>
            </a:r>
            <a:r>
              <a:rPr lang="en-US" sz="3600" b="1" dirty="0"/>
              <a:t>products and leftovers </a:t>
            </a:r>
            <a:r>
              <a:rPr lang="en-US" sz="3600" b="1" dirty="0">
                <a:solidFill>
                  <a:srgbClr val="FF0000"/>
                </a:solidFill>
              </a:rPr>
              <a:t>after</a:t>
            </a:r>
            <a:r>
              <a:rPr lang="en-US" sz="3600" b="1" dirty="0"/>
              <a:t> </a:t>
            </a:r>
            <a:r>
              <a:rPr lang="en-US" sz="3600" b="1" dirty="0" smtClean="0"/>
              <a:t>a complete reaction, </a:t>
            </a:r>
            <a:r>
              <a:rPr lang="en-US" sz="3600" b="1" dirty="0" smtClean="0">
                <a:solidFill>
                  <a:srgbClr val="00B050"/>
                </a:solidFill>
              </a:rPr>
              <a:t>predict </a:t>
            </a:r>
            <a:r>
              <a:rPr lang="en-US" sz="3600" b="1" dirty="0">
                <a:solidFill>
                  <a:srgbClr val="00B050"/>
                </a:solidFill>
              </a:rPr>
              <a:t>the </a:t>
            </a:r>
            <a:r>
              <a:rPr lang="en-US" sz="3600" b="1" dirty="0" smtClean="0">
                <a:solidFill>
                  <a:srgbClr val="00B050"/>
                </a:solidFill>
              </a:rPr>
              <a:t>initial </a:t>
            </a:r>
            <a:r>
              <a:rPr lang="en-US" sz="3600" b="1" dirty="0" smtClean="0"/>
              <a:t>reactants.  </a:t>
            </a:r>
            <a:endParaRPr lang="en-US" sz="340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889"/>
          <a:stretch/>
        </p:blipFill>
        <p:spPr bwMode="auto">
          <a:xfrm>
            <a:off x="34158" y="1853048"/>
            <a:ext cx="8991600" cy="77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815" y="1863934"/>
            <a:ext cx="8991600" cy="7689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391" t="1430" r="2166"/>
          <a:stretch/>
        </p:blipFill>
        <p:spPr bwMode="auto">
          <a:xfrm>
            <a:off x="4083271" y="2632841"/>
            <a:ext cx="5053974" cy="217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372"/>
          <a:stretch/>
        </p:blipFill>
        <p:spPr bwMode="auto">
          <a:xfrm>
            <a:off x="0" y="2638096"/>
            <a:ext cx="4047985" cy="233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463446"/>
            <a:ext cx="99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799" y="4496619"/>
            <a:ext cx="7334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9547" y="4444396"/>
            <a:ext cx="10382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0608" y="4491694"/>
            <a:ext cx="10096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24323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6" y="0"/>
            <a:ext cx="9041524" cy="818493"/>
          </a:xfrm>
        </p:spPr>
        <p:txBody>
          <a:bodyPr>
            <a:noAutofit/>
          </a:bodyPr>
          <a:lstStyle/>
          <a:p>
            <a:pPr algn="l"/>
            <a:r>
              <a:rPr lang="en-US" sz="3600" dirty="0"/>
              <a:t>6</a:t>
            </a:r>
            <a:r>
              <a:rPr lang="en-US" sz="3600" b="1" dirty="0" smtClean="0"/>
              <a:t>. </a:t>
            </a:r>
            <a:r>
              <a:rPr lang="en-US" sz="3200" b="1" dirty="0" smtClean="0"/>
              <a:t>What are the amounts before the reaction?</a:t>
            </a:r>
            <a:endParaRPr lang="en-US" sz="3200" b="1" dirty="0"/>
          </a:p>
        </p:txBody>
      </p:sp>
      <p:sp>
        <p:nvSpPr>
          <p:cNvPr id="4" name="Content Placeholder 3"/>
          <p:cNvSpPr>
            <a:spLocks noGrp="1"/>
          </p:cNvSpPr>
          <p:nvPr>
            <p:ph idx="1"/>
          </p:nvPr>
        </p:nvSpPr>
        <p:spPr>
          <a:xfrm>
            <a:off x="315516" y="3276600"/>
            <a:ext cx="4368156" cy="3124200"/>
          </a:xfrm>
        </p:spPr>
        <p:txBody>
          <a:bodyPr>
            <a:normAutofit/>
          </a:bodyPr>
          <a:lstStyle/>
          <a:p>
            <a:pPr marL="514350" indent="-514350">
              <a:buFont typeface="+mj-lt"/>
              <a:buAutoNum type="alphaUcPeriod"/>
            </a:pPr>
            <a:r>
              <a:rPr lang="en-US" sz="4000" b="1" dirty="0" smtClean="0">
                <a:solidFill>
                  <a:srgbClr val="00B050"/>
                </a:solidFill>
              </a:rPr>
              <a:t> 4               </a:t>
            </a:r>
            <a:r>
              <a:rPr lang="en-US" sz="4000" b="1" dirty="0">
                <a:solidFill>
                  <a:srgbClr val="00B050"/>
                </a:solidFill>
              </a:rPr>
              <a:t>7</a:t>
            </a:r>
            <a:endParaRPr lang="en-US" sz="4000" b="1" dirty="0" smtClean="0">
              <a:solidFill>
                <a:srgbClr val="00B050"/>
              </a:solidFill>
            </a:endParaRPr>
          </a:p>
          <a:p>
            <a:pPr marL="514350" indent="-514350">
              <a:buFont typeface="+mj-lt"/>
              <a:buAutoNum type="alphaUcPeriod"/>
            </a:pPr>
            <a:r>
              <a:rPr lang="en-US" sz="4000" b="1" dirty="0" smtClean="0">
                <a:solidFill>
                  <a:srgbClr val="0070C0"/>
                </a:solidFill>
              </a:rPr>
              <a:t> 9               </a:t>
            </a:r>
            <a:r>
              <a:rPr lang="en-US" sz="4000" b="1" dirty="0">
                <a:solidFill>
                  <a:srgbClr val="0070C0"/>
                </a:solidFill>
              </a:rPr>
              <a:t>7</a:t>
            </a:r>
            <a:r>
              <a:rPr lang="en-US" sz="4000" b="1" dirty="0" smtClean="0">
                <a:solidFill>
                  <a:srgbClr val="00B050"/>
                </a:solidFill>
              </a:rPr>
              <a:t>                    </a:t>
            </a:r>
          </a:p>
          <a:p>
            <a:pPr marL="514350" indent="-514350">
              <a:buFont typeface="+mj-lt"/>
              <a:buAutoNum type="alphaUcPeriod"/>
            </a:pPr>
            <a:r>
              <a:rPr lang="en-US" sz="4000" b="1" dirty="0" smtClean="0">
                <a:solidFill>
                  <a:srgbClr val="FF0000"/>
                </a:solidFill>
              </a:rPr>
              <a:t>10              7                    </a:t>
            </a:r>
          </a:p>
          <a:p>
            <a:pPr marL="514350" indent="-514350">
              <a:buFont typeface="+mj-lt"/>
              <a:buAutoNum type="alphaUcPeriod"/>
            </a:pPr>
            <a:r>
              <a:rPr lang="en-US" sz="4000" b="1" dirty="0" smtClean="0">
                <a:solidFill>
                  <a:srgbClr val="7030A0"/>
                </a:solidFill>
              </a:rPr>
              <a:t> 4               0</a:t>
            </a:r>
          </a:p>
        </p:txBody>
      </p:sp>
      <p:sp>
        <p:nvSpPr>
          <p:cNvPr id="3" name="TextBox 2"/>
          <p:cNvSpPr txBox="1"/>
          <p:nvPr/>
        </p:nvSpPr>
        <p:spPr>
          <a:xfrm>
            <a:off x="318395" y="564495"/>
            <a:ext cx="8684172" cy="1815882"/>
          </a:xfrm>
          <a:prstGeom prst="rect">
            <a:avLst/>
          </a:prstGeom>
          <a:noFill/>
        </p:spPr>
        <p:txBody>
          <a:bodyPr wrap="square" rtlCol="0">
            <a:spAutoFit/>
          </a:bodyPr>
          <a:lstStyle/>
          <a:p>
            <a:r>
              <a:rPr lang="en-US" sz="2400" b="1" dirty="0"/>
              <a:t>A</a:t>
            </a:r>
            <a:r>
              <a:rPr lang="en-US" sz="2400" b="1" dirty="0" smtClean="0"/>
              <a:t>fter: </a:t>
            </a:r>
          </a:p>
          <a:p>
            <a:endParaRPr lang="en-US" sz="2400" b="1" dirty="0" smtClean="0"/>
          </a:p>
          <a:p>
            <a:endParaRPr lang="en-US" sz="2400" b="1" dirty="0" smtClean="0"/>
          </a:p>
          <a:p>
            <a:r>
              <a:rPr lang="en-US" sz="4000" b="1" dirty="0" smtClean="0"/>
              <a:t> </a:t>
            </a:r>
            <a:r>
              <a:rPr lang="en-US" sz="3800" b="1" dirty="0" smtClean="0"/>
              <a:t>5 NH</a:t>
            </a:r>
            <a:r>
              <a:rPr lang="en-US" sz="3800" b="1" baseline="-25000" dirty="0" smtClean="0"/>
              <a:t>3</a:t>
            </a:r>
            <a:r>
              <a:rPr lang="en-US" sz="3800" dirty="0" smtClean="0"/>
              <a:t> </a:t>
            </a:r>
            <a:r>
              <a:rPr lang="en-US" sz="3800" b="1" dirty="0" smtClean="0"/>
              <a:t>       0 O</a:t>
            </a:r>
            <a:r>
              <a:rPr lang="en-US" sz="3800" b="1" baseline="-25000" dirty="0" smtClean="0"/>
              <a:t>2</a:t>
            </a:r>
            <a:r>
              <a:rPr lang="en-US" sz="3800" b="1" dirty="0" smtClean="0"/>
              <a:t>          4 NO</a:t>
            </a:r>
            <a:r>
              <a:rPr lang="en-US" sz="3800" b="1" baseline="-25000" dirty="0" smtClean="0"/>
              <a:t>2</a:t>
            </a:r>
            <a:r>
              <a:rPr lang="en-US" sz="3800" dirty="0" smtClean="0"/>
              <a:t> </a:t>
            </a:r>
            <a:r>
              <a:rPr lang="en-US" sz="3800" b="1" dirty="0" smtClean="0"/>
              <a:t>       </a:t>
            </a:r>
            <a:r>
              <a:rPr lang="en-US" sz="3800" b="1" dirty="0"/>
              <a:t>6</a:t>
            </a:r>
            <a:r>
              <a:rPr lang="en-US" sz="3800" b="1" dirty="0" smtClean="0"/>
              <a:t> H</a:t>
            </a:r>
            <a:r>
              <a:rPr lang="en-US" sz="3800" b="1" baseline="-25000" dirty="0" smtClean="0"/>
              <a:t>2</a:t>
            </a:r>
            <a:r>
              <a:rPr lang="en-US" sz="3800" b="1" dirty="0" smtClean="0"/>
              <a:t>O</a:t>
            </a:r>
            <a:endParaRPr lang="en-US" sz="3800" b="1" dirty="0"/>
          </a:p>
        </p:txBody>
      </p:sp>
      <p:sp>
        <p:nvSpPr>
          <p:cNvPr id="5" name="TextBox 4"/>
          <p:cNvSpPr txBox="1"/>
          <p:nvPr/>
        </p:nvSpPr>
        <p:spPr>
          <a:xfrm>
            <a:off x="354724" y="2819399"/>
            <a:ext cx="2362200" cy="646331"/>
          </a:xfrm>
          <a:prstGeom prst="rect">
            <a:avLst/>
          </a:prstGeom>
          <a:noFill/>
        </p:spPr>
        <p:txBody>
          <a:bodyPr wrap="square" rtlCol="0">
            <a:spAutoFit/>
          </a:bodyPr>
          <a:lstStyle/>
          <a:p>
            <a:r>
              <a:rPr lang="en-US" sz="3600" b="1" dirty="0" smtClean="0"/>
              <a:t>Before:</a:t>
            </a:r>
            <a:endParaRPr lang="en-US" sz="3600" b="1"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889"/>
          <a:stretch/>
        </p:blipFill>
        <p:spPr bwMode="auto">
          <a:xfrm>
            <a:off x="34158" y="2526722"/>
            <a:ext cx="8991600" cy="77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590" y="3465730"/>
            <a:ext cx="6381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367" y="4086717"/>
            <a:ext cx="6381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590" y="4800600"/>
            <a:ext cx="6381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824" y="5486400"/>
            <a:ext cx="6381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288" y="3416791"/>
            <a:ext cx="752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601" y="4114800"/>
            <a:ext cx="752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601" y="4812039"/>
            <a:ext cx="752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601" y="5486400"/>
            <a:ext cx="752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085715"/>
            <a:ext cx="8001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1104765"/>
            <a:ext cx="676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147341"/>
            <a:ext cx="752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49" y="1114290"/>
            <a:ext cx="6381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05336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28600"/>
            <a:ext cx="8813488" cy="1752600"/>
          </a:xfrm>
        </p:spPr>
        <p:txBody>
          <a:bodyPr>
            <a:noAutofit/>
          </a:bodyPr>
          <a:lstStyle/>
          <a:p>
            <a:pPr algn="l"/>
            <a:r>
              <a:rPr lang="en-US" sz="3600" dirty="0"/>
              <a:t>7</a:t>
            </a:r>
            <a:r>
              <a:rPr lang="en-US" sz="3600" b="1" dirty="0" smtClean="0"/>
              <a:t>. </a:t>
            </a:r>
            <a:r>
              <a:rPr lang="en-US" sz="3600" b="1" dirty="0">
                <a:solidFill>
                  <a:srgbClr val="FF0000"/>
                </a:solidFill>
              </a:rPr>
              <a:t>Given</a:t>
            </a:r>
            <a:r>
              <a:rPr lang="en-US" sz="3600" b="1" dirty="0"/>
              <a:t> the shown amounts for </a:t>
            </a:r>
            <a:r>
              <a:rPr lang="en-US" sz="3600" b="1" dirty="0" smtClean="0"/>
              <a:t>the </a:t>
            </a:r>
            <a:r>
              <a:rPr lang="en-US" sz="3600" b="1" dirty="0"/>
              <a:t>products and leftovers </a:t>
            </a:r>
            <a:r>
              <a:rPr lang="en-US" sz="3600" b="1" dirty="0">
                <a:solidFill>
                  <a:srgbClr val="FF0000"/>
                </a:solidFill>
              </a:rPr>
              <a:t>after</a:t>
            </a:r>
            <a:r>
              <a:rPr lang="en-US" sz="3600" b="1" dirty="0"/>
              <a:t> </a:t>
            </a:r>
            <a:r>
              <a:rPr lang="en-US" sz="3600" b="1" dirty="0" smtClean="0"/>
              <a:t>a complete reaction, </a:t>
            </a:r>
            <a:r>
              <a:rPr lang="en-US" sz="3600" b="1" dirty="0" smtClean="0">
                <a:solidFill>
                  <a:srgbClr val="00B050"/>
                </a:solidFill>
              </a:rPr>
              <a:t>predict </a:t>
            </a:r>
            <a:r>
              <a:rPr lang="en-US" sz="3600" b="1" dirty="0">
                <a:solidFill>
                  <a:srgbClr val="00B050"/>
                </a:solidFill>
              </a:rPr>
              <a:t>the </a:t>
            </a:r>
            <a:r>
              <a:rPr lang="en-US" sz="3600" b="1" dirty="0" smtClean="0">
                <a:solidFill>
                  <a:srgbClr val="00B050"/>
                </a:solidFill>
              </a:rPr>
              <a:t>initial </a:t>
            </a:r>
            <a:r>
              <a:rPr lang="en-US" sz="3600" b="1" dirty="0" smtClean="0"/>
              <a:t>reactants.  </a:t>
            </a:r>
            <a:endParaRPr lang="en-US" sz="3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62804"/>
            <a:ext cx="873492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413" y="3048000"/>
            <a:ext cx="420234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422" y="3356965"/>
            <a:ext cx="1138878" cy="200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615" y="3356965"/>
            <a:ext cx="925338" cy="200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6381" y="3372731"/>
            <a:ext cx="1210058" cy="199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6438" y="3339990"/>
            <a:ext cx="1103288" cy="207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3613" y="5427122"/>
            <a:ext cx="11620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6628" y="5361757"/>
            <a:ext cx="685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2985" y="5410199"/>
            <a:ext cx="962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1660" y="5462586"/>
            <a:ext cx="952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7712" y="5361757"/>
            <a:ext cx="2538916" cy="9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9080" y="5278493"/>
            <a:ext cx="1146210" cy="14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49520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52" y="0"/>
            <a:ext cx="10108324" cy="818493"/>
          </a:xfrm>
        </p:spPr>
        <p:txBody>
          <a:bodyPr>
            <a:noAutofit/>
          </a:bodyPr>
          <a:lstStyle/>
          <a:p>
            <a:pPr algn="l"/>
            <a:r>
              <a:rPr lang="en-US" sz="3600" dirty="0"/>
              <a:t>7</a:t>
            </a:r>
            <a:r>
              <a:rPr lang="en-US" sz="3600" b="1" dirty="0" smtClean="0"/>
              <a:t>. </a:t>
            </a:r>
            <a:r>
              <a:rPr lang="en-US" sz="3200" b="1" dirty="0" smtClean="0"/>
              <a:t>What are the amounts before the reaction?</a:t>
            </a:r>
            <a:endParaRPr lang="en-US" sz="3200" b="1" dirty="0"/>
          </a:p>
        </p:txBody>
      </p:sp>
      <p:sp>
        <p:nvSpPr>
          <p:cNvPr id="4" name="Content Placeholder 3"/>
          <p:cNvSpPr>
            <a:spLocks noGrp="1"/>
          </p:cNvSpPr>
          <p:nvPr>
            <p:ph idx="1"/>
          </p:nvPr>
        </p:nvSpPr>
        <p:spPr>
          <a:xfrm>
            <a:off x="315516" y="3276600"/>
            <a:ext cx="4368156" cy="3124200"/>
          </a:xfrm>
        </p:spPr>
        <p:txBody>
          <a:bodyPr>
            <a:normAutofit/>
          </a:bodyPr>
          <a:lstStyle/>
          <a:p>
            <a:pPr marL="514350" indent="-514350">
              <a:buFont typeface="+mj-lt"/>
              <a:buAutoNum type="alphaUcPeriod"/>
            </a:pPr>
            <a:r>
              <a:rPr lang="en-US" sz="4000" b="1" dirty="0" smtClean="0">
                <a:solidFill>
                  <a:srgbClr val="00B050"/>
                </a:solidFill>
              </a:rPr>
              <a:t> </a:t>
            </a:r>
            <a:r>
              <a:rPr lang="en-US" sz="4000" b="1" dirty="0">
                <a:solidFill>
                  <a:srgbClr val="00B050"/>
                </a:solidFill>
              </a:rPr>
              <a:t>2</a:t>
            </a:r>
            <a:r>
              <a:rPr lang="en-US" sz="4000" b="1" dirty="0" smtClean="0">
                <a:solidFill>
                  <a:srgbClr val="00B050"/>
                </a:solidFill>
              </a:rPr>
              <a:t>              10</a:t>
            </a:r>
          </a:p>
          <a:p>
            <a:pPr marL="514350" indent="-514350">
              <a:buFont typeface="+mj-lt"/>
              <a:buAutoNum type="alphaUcPeriod"/>
            </a:pPr>
            <a:r>
              <a:rPr lang="en-US" sz="4000" b="1" dirty="0" smtClean="0">
                <a:solidFill>
                  <a:srgbClr val="0070C0"/>
                </a:solidFill>
              </a:rPr>
              <a:t>12             10</a:t>
            </a:r>
            <a:r>
              <a:rPr lang="en-US" sz="4000" b="1" dirty="0" smtClean="0">
                <a:solidFill>
                  <a:srgbClr val="00B050"/>
                </a:solidFill>
              </a:rPr>
              <a:t>                    </a:t>
            </a:r>
          </a:p>
          <a:p>
            <a:pPr marL="514350" indent="-514350">
              <a:buFont typeface="+mj-lt"/>
              <a:buAutoNum type="alphaUcPeriod"/>
            </a:pPr>
            <a:r>
              <a:rPr lang="en-US" sz="4000" b="1" dirty="0" smtClean="0">
                <a:solidFill>
                  <a:srgbClr val="FF0000"/>
                </a:solidFill>
              </a:rPr>
              <a:t>10              9                    </a:t>
            </a:r>
          </a:p>
          <a:p>
            <a:pPr marL="514350" indent="-514350">
              <a:buFont typeface="+mj-lt"/>
              <a:buAutoNum type="alphaUcPeriod"/>
            </a:pPr>
            <a:r>
              <a:rPr lang="en-US" sz="4000" b="1" dirty="0" smtClean="0">
                <a:solidFill>
                  <a:srgbClr val="7030A0"/>
                </a:solidFill>
              </a:rPr>
              <a:t> 8               </a:t>
            </a:r>
            <a:r>
              <a:rPr lang="en-US" sz="4000" b="1" dirty="0">
                <a:solidFill>
                  <a:srgbClr val="7030A0"/>
                </a:solidFill>
              </a:rPr>
              <a:t>4</a:t>
            </a:r>
            <a:endParaRPr lang="en-US" sz="4000" b="1" dirty="0" smtClean="0">
              <a:solidFill>
                <a:srgbClr val="7030A0"/>
              </a:solidFill>
            </a:endParaRPr>
          </a:p>
        </p:txBody>
      </p:sp>
      <p:sp>
        <p:nvSpPr>
          <p:cNvPr id="3" name="TextBox 2"/>
          <p:cNvSpPr txBox="1"/>
          <p:nvPr/>
        </p:nvSpPr>
        <p:spPr>
          <a:xfrm>
            <a:off x="341586" y="579557"/>
            <a:ext cx="8684172" cy="1446550"/>
          </a:xfrm>
          <a:prstGeom prst="rect">
            <a:avLst/>
          </a:prstGeom>
          <a:noFill/>
        </p:spPr>
        <p:txBody>
          <a:bodyPr wrap="square" rtlCol="0">
            <a:spAutoFit/>
          </a:bodyPr>
          <a:lstStyle/>
          <a:p>
            <a:r>
              <a:rPr lang="en-US" sz="2400" b="1" dirty="0"/>
              <a:t>A</a:t>
            </a:r>
            <a:r>
              <a:rPr lang="en-US" sz="2400" b="1" dirty="0" smtClean="0"/>
              <a:t>fter: </a:t>
            </a:r>
          </a:p>
          <a:p>
            <a:endParaRPr lang="en-US" sz="2400" b="1" dirty="0" smtClean="0"/>
          </a:p>
          <a:p>
            <a:r>
              <a:rPr lang="en-US" sz="4000" b="1" dirty="0" smtClean="0"/>
              <a:t>    8 C</a:t>
            </a:r>
            <a:r>
              <a:rPr lang="en-US" sz="4000" b="1" baseline="-25000" dirty="0" smtClean="0"/>
              <a:t>2</a:t>
            </a:r>
            <a:r>
              <a:rPr lang="en-US" sz="4000" b="1" dirty="0" smtClean="0"/>
              <a:t>H</a:t>
            </a:r>
            <a:r>
              <a:rPr lang="en-US" sz="4000" b="1" baseline="-25000" dirty="0" smtClean="0"/>
              <a:t>2</a:t>
            </a:r>
            <a:r>
              <a:rPr lang="en-US" sz="4000" b="1" dirty="0" smtClean="0"/>
              <a:t>      4 O</a:t>
            </a:r>
            <a:r>
              <a:rPr lang="en-US" sz="4000" b="1" baseline="-25000" dirty="0" smtClean="0"/>
              <a:t>2</a:t>
            </a:r>
            <a:r>
              <a:rPr lang="en-US" sz="4000" b="1" dirty="0" smtClean="0"/>
              <a:t>            4 CO</a:t>
            </a:r>
            <a:r>
              <a:rPr lang="en-US" sz="4000" b="1" baseline="-25000" dirty="0" smtClean="0"/>
              <a:t>2</a:t>
            </a:r>
            <a:r>
              <a:rPr lang="en-US" sz="4000" dirty="0" smtClean="0"/>
              <a:t> </a:t>
            </a:r>
            <a:r>
              <a:rPr lang="en-US" sz="4000" b="1" dirty="0" smtClean="0"/>
              <a:t>          2 H</a:t>
            </a:r>
            <a:r>
              <a:rPr lang="en-US" sz="4000" b="1" baseline="-25000" dirty="0" smtClean="0"/>
              <a:t>2</a:t>
            </a:r>
            <a:r>
              <a:rPr lang="en-US" sz="4000" b="1" dirty="0" smtClean="0"/>
              <a:t>O</a:t>
            </a:r>
            <a:endParaRPr lang="en-US" sz="4000" b="1" dirty="0"/>
          </a:p>
        </p:txBody>
      </p:sp>
      <p:sp>
        <p:nvSpPr>
          <p:cNvPr id="5" name="TextBox 4"/>
          <p:cNvSpPr txBox="1"/>
          <p:nvPr/>
        </p:nvSpPr>
        <p:spPr>
          <a:xfrm>
            <a:off x="354724" y="2819399"/>
            <a:ext cx="2362200" cy="646331"/>
          </a:xfrm>
          <a:prstGeom prst="rect">
            <a:avLst/>
          </a:prstGeom>
          <a:noFill/>
        </p:spPr>
        <p:txBody>
          <a:bodyPr wrap="square" rtlCol="0">
            <a:spAutoFit/>
          </a:bodyPr>
          <a:lstStyle/>
          <a:p>
            <a:r>
              <a:rPr lang="en-US" sz="3600" b="1" dirty="0" smtClean="0"/>
              <a:t>Before:</a:t>
            </a:r>
            <a:endParaRPr lang="en-US" sz="3600" b="1" dirty="0"/>
          </a:p>
        </p:txBody>
      </p:sp>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288" y="3416791"/>
            <a:ext cx="752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601" y="4114800"/>
            <a:ext cx="752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601" y="4812039"/>
            <a:ext cx="752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601" y="5486400"/>
            <a:ext cx="752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86935"/>
            <a:ext cx="8001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905985"/>
            <a:ext cx="676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48561"/>
            <a:ext cx="752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962804"/>
            <a:ext cx="873492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799" y="905984"/>
            <a:ext cx="944085" cy="56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8983" y="3348927"/>
            <a:ext cx="944085" cy="56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3493" y="4079019"/>
            <a:ext cx="944085" cy="56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5824" y="4797814"/>
            <a:ext cx="944085" cy="56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8624" y="5465111"/>
            <a:ext cx="944085" cy="56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32511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8391"/>
            <a:ext cx="8915400" cy="1479991"/>
          </a:xfrm>
        </p:spPr>
        <p:txBody>
          <a:bodyPr>
            <a:normAutofit fontScale="90000"/>
          </a:bodyPr>
          <a:lstStyle/>
          <a:p>
            <a:pPr algn="l"/>
            <a:r>
              <a:rPr lang="en-US" sz="3200" dirty="0" smtClean="0"/>
              <a:t>8. A </a:t>
            </a:r>
            <a:r>
              <a:rPr lang="en-US" sz="3200" dirty="0"/>
              <a:t>mixture of S atoms </a:t>
            </a:r>
            <a:r>
              <a:rPr lang="en-US" sz="3200" dirty="0" smtClean="0"/>
              <a:t>(   </a:t>
            </a:r>
            <a:r>
              <a:rPr lang="en-US" sz="3200" dirty="0"/>
              <a:t>) and O</a:t>
            </a:r>
            <a:r>
              <a:rPr lang="en-US" sz="3200" baseline="-25000" dirty="0"/>
              <a:t>2</a:t>
            </a:r>
            <a:r>
              <a:rPr lang="en-US" sz="3200" dirty="0"/>
              <a:t> molecules </a:t>
            </a:r>
            <a:r>
              <a:rPr lang="en-US" sz="3200" dirty="0" smtClean="0"/>
              <a:t>(   </a:t>
            </a:r>
            <a:r>
              <a:rPr lang="en-US" sz="3200" dirty="0"/>
              <a:t>) in a closed container is represented </a:t>
            </a:r>
            <a:r>
              <a:rPr lang="en-US" sz="3200" dirty="0" smtClean="0"/>
              <a:t>by </a:t>
            </a:r>
            <a:r>
              <a:rPr lang="en-US" sz="3200" dirty="0"/>
              <a:t>the </a:t>
            </a:r>
            <a:r>
              <a:rPr lang="en-US" sz="3200" dirty="0" smtClean="0"/>
              <a:t>diagrams:</a:t>
            </a:r>
            <a:endParaRPr lang="en-US" sz="3200" dirty="0"/>
          </a:p>
        </p:txBody>
      </p:sp>
      <p:sp>
        <p:nvSpPr>
          <p:cNvPr id="3" name="Content Placeholder 2"/>
          <p:cNvSpPr>
            <a:spLocks noGrp="1"/>
          </p:cNvSpPr>
          <p:nvPr>
            <p:ph idx="1"/>
          </p:nvPr>
        </p:nvSpPr>
        <p:spPr>
          <a:xfrm>
            <a:off x="457200" y="2667000"/>
            <a:ext cx="8229600" cy="3657600"/>
          </a:xfrm>
        </p:spPr>
        <p:txBody>
          <a:bodyPr/>
          <a:lstStyle/>
          <a:p>
            <a:pPr marL="0" indent="0">
              <a:buNone/>
            </a:pPr>
            <a:r>
              <a:rPr lang="en-US" b="1" dirty="0"/>
              <a:t>Which equation best describes this reaction?</a:t>
            </a:r>
          </a:p>
          <a:p>
            <a:pPr marL="514350" indent="-514350">
              <a:buFont typeface="+mj-lt"/>
              <a:buAutoNum type="alphaUcPeriod"/>
            </a:pPr>
            <a:r>
              <a:rPr lang="en-US" b="1" dirty="0"/>
              <a:t>3X + 8Y </a:t>
            </a:r>
            <a:r>
              <a:rPr lang="en-US" b="1" dirty="0">
                <a:sym typeface="Symbol"/>
              </a:rPr>
              <a:t></a:t>
            </a:r>
            <a:r>
              <a:rPr lang="en-US" b="1" dirty="0"/>
              <a:t> </a:t>
            </a:r>
            <a:r>
              <a:rPr lang="en-US" b="1" dirty="0" smtClean="0"/>
              <a:t>X</a:t>
            </a:r>
            <a:r>
              <a:rPr lang="en-US" b="1" baseline="-25000" dirty="0" smtClean="0"/>
              <a:t>3</a:t>
            </a:r>
            <a:r>
              <a:rPr lang="en-US" b="1" dirty="0" smtClean="0"/>
              <a:t>Y</a:t>
            </a:r>
            <a:r>
              <a:rPr lang="en-US" b="1" baseline="-25000" dirty="0" smtClean="0"/>
              <a:t>8</a:t>
            </a:r>
          </a:p>
          <a:p>
            <a:pPr marL="514350" indent="-514350">
              <a:buFont typeface="+mj-lt"/>
              <a:buAutoNum type="alphaUcPeriod"/>
            </a:pPr>
            <a:r>
              <a:rPr lang="en-US" b="1" dirty="0"/>
              <a:t>X</a:t>
            </a:r>
            <a:r>
              <a:rPr lang="en-US" b="1" baseline="-25000" dirty="0"/>
              <a:t>3</a:t>
            </a:r>
            <a:r>
              <a:rPr lang="en-US" b="1" dirty="0"/>
              <a:t> + Y</a:t>
            </a:r>
            <a:r>
              <a:rPr lang="en-US" b="1" baseline="-25000" dirty="0"/>
              <a:t>8</a:t>
            </a:r>
            <a:r>
              <a:rPr lang="en-US" b="1" dirty="0"/>
              <a:t> </a:t>
            </a:r>
            <a:r>
              <a:rPr lang="en-US" b="1" dirty="0">
                <a:sym typeface="Symbol"/>
              </a:rPr>
              <a:t></a:t>
            </a:r>
            <a:r>
              <a:rPr lang="en-US" b="1" dirty="0"/>
              <a:t> 3XY</a:t>
            </a:r>
            <a:r>
              <a:rPr lang="en-US" b="1" baseline="-25000" dirty="0"/>
              <a:t>2</a:t>
            </a:r>
            <a:r>
              <a:rPr lang="en-US" b="1" dirty="0"/>
              <a:t> + </a:t>
            </a:r>
            <a:r>
              <a:rPr lang="en-US" b="1" dirty="0" smtClean="0"/>
              <a:t>2Y</a:t>
            </a:r>
          </a:p>
          <a:p>
            <a:pPr marL="514350" indent="-514350">
              <a:buFont typeface="+mj-lt"/>
              <a:buAutoNum type="alphaUcPeriod"/>
            </a:pPr>
            <a:r>
              <a:rPr lang="en-US" b="1" dirty="0"/>
              <a:t>X + 2Y </a:t>
            </a:r>
            <a:r>
              <a:rPr lang="en-US" b="1" dirty="0">
                <a:sym typeface="Symbol"/>
              </a:rPr>
              <a:t></a:t>
            </a:r>
            <a:r>
              <a:rPr lang="en-US" b="1" dirty="0"/>
              <a:t> </a:t>
            </a:r>
            <a:r>
              <a:rPr lang="en-US" b="1" dirty="0" smtClean="0"/>
              <a:t>XY</a:t>
            </a:r>
            <a:r>
              <a:rPr lang="en-US" b="1" baseline="-25000" dirty="0" smtClean="0"/>
              <a:t>2</a:t>
            </a:r>
          </a:p>
          <a:p>
            <a:pPr marL="514350" indent="-514350">
              <a:buFont typeface="+mj-lt"/>
              <a:buAutoNum type="alphaUcPeriod"/>
            </a:pPr>
            <a:r>
              <a:rPr lang="en-US" b="1" dirty="0" smtClean="0"/>
              <a:t>3X </a:t>
            </a:r>
            <a:r>
              <a:rPr lang="en-US" b="1" dirty="0"/>
              <a:t>+ 8Y </a:t>
            </a:r>
            <a:r>
              <a:rPr lang="en-US" b="1" dirty="0">
                <a:sym typeface="Symbol"/>
              </a:rPr>
              <a:t></a:t>
            </a:r>
            <a:r>
              <a:rPr lang="en-US" b="1" dirty="0"/>
              <a:t> 3XY</a:t>
            </a:r>
            <a:r>
              <a:rPr lang="en-US" b="1" baseline="-25000" dirty="0"/>
              <a:t>2</a:t>
            </a:r>
            <a:r>
              <a:rPr lang="en-US" b="1" dirty="0"/>
              <a:t> + </a:t>
            </a:r>
            <a:r>
              <a:rPr lang="en-US" b="1" dirty="0" smtClean="0"/>
              <a:t>2Y</a:t>
            </a:r>
          </a:p>
          <a:p>
            <a:pPr marL="514350" indent="-514350">
              <a:buFont typeface="+mj-lt"/>
              <a:buAutoNum type="alphaUcPeriod"/>
            </a:pPr>
            <a:r>
              <a:rPr lang="en-US" b="1" dirty="0"/>
              <a:t>X</a:t>
            </a:r>
            <a:r>
              <a:rPr lang="en-US" b="1" baseline="-25000" dirty="0"/>
              <a:t>3</a:t>
            </a:r>
            <a:r>
              <a:rPr lang="en-US" b="1" dirty="0"/>
              <a:t> + Y</a:t>
            </a:r>
            <a:r>
              <a:rPr lang="en-US" b="1" baseline="-25000" dirty="0"/>
              <a:t>8</a:t>
            </a:r>
            <a:r>
              <a:rPr lang="en-US" b="1" dirty="0"/>
              <a:t> </a:t>
            </a:r>
            <a:r>
              <a:rPr lang="en-US" b="1" dirty="0">
                <a:sym typeface="Symbol"/>
              </a:rPr>
              <a:t></a:t>
            </a:r>
            <a:r>
              <a:rPr lang="en-US" b="1" dirty="0"/>
              <a:t> 3XY</a:t>
            </a:r>
            <a:r>
              <a:rPr lang="en-US" b="1" baseline="-25000" dirty="0"/>
              <a:t>2</a:t>
            </a:r>
            <a:r>
              <a:rPr lang="en-US" b="1" dirty="0"/>
              <a:t> + Y</a:t>
            </a:r>
            <a:r>
              <a:rPr lang="en-US" b="1" baseline="-25000" dirty="0"/>
              <a:t>2</a:t>
            </a:r>
            <a:endParaRPr lang="en-US" b="1" dirty="0" smtClean="0"/>
          </a:p>
          <a:p>
            <a:pPr marL="514350" indent="-514350">
              <a:buFont typeface="+mj-lt"/>
              <a:buAutoNum type="alphaUcPeriod"/>
            </a:pPr>
            <a:endParaRPr lang="en-US" dirty="0"/>
          </a:p>
        </p:txBody>
      </p:sp>
      <p:sp>
        <p:nvSpPr>
          <p:cNvPr id="4" name="TextBox 3"/>
          <p:cNvSpPr txBox="1"/>
          <p:nvPr/>
        </p:nvSpPr>
        <p:spPr>
          <a:xfrm>
            <a:off x="5105400" y="6532457"/>
            <a:ext cx="5181600" cy="369332"/>
          </a:xfrm>
          <a:prstGeom prst="rect">
            <a:avLst/>
          </a:prstGeom>
          <a:noFill/>
        </p:spPr>
        <p:txBody>
          <a:bodyPr wrap="square" rtlCol="0">
            <a:spAutoFit/>
          </a:bodyPr>
          <a:lstStyle/>
          <a:p>
            <a:r>
              <a:rPr lang="en-US" dirty="0" smtClean="0"/>
              <a:t>From</a:t>
            </a:r>
            <a:r>
              <a:rPr lang="en-US" dirty="0" smtClean="0">
                <a:hlinkClick r:id="rId3"/>
              </a:rPr>
              <a:t> Lancaster/Perkins activity</a:t>
            </a:r>
            <a:endParaRPr lang="en-US" dirty="0"/>
          </a:p>
        </p:txBody>
      </p:sp>
      <p:sp>
        <p:nvSpPr>
          <p:cNvPr id="6" name="Rectangle 5"/>
          <p:cNvSpPr/>
          <p:nvPr/>
        </p:nvSpPr>
        <p:spPr>
          <a:xfrm>
            <a:off x="4356549" y="283764"/>
            <a:ext cx="304800" cy="304800"/>
          </a:xfrm>
          <a:prstGeom prst="rect">
            <a:avLst/>
          </a:prstGeom>
          <a:solidFill>
            <a:schemeClr val="tx1">
              <a:lumMod val="65000"/>
              <a:lumOff val="3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7951077" y="283749"/>
            <a:ext cx="304800" cy="28378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p:cNvGrpSpPr/>
          <p:nvPr/>
        </p:nvGrpSpPr>
        <p:grpSpPr>
          <a:xfrm>
            <a:off x="838200" y="1066800"/>
            <a:ext cx="5825836" cy="1600200"/>
            <a:chOff x="838200" y="1371600"/>
            <a:chExt cx="5825836" cy="1600200"/>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241630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3352800" y="2171700"/>
              <a:ext cx="838200"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371600"/>
              <a:ext cx="247303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2986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Understanding physical change of gases </a:t>
            </a:r>
            <a:r>
              <a:rPr lang="en-US" i="1"/>
              <a:t>continues</a:t>
            </a:r>
          </a:p>
        </p:txBody>
      </p:sp>
      <p:sp>
        <p:nvSpPr>
          <p:cNvPr id="29699" name="Text Box 3"/>
          <p:cNvSpPr txBox="1">
            <a:spLocks noChangeArrowheads="1"/>
          </p:cNvSpPr>
          <p:nvPr/>
        </p:nvSpPr>
        <p:spPr bwMode="auto">
          <a:xfrm>
            <a:off x="304800" y="1600200"/>
            <a:ext cx="8610600" cy="4291013"/>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Learning Goals: </a:t>
            </a:r>
          </a:p>
          <a:p>
            <a:pPr>
              <a:spcBef>
                <a:spcPct val="50000"/>
              </a:spcBef>
              <a:buFontTx/>
              <a:buChar char="•"/>
            </a:pPr>
            <a:r>
              <a:rPr lang="en-US" sz="2400" b="1">
                <a:cs typeface="Times New Roman" pitchFamily="18" charset="0"/>
              </a:rPr>
              <a:t>Describe a molecular model of</a:t>
            </a:r>
            <a:r>
              <a:rPr lang="en-US" sz="2400">
                <a:cs typeface="Times New Roman" pitchFamily="18" charset="0"/>
              </a:rPr>
              <a:t> </a:t>
            </a:r>
            <a:r>
              <a:rPr lang="en-US" sz="2400" b="1">
                <a:cs typeface="Times New Roman" pitchFamily="18" charset="0"/>
              </a:rPr>
              <a:t>gas pressure</a:t>
            </a:r>
            <a:endParaRPr lang="en-US" sz="2400">
              <a:latin typeface="Times New Roman" pitchFamily="18" charset="0"/>
              <a:cs typeface="Times New Roman" pitchFamily="18" charset="0"/>
            </a:endParaRPr>
          </a:p>
          <a:p>
            <a:pPr>
              <a:spcBef>
                <a:spcPct val="50000"/>
              </a:spcBef>
              <a:buFontTx/>
              <a:buChar char="•"/>
            </a:pPr>
            <a:r>
              <a:rPr lang="en-US" sz="2400" b="1">
                <a:latin typeface="Times New Roman" pitchFamily="18" charset="0"/>
              </a:rPr>
              <a:t>Describe what happens to the measurable quantities if changes to the gas system are made. </a:t>
            </a:r>
          </a:p>
          <a:p>
            <a:pPr>
              <a:spcBef>
                <a:spcPct val="50000"/>
              </a:spcBef>
              <a:buFontTx/>
              <a:buChar char="•"/>
            </a:pPr>
            <a:r>
              <a:rPr lang="en-US" sz="2400" b="1">
                <a:latin typeface="Times New Roman" pitchFamily="18" charset="0"/>
              </a:rPr>
              <a:t>Make sense of the measurable quantities of gases by analyzing examples of macroscopic things that are similar </a:t>
            </a:r>
          </a:p>
          <a:p>
            <a:pPr>
              <a:spcBef>
                <a:spcPct val="50000"/>
              </a:spcBef>
              <a:buFontTx/>
              <a:buChar char="•"/>
            </a:pPr>
            <a:r>
              <a:rPr lang="en-US" sz="2400" b="1">
                <a:latin typeface="Times New Roman" pitchFamily="18" charset="0"/>
                <a:cs typeface="Times New Roman" pitchFamily="18" charset="0"/>
              </a:rPr>
              <a:t>Explain using physics what is happening on a molecular level when changes are made to a gas system.</a:t>
            </a:r>
            <a:r>
              <a:rPr lang="en-US" sz="2400" b="1">
                <a:latin typeface="Times New Roman" pitchFamily="18" charset="0"/>
              </a:rPr>
              <a:t> </a:t>
            </a:r>
          </a:p>
          <a:p>
            <a:pPr>
              <a:spcBef>
                <a:spcPct val="50000"/>
              </a:spcBef>
            </a:pPr>
            <a:endParaRPr lang="en-US" sz="2400" b="1">
              <a:latin typeface="Times New Roman" pitchFamily="18" charset="0"/>
            </a:endParaRPr>
          </a:p>
        </p:txBody>
      </p:sp>
      <p:sp>
        <p:nvSpPr>
          <p:cNvPr id="4" name="Rectangle 3"/>
          <p:cNvSpPr/>
          <p:nvPr/>
        </p:nvSpPr>
        <p:spPr>
          <a:xfrm>
            <a:off x="3810000" y="5943600"/>
            <a:ext cx="3581400" cy="369332"/>
          </a:xfrm>
          <a:prstGeom prst="rect">
            <a:avLst/>
          </a:prstGeom>
        </p:spPr>
        <p:txBody>
          <a:bodyPr wrap="square">
            <a:spAutoFit/>
          </a:bodyPr>
          <a:lstStyle/>
          <a:p>
            <a:r>
              <a:rPr lang="en-US" dirty="0"/>
              <a:t>Trish </a:t>
            </a:r>
            <a:r>
              <a:rPr lang="en-US" dirty="0" smtClean="0"/>
              <a:t>Loeblein </a:t>
            </a:r>
            <a:r>
              <a:rPr lang="en-US" dirty="0" smtClean="0">
                <a:hlinkClick r:id="rId2"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5557"/>
            <a:ext cx="8153400" cy="1650161"/>
          </a:xfrm>
        </p:spPr>
        <p:txBody>
          <a:bodyPr>
            <a:normAutofit/>
          </a:bodyPr>
          <a:lstStyle/>
          <a:p>
            <a:pPr algn="l"/>
            <a:r>
              <a:rPr lang="en-US" sz="3600" dirty="0" smtClean="0"/>
              <a:t>9. </a:t>
            </a:r>
            <a:r>
              <a:rPr lang="en-US" sz="3600" b="1" dirty="0" smtClean="0"/>
              <a:t>An initial </a:t>
            </a:r>
            <a:r>
              <a:rPr lang="en-US" sz="3600" b="1" dirty="0"/>
              <a:t>mixture of </a:t>
            </a:r>
            <a:r>
              <a:rPr lang="en-US" sz="3600" b="1" dirty="0" smtClean="0"/>
              <a:t>sulfur(   </a:t>
            </a:r>
            <a:r>
              <a:rPr lang="en-US" sz="3600" b="1" dirty="0"/>
              <a:t>) and </a:t>
            </a:r>
            <a:r>
              <a:rPr lang="en-US" sz="3600" b="1" dirty="0" smtClean="0"/>
              <a:t>oxygen(      )is represented:</a:t>
            </a:r>
            <a:endParaRPr lang="en-US" sz="3600" b="1" dirty="0"/>
          </a:p>
        </p:txBody>
      </p:sp>
      <p:sp>
        <p:nvSpPr>
          <p:cNvPr id="4" name="TextBox 3"/>
          <p:cNvSpPr txBox="1"/>
          <p:nvPr/>
        </p:nvSpPr>
        <p:spPr>
          <a:xfrm>
            <a:off x="457200" y="6324600"/>
            <a:ext cx="5181600" cy="369332"/>
          </a:xfrm>
          <a:prstGeom prst="rect">
            <a:avLst/>
          </a:prstGeom>
          <a:noFill/>
        </p:spPr>
        <p:txBody>
          <a:bodyPr wrap="square" rtlCol="0">
            <a:spAutoFit/>
          </a:bodyPr>
          <a:lstStyle/>
          <a:p>
            <a:r>
              <a:rPr lang="en-US" dirty="0" smtClean="0"/>
              <a:t>From</a:t>
            </a:r>
            <a:r>
              <a:rPr lang="en-US" dirty="0" smtClean="0">
                <a:hlinkClick r:id="rId3"/>
              </a:rPr>
              <a:t> Lancaster/Perkins activity</a:t>
            </a:r>
            <a:endParaRPr lang="en-US" dirty="0"/>
          </a:p>
        </p:txBody>
      </p:sp>
      <p:sp>
        <p:nvSpPr>
          <p:cNvPr id="5" name="Rectangle 4"/>
          <p:cNvSpPr/>
          <p:nvPr/>
        </p:nvSpPr>
        <p:spPr>
          <a:xfrm>
            <a:off x="5905403" y="556895"/>
            <a:ext cx="304800" cy="304800"/>
          </a:xfrm>
          <a:prstGeom prst="rect">
            <a:avLst/>
          </a:prstGeom>
          <a:solidFill>
            <a:schemeClr val="tx1">
              <a:lumMod val="65000"/>
              <a:lumOff val="3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 name="Group 7"/>
          <p:cNvGrpSpPr/>
          <p:nvPr/>
        </p:nvGrpSpPr>
        <p:grpSpPr>
          <a:xfrm>
            <a:off x="1784132" y="1114091"/>
            <a:ext cx="609600" cy="283783"/>
            <a:chOff x="7951077" y="283747"/>
            <a:chExt cx="609600" cy="283783"/>
          </a:xfrm>
        </p:grpSpPr>
        <p:sp>
          <p:nvSpPr>
            <p:cNvPr id="6" name="Oval 5"/>
            <p:cNvSpPr/>
            <p:nvPr/>
          </p:nvSpPr>
          <p:spPr>
            <a:xfrm>
              <a:off x="7951077" y="283749"/>
              <a:ext cx="304800" cy="28378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8255877" y="283747"/>
              <a:ext cx="304800" cy="28378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407" y="1957371"/>
            <a:ext cx="3017879" cy="200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75188" y="3962400"/>
            <a:ext cx="8716412" cy="1661993"/>
          </a:xfrm>
          <a:prstGeom prst="rect">
            <a:avLst/>
          </a:prstGeom>
          <a:noFill/>
        </p:spPr>
        <p:txBody>
          <a:bodyPr wrap="square" rtlCol="0">
            <a:spAutoFit/>
          </a:bodyPr>
          <a:lstStyle/>
          <a:p>
            <a:r>
              <a:rPr lang="en-US" sz="4000" b="1" dirty="0" smtClean="0"/>
              <a:t>Using this equation</a:t>
            </a:r>
            <a:r>
              <a:rPr lang="en-US" sz="4000" b="1" dirty="0"/>
              <a:t>: </a:t>
            </a:r>
            <a:r>
              <a:rPr lang="en-US" sz="4400" b="1" dirty="0">
                <a:solidFill>
                  <a:srgbClr val="7030A0"/>
                </a:solidFill>
              </a:rPr>
              <a:t>2S + 3O</a:t>
            </a:r>
            <a:r>
              <a:rPr lang="en-US" sz="4400" b="1" baseline="-25000" dirty="0">
                <a:solidFill>
                  <a:srgbClr val="7030A0"/>
                </a:solidFill>
              </a:rPr>
              <a:t>2</a:t>
            </a:r>
            <a:r>
              <a:rPr lang="en-US" sz="4400" b="1" dirty="0">
                <a:solidFill>
                  <a:srgbClr val="7030A0"/>
                </a:solidFill>
              </a:rPr>
              <a:t> </a:t>
            </a:r>
            <a:r>
              <a:rPr lang="en-US" sz="4400" b="1" dirty="0">
                <a:solidFill>
                  <a:srgbClr val="7030A0"/>
                </a:solidFill>
                <a:sym typeface="Symbol"/>
              </a:rPr>
              <a:t></a:t>
            </a:r>
            <a:r>
              <a:rPr lang="en-US" sz="4400" b="1" dirty="0">
                <a:solidFill>
                  <a:srgbClr val="7030A0"/>
                </a:solidFill>
              </a:rPr>
              <a:t> </a:t>
            </a:r>
            <a:r>
              <a:rPr lang="en-US" sz="4400" b="1" dirty="0" smtClean="0">
                <a:solidFill>
                  <a:srgbClr val="7030A0"/>
                </a:solidFill>
              </a:rPr>
              <a:t>2SO</a:t>
            </a:r>
            <a:r>
              <a:rPr lang="en-US" sz="4400" b="1" baseline="-25000" dirty="0" smtClean="0">
                <a:solidFill>
                  <a:srgbClr val="7030A0"/>
                </a:solidFill>
              </a:rPr>
              <a:t>3</a:t>
            </a:r>
            <a:r>
              <a:rPr lang="en-US" sz="4400" b="1" dirty="0" smtClean="0">
                <a:solidFill>
                  <a:srgbClr val="7030A0"/>
                </a:solidFill>
              </a:rPr>
              <a:t> </a:t>
            </a:r>
            <a:r>
              <a:rPr lang="en-US" sz="4000" b="1" dirty="0" smtClean="0"/>
              <a:t>, what would the results look like?</a:t>
            </a:r>
            <a:endParaRPr lang="en-US" sz="4000" b="1" dirty="0"/>
          </a:p>
          <a:p>
            <a:endParaRPr lang="en-US" dirty="0"/>
          </a:p>
        </p:txBody>
      </p:sp>
    </p:spTree>
    <p:extLst>
      <p:ext uri="{BB962C8B-B14F-4D97-AF65-F5344CB8AC3E}">
        <p14:creationId xmlns:p14="http://schemas.microsoft.com/office/powerpoint/2010/main" val="327419420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6" y="-34008"/>
            <a:ext cx="8153400" cy="1282317"/>
          </a:xfrm>
        </p:spPr>
        <p:txBody>
          <a:bodyPr>
            <a:normAutofit/>
          </a:bodyPr>
          <a:lstStyle/>
          <a:p>
            <a:pPr algn="l"/>
            <a:r>
              <a:rPr lang="en-US" sz="3600" dirty="0" smtClean="0"/>
              <a:t>9. </a:t>
            </a:r>
            <a:r>
              <a:rPr lang="en-US" sz="3600" b="1" dirty="0" smtClean="0"/>
              <a:t>Before: S      </a:t>
            </a:r>
            <a:r>
              <a:rPr lang="en-US" sz="3600" b="1" dirty="0"/>
              <a:t>O</a:t>
            </a:r>
            <a:r>
              <a:rPr lang="en-US" sz="3600" b="1" baseline="-25000" dirty="0"/>
              <a:t>2</a:t>
            </a:r>
            <a:endParaRPr lang="en-US" sz="3600" b="1" dirty="0"/>
          </a:p>
        </p:txBody>
      </p:sp>
      <p:sp>
        <p:nvSpPr>
          <p:cNvPr id="4" name="TextBox 3"/>
          <p:cNvSpPr txBox="1"/>
          <p:nvPr/>
        </p:nvSpPr>
        <p:spPr>
          <a:xfrm>
            <a:off x="457200" y="6324600"/>
            <a:ext cx="5181600" cy="369332"/>
          </a:xfrm>
          <a:prstGeom prst="rect">
            <a:avLst/>
          </a:prstGeom>
          <a:noFill/>
        </p:spPr>
        <p:txBody>
          <a:bodyPr wrap="square" rtlCol="0">
            <a:spAutoFit/>
          </a:bodyPr>
          <a:lstStyle/>
          <a:p>
            <a:r>
              <a:rPr lang="en-US" dirty="0" smtClean="0"/>
              <a:t>From</a:t>
            </a:r>
            <a:r>
              <a:rPr lang="en-US" dirty="0" smtClean="0">
                <a:hlinkClick r:id="rId3"/>
              </a:rPr>
              <a:t> Lancaster/Perkins activity</a:t>
            </a:r>
            <a:endParaRPr lang="en-US" dirty="0"/>
          </a:p>
        </p:txBody>
      </p:sp>
      <p:sp>
        <p:nvSpPr>
          <p:cNvPr id="5" name="Rectangle 4"/>
          <p:cNvSpPr/>
          <p:nvPr/>
        </p:nvSpPr>
        <p:spPr>
          <a:xfrm>
            <a:off x="2580290" y="454751"/>
            <a:ext cx="304800" cy="304800"/>
          </a:xfrm>
          <a:prstGeom prst="rect">
            <a:avLst/>
          </a:prstGeom>
          <a:solidFill>
            <a:schemeClr val="tx1">
              <a:lumMod val="65000"/>
              <a:lumOff val="3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 name="Group 7"/>
          <p:cNvGrpSpPr/>
          <p:nvPr/>
        </p:nvGrpSpPr>
        <p:grpSpPr>
          <a:xfrm>
            <a:off x="3523784" y="478575"/>
            <a:ext cx="609600" cy="283783"/>
            <a:chOff x="7951077" y="283747"/>
            <a:chExt cx="609600" cy="283783"/>
          </a:xfrm>
        </p:grpSpPr>
        <p:sp>
          <p:nvSpPr>
            <p:cNvPr id="6" name="Oval 5"/>
            <p:cNvSpPr/>
            <p:nvPr/>
          </p:nvSpPr>
          <p:spPr>
            <a:xfrm>
              <a:off x="7951077" y="283749"/>
              <a:ext cx="304800" cy="28378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8255877" y="283747"/>
              <a:ext cx="304800" cy="28378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87990"/>
            <a:ext cx="2286000" cy="151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19600" y="472849"/>
            <a:ext cx="5029200" cy="1138773"/>
          </a:xfrm>
          <a:prstGeom prst="rect">
            <a:avLst/>
          </a:prstGeom>
          <a:noFill/>
        </p:spPr>
        <p:txBody>
          <a:bodyPr wrap="square" rtlCol="0">
            <a:spAutoFit/>
          </a:bodyPr>
          <a:lstStyle/>
          <a:p>
            <a:r>
              <a:rPr lang="en-US" sz="5000" b="1" dirty="0" smtClean="0">
                <a:solidFill>
                  <a:srgbClr val="7030A0"/>
                </a:solidFill>
              </a:rPr>
              <a:t>2S </a:t>
            </a:r>
            <a:r>
              <a:rPr lang="en-US" sz="5000" b="1" dirty="0">
                <a:solidFill>
                  <a:srgbClr val="7030A0"/>
                </a:solidFill>
              </a:rPr>
              <a:t>+ 3O</a:t>
            </a:r>
            <a:r>
              <a:rPr lang="en-US" sz="5000" b="1" baseline="-25000" dirty="0">
                <a:solidFill>
                  <a:srgbClr val="7030A0"/>
                </a:solidFill>
              </a:rPr>
              <a:t>2</a:t>
            </a:r>
            <a:r>
              <a:rPr lang="en-US" sz="5000" b="1" dirty="0">
                <a:solidFill>
                  <a:srgbClr val="7030A0"/>
                </a:solidFill>
              </a:rPr>
              <a:t> </a:t>
            </a:r>
            <a:r>
              <a:rPr lang="en-US" sz="5000" b="1" dirty="0">
                <a:solidFill>
                  <a:srgbClr val="7030A0"/>
                </a:solidFill>
                <a:sym typeface="Symbol"/>
              </a:rPr>
              <a:t></a:t>
            </a:r>
            <a:r>
              <a:rPr lang="en-US" sz="5000" b="1" dirty="0">
                <a:solidFill>
                  <a:srgbClr val="7030A0"/>
                </a:solidFill>
              </a:rPr>
              <a:t> </a:t>
            </a:r>
            <a:r>
              <a:rPr lang="en-US" sz="5000" b="1" dirty="0" smtClean="0">
                <a:solidFill>
                  <a:srgbClr val="7030A0"/>
                </a:solidFill>
              </a:rPr>
              <a:t>2SO</a:t>
            </a:r>
            <a:r>
              <a:rPr lang="en-US" sz="5000" b="1" baseline="-25000" dirty="0" smtClean="0">
                <a:solidFill>
                  <a:srgbClr val="7030A0"/>
                </a:solidFill>
              </a:rPr>
              <a:t>3</a:t>
            </a:r>
            <a:endParaRPr lang="en-US" sz="5000" b="1" dirty="0"/>
          </a:p>
          <a:p>
            <a:endParaRPr lang="en-US" dirty="0"/>
          </a:p>
        </p:txBody>
      </p:sp>
      <p:sp>
        <p:nvSpPr>
          <p:cNvPr id="3" name="Rectangle 2"/>
          <p:cNvSpPr/>
          <p:nvPr/>
        </p:nvSpPr>
        <p:spPr>
          <a:xfrm>
            <a:off x="533400" y="304801"/>
            <a:ext cx="3766741" cy="220197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3010" y="2676524"/>
            <a:ext cx="9070987" cy="1209676"/>
            <a:chOff x="163372" y="2676524"/>
            <a:chExt cx="9070987" cy="1209676"/>
          </a:xfrm>
        </p:grpSpPr>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72" y="2676525"/>
              <a:ext cx="1806856"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228" y="2676525"/>
              <a:ext cx="1802937" cy="118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1118" y="2676524"/>
              <a:ext cx="1802937" cy="118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0407" y="2676524"/>
              <a:ext cx="1823726" cy="116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5532" y="2686049"/>
              <a:ext cx="1808827" cy="11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548937" y="3894083"/>
            <a:ext cx="8166573" cy="923330"/>
          </a:xfrm>
          <a:prstGeom prst="rect">
            <a:avLst/>
          </a:prstGeom>
          <a:noFill/>
        </p:spPr>
        <p:txBody>
          <a:bodyPr wrap="square" rtlCol="0">
            <a:spAutoFit/>
          </a:bodyPr>
          <a:lstStyle/>
          <a:p>
            <a:r>
              <a:rPr lang="en-US" sz="5400" b="1" dirty="0" smtClean="0"/>
              <a:t>A         B		 C		D		E</a:t>
            </a:r>
            <a:endParaRPr lang="en-US" sz="5400" b="1" dirty="0"/>
          </a:p>
        </p:txBody>
      </p:sp>
    </p:spTree>
    <p:extLst>
      <p:ext uri="{BB962C8B-B14F-4D97-AF65-F5344CB8AC3E}">
        <p14:creationId xmlns:p14="http://schemas.microsoft.com/office/powerpoint/2010/main" val="75189151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6" y="-34008"/>
            <a:ext cx="8153400" cy="1282317"/>
          </a:xfrm>
        </p:spPr>
        <p:txBody>
          <a:bodyPr>
            <a:normAutofit/>
          </a:bodyPr>
          <a:lstStyle/>
          <a:p>
            <a:pPr algn="l"/>
            <a:r>
              <a:rPr lang="en-US" sz="3600" dirty="0" smtClean="0"/>
              <a:t>10. </a:t>
            </a:r>
            <a:r>
              <a:rPr lang="en-US" sz="3600" b="1" dirty="0" smtClean="0"/>
              <a:t>Before: S      </a:t>
            </a:r>
            <a:r>
              <a:rPr lang="en-US" sz="3600" b="1" dirty="0"/>
              <a:t>O</a:t>
            </a:r>
            <a:r>
              <a:rPr lang="en-US" sz="3600" b="1" baseline="-25000" dirty="0"/>
              <a:t>2</a:t>
            </a:r>
            <a:endParaRPr lang="en-US" sz="3600" b="1" dirty="0"/>
          </a:p>
        </p:txBody>
      </p:sp>
      <p:sp>
        <p:nvSpPr>
          <p:cNvPr id="4" name="TextBox 3"/>
          <p:cNvSpPr txBox="1"/>
          <p:nvPr/>
        </p:nvSpPr>
        <p:spPr>
          <a:xfrm>
            <a:off x="4213473" y="6488668"/>
            <a:ext cx="5181600" cy="369332"/>
          </a:xfrm>
          <a:prstGeom prst="rect">
            <a:avLst/>
          </a:prstGeom>
          <a:noFill/>
        </p:spPr>
        <p:txBody>
          <a:bodyPr wrap="square" rtlCol="0">
            <a:spAutoFit/>
          </a:bodyPr>
          <a:lstStyle/>
          <a:p>
            <a:r>
              <a:rPr lang="en-US" dirty="0" smtClean="0"/>
              <a:t>From</a:t>
            </a:r>
            <a:r>
              <a:rPr lang="en-US" dirty="0" smtClean="0">
                <a:hlinkClick r:id="rId3"/>
              </a:rPr>
              <a:t> Lancaster/Perkins activity</a:t>
            </a:r>
            <a:endParaRPr lang="en-US" dirty="0"/>
          </a:p>
        </p:txBody>
      </p:sp>
      <p:sp>
        <p:nvSpPr>
          <p:cNvPr id="5" name="Rectangle 4"/>
          <p:cNvSpPr/>
          <p:nvPr/>
        </p:nvSpPr>
        <p:spPr>
          <a:xfrm>
            <a:off x="2722180" y="428832"/>
            <a:ext cx="304800" cy="304800"/>
          </a:xfrm>
          <a:prstGeom prst="rect">
            <a:avLst/>
          </a:prstGeom>
          <a:solidFill>
            <a:schemeClr val="tx1">
              <a:lumMod val="65000"/>
              <a:lumOff val="3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 name="Group 7"/>
          <p:cNvGrpSpPr/>
          <p:nvPr/>
        </p:nvGrpSpPr>
        <p:grpSpPr>
          <a:xfrm>
            <a:off x="3718173" y="455459"/>
            <a:ext cx="609600" cy="283783"/>
            <a:chOff x="7951077" y="283747"/>
            <a:chExt cx="609600" cy="283783"/>
          </a:xfrm>
        </p:grpSpPr>
        <p:sp>
          <p:nvSpPr>
            <p:cNvPr id="6" name="Oval 5"/>
            <p:cNvSpPr/>
            <p:nvPr/>
          </p:nvSpPr>
          <p:spPr>
            <a:xfrm>
              <a:off x="7951077" y="283749"/>
              <a:ext cx="304800" cy="28378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8255877" y="283747"/>
              <a:ext cx="304800" cy="28378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87990"/>
            <a:ext cx="2286000" cy="151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34849" y="608607"/>
            <a:ext cx="5029200" cy="1138773"/>
          </a:xfrm>
          <a:prstGeom prst="rect">
            <a:avLst/>
          </a:prstGeom>
          <a:noFill/>
        </p:spPr>
        <p:txBody>
          <a:bodyPr wrap="square" rtlCol="0">
            <a:spAutoFit/>
          </a:bodyPr>
          <a:lstStyle/>
          <a:p>
            <a:r>
              <a:rPr lang="en-US" sz="5000" b="1" dirty="0" smtClean="0">
                <a:solidFill>
                  <a:srgbClr val="7030A0"/>
                </a:solidFill>
              </a:rPr>
              <a:t>2S </a:t>
            </a:r>
            <a:r>
              <a:rPr lang="en-US" sz="5000" b="1" dirty="0">
                <a:solidFill>
                  <a:srgbClr val="7030A0"/>
                </a:solidFill>
              </a:rPr>
              <a:t>+ 3O</a:t>
            </a:r>
            <a:r>
              <a:rPr lang="en-US" sz="5000" b="1" baseline="-25000" dirty="0">
                <a:solidFill>
                  <a:srgbClr val="7030A0"/>
                </a:solidFill>
              </a:rPr>
              <a:t>2</a:t>
            </a:r>
            <a:r>
              <a:rPr lang="en-US" sz="5000" b="1" dirty="0">
                <a:solidFill>
                  <a:srgbClr val="7030A0"/>
                </a:solidFill>
              </a:rPr>
              <a:t> </a:t>
            </a:r>
            <a:r>
              <a:rPr lang="en-US" sz="5000" b="1" dirty="0">
                <a:solidFill>
                  <a:srgbClr val="7030A0"/>
                </a:solidFill>
                <a:sym typeface="Symbol"/>
              </a:rPr>
              <a:t></a:t>
            </a:r>
            <a:r>
              <a:rPr lang="en-US" sz="5000" b="1" dirty="0">
                <a:solidFill>
                  <a:srgbClr val="7030A0"/>
                </a:solidFill>
              </a:rPr>
              <a:t> </a:t>
            </a:r>
            <a:r>
              <a:rPr lang="en-US" sz="5000" b="1" dirty="0" smtClean="0">
                <a:solidFill>
                  <a:srgbClr val="7030A0"/>
                </a:solidFill>
              </a:rPr>
              <a:t>2SO</a:t>
            </a:r>
            <a:r>
              <a:rPr lang="en-US" sz="5000" b="1" baseline="-25000" dirty="0" smtClean="0">
                <a:solidFill>
                  <a:srgbClr val="7030A0"/>
                </a:solidFill>
              </a:rPr>
              <a:t>3</a:t>
            </a:r>
            <a:endParaRPr lang="en-US" sz="5000" b="1" dirty="0"/>
          </a:p>
          <a:p>
            <a:endParaRPr lang="en-US" dirty="0"/>
          </a:p>
        </p:txBody>
      </p:sp>
      <p:sp>
        <p:nvSpPr>
          <p:cNvPr id="3" name="Rectangle 2"/>
          <p:cNvSpPr/>
          <p:nvPr/>
        </p:nvSpPr>
        <p:spPr>
          <a:xfrm>
            <a:off x="849319" y="286443"/>
            <a:ext cx="3766741" cy="220197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3010" y="2676524"/>
            <a:ext cx="9070987" cy="1209676"/>
            <a:chOff x="163372" y="2676524"/>
            <a:chExt cx="9070987" cy="1209676"/>
          </a:xfrm>
        </p:grpSpPr>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72" y="2676525"/>
              <a:ext cx="1806856"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228" y="2676525"/>
              <a:ext cx="1802937" cy="118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1118" y="2676524"/>
              <a:ext cx="1802937" cy="118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0407" y="2676524"/>
              <a:ext cx="1823726" cy="116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5532" y="2686049"/>
              <a:ext cx="1808827" cy="11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152400" y="3886200"/>
            <a:ext cx="10347663" cy="2431435"/>
          </a:xfrm>
          <a:prstGeom prst="rect">
            <a:avLst/>
          </a:prstGeom>
          <a:noFill/>
        </p:spPr>
        <p:txBody>
          <a:bodyPr wrap="square" rtlCol="0">
            <a:spAutoFit/>
          </a:bodyPr>
          <a:lstStyle/>
          <a:p>
            <a:r>
              <a:rPr lang="en-US" sz="4400" b="1" dirty="0" smtClean="0"/>
              <a:t>Which is the limiting reactant?</a:t>
            </a:r>
          </a:p>
          <a:p>
            <a:pPr marL="742950" indent="-742950">
              <a:buAutoNum type="alphaUcPeriod"/>
            </a:pPr>
            <a:r>
              <a:rPr lang="en-US" sz="3600" b="1" dirty="0" smtClean="0"/>
              <a:t>Sulfur  </a:t>
            </a:r>
          </a:p>
          <a:p>
            <a:pPr marL="742950" indent="-742950">
              <a:buAutoNum type="alphaUcPeriod"/>
            </a:pPr>
            <a:r>
              <a:rPr lang="en-US" sz="3600" b="1" dirty="0" smtClean="0"/>
              <a:t>Oxygen  </a:t>
            </a:r>
          </a:p>
          <a:p>
            <a:pPr marL="742950" indent="-742950">
              <a:buAutoNum type="alphaUcPeriod"/>
            </a:pPr>
            <a:r>
              <a:rPr lang="en-US" sz="3600" b="1" dirty="0" smtClean="0"/>
              <a:t>Neither they are both completely used</a:t>
            </a:r>
          </a:p>
        </p:txBody>
      </p:sp>
    </p:spTree>
    <p:extLst>
      <p:ext uri="{BB962C8B-B14F-4D97-AF65-F5344CB8AC3E}">
        <p14:creationId xmlns:p14="http://schemas.microsoft.com/office/powerpoint/2010/main" val="279940862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089025"/>
          </a:xfrm>
        </p:spPr>
        <p:txBody>
          <a:bodyPr>
            <a:normAutofit fontScale="90000"/>
          </a:bodyPr>
          <a:lstStyle/>
          <a:p>
            <a:r>
              <a:rPr lang="en-US" dirty="0" smtClean="0"/>
              <a:t>Build an Atom</a:t>
            </a:r>
            <a:br>
              <a:rPr lang="en-US" dirty="0" smtClean="0"/>
            </a:br>
            <a:r>
              <a:rPr lang="en-US" sz="2000" b="1" dirty="0" smtClean="0"/>
              <a:t>Demos </a:t>
            </a:r>
            <a:r>
              <a:rPr lang="en-US" sz="2000" b="1" dirty="0"/>
              <a:t>for pre-lesson and clicker questions for post-lesson</a:t>
            </a:r>
            <a:br>
              <a:rPr lang="en-US" sz="2000" b="1" dirty="0"/>
            </a:br>
            <a:r>
              <a:rPr lang="en-US" sz="2000" b="1" dirty="0"/>
              <a:t>Trish Loeblein </a:t>
            </a:r>
            <a:r>
              <a:rPr lang="en-US" sz="2000" b="1" dirty="0" smtClean="0"/>
              <a:t>6/14/2011</a:t>
            </a:r>
            <a:br>
              <a:rPr lang="en-US" sz="2000" b="1" dirty="0" smtClean="0"/>
            </a:br>
            <a:r>
              <a:rPr lang="en-US" sz="2000" dirty="0">
                <a:hlinkClick r:id="rId3"/>
              </a:rPr>
              <a:t>http://phet.colorado.edu/</a:t>
            </a:r>
            <a:r>
              <a:rPr lang="en-US" sz="2000" b="1" dirty="0"/>
              <a:t/>
            </a:r>
            <a:br>
              <a:rPr lang="en-US" sz="2000" b="1" dirty="0"/>
            </a:br>
            <a:endParaRPr lang="en-US" sz="2000" dirty="0"/>
          </a:p>
        </p:txBody>
      </p:sp>
      <p:sp>
        <p:nvSpPr>
          <p:cNvPr id="3" name="Subtitle 2"/>
          <p:cNvSpPr>
            <a:spLocks noGrp="1"/>
          </p:cNvSpPr>
          <p:nvPr>
            <p:ph type="subTitle" idx="1"/>
          </p:nvPr>
        </p:nvSpPr>
        <p:spPr>
          <a:xfrm>
            <a:off x="609600" y="1600200"/>
            <a:ext cx="8077200" cy="4953000"/>
          </a:xfrm>
        </p:spPr>
        <p:txBody>
          <a:bodyPr>
            <a:normAutofit fontScale="70000" lnSpcReduction="20000"/>
          </a:bodyPr>
          <a:lstStyle/>
          <a:p>
            <a:pPr algn="l"/>
            <a:r>
              <a:rPr lang="en-US" b="1" dirty="0" smtClean="0">
                <a:solidFill>
                  <a:schemeClr val="tx1"/>
                </a:solidFill>
              </a:rPr>
              <a:t>Learning Goals- Students will be able to:</a:t>
            </a:r>
          </a:p>
          <a:p>
            <a:pPr marL="457200" lvl="0" indent="-457200" algn="l">
              <a:buFont typeface="Arial" pitchFamily="34" charset="0"/>
              <a:buChar char="•"/>
            </a:pPr>
            <a:r>
              <a:rPr lang="en-US" dirty="0">
                <a:solidFill>
                  <a:schemeClr val="tx1"/>
                </a:solidFill>
              </a:rPr>
              <a:t>Make atom models that show stable atoms or ions. </a:t>
            </a:r>
          </a:p>
          <a:p>
            <a:pPr marL="457200" lvl="0" indent="-457200" algn="l">
              <a:buFont typeface="Arial" pitchFamily="34" charset="0"/>
              <a:buChar char="•"/>
            </a:pPr>
            <a:r>
              <a:rPr lang="en-US" dirty="0">
                <a:solidFill>
                  <a:schemeClr val="tx1"/>
                </a:solidFill>
              </a:rPr>
              <a:t>Use given information about subatomic particles to</a:t>
            </a:r>
          </a:p>
          <a:p>
            <a:pPr marL="457200" lvl="0" indent="-457200" algn="l">
              <a:buFont typeface="Arial" pitchFamily="34" charset="0"/>
              <a:buChar char="•"/>
            </a:pPr>
            <a:r>
              <a:rPr lang="en-US" dirty="0">
                <a:solidFill>
                  <a:schemeClr val="tx1"/>
                </a:solidFill>
              </a:rPr>
              <a:t>Identify an element and its position on the periodic table</a:t>
            </a:r>
          </a:p>
          <a:p>
            <a:pPr marL="457200" lvl="0" indent="-457200" algn="l">
              <a:buFont typeface="Arial" pitchFamily="34" charset="0"/>
              <a:buChar char="•"/>
            </a:pPr>
            <a:r>
              <a:rPr lang="en-US" dirty="0">
                <a:solidFill>
                  <a:schemeClr val="tx1"/>
                </a:solidFill>
              </a:rPr>
              <a:t>Draw models of  atoms</a:t>
            </a:r>
          </a:p>
          <a:p>
            <a:pPr marL="457200" lvl="0" indent="-457200" algn="l">
              <a:buFont typeface="Arial" pitchFamily="34" charset="0"/>
              <a:buChar char="•"/>
            </a:pPr>
            <a:r>
              <a:rPr lang="en-US" dirty="0">
                <a:solidFill>
                  <a:schemeClr val="tx1"/>
                </a:solidFill>
              </a:rPr>
              <a:t>Determine if the model is for a neutral atom or an ion.</a:t>
            </a:r>
          </a:p>
          <a:p>
            <a:pPr marL="457200" lvl="0" indent="-457200" algn="l">
              <a:buFont typeface="Arial" pitchFamily="34" charset="0"/>
              <a:buChar char="•"/>
            </a:pPr>
            <a:r>
              <a:rPr lang="en-US" dirty="0">
                <a:solidFill>
                  <a:schemeClr val="tx1"/>
                </a:solidFill>
              </a:rPr>
              <a:t>Predict how addition or subtraction of a proton, neutron, or electron will change the element, the charge, and the mass of their atom or ion. </a:t>
            </a:r>
          </a:p>
          <a:p>
            <a:pPr marL="457200" lvl="0" indent="-457200" algn="l">
              <a:buFont typeface="Arial" pitchFamily="34" charset="0"/>
              <a:buChar char="•"/>
            </a:pPr>
            <a:r>
              <a:rPr lang="en-US" dirty="0">
                <a:solidFill>
                  <a:schemeClr val="tx1"/>
                </a:solidFill>
              </a:rPr>
              <a:t>Describe all vocabulary words needed to meet the goals.  </a:t>
            </a:r>
          </a:p>
          <a:p>
            <a:pPr marL="457200" lvl="0" indent="-457200" algn="l">
              <a:buFont typeface="Arial" pitchFamily="34" charset="0"/>
              <a:buChar char="•"/>
            </a:pPr>
            <a:r>
              <a:rPr lang="en-US" dirty="0">
                <a:solidFill>
                  <a:schemeClr val="tx1"/>
                </a:solidFill>
              </a:rPr>
              <a:t>Use a periodic symbol to tell the number of protons, neutrons, and electrons in an atom or ion.</a:t>
            </a:r>
          </a:p>
          <a:p>
            <a:pPr marL="457200" lvl="0" indent="-457200" algn="l">
              <a:buFont typeface="Arial" pitchFamily="34" charset="0"/>
              <a:buChar char="•"/>
            </a:pPr>
            <a:r>
              <a:rPr lang="en-US" dirty="0">
                <a:solidFill>
                  <a:schemeClr val="tx1"/>
                </a:solidFill>
              </a:rPr>
              <a:t>Draw the symbol for the element as you would see on the periodic table</a:t>
            </a:r>
          </a:p>
          <a:p>
            <a:pPr algn="l"/>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5943600" cy="1143000"/>
          </a:xfrm>
        </p:spPr>
        <p:txBody>
          <a:bodyPr>
            <a:normAutofit fontScale="90000"/>
          </a:bodyPr>
          <a:lstStyle/>
          <a:p>
            <a:r>
              <a:rPr lang="en-US" b="1" dirty="0">
                <a:solidFill>
                  <a:srgbClr val="7030A0"/>
                </a:solidFill>
              </a:rPr>
              <a:t>1</a:t>
            </a:r>
            <a:r>
              <a:rPr lang="en-US" b="1" dirty="0" smtClean="0">
                <a:solidFill>
                  <a:srgbClr val="7030A0"/>
                </a:solidFill>
              </a:rPr>
              <a:t>. What can you make with 4 protons </a:t>
            </a:r>
            <a:r>
              <a:rPr lang="en-US" b="1" dirty="0">
                <a:solidFill>
                  <a:srgbClr val="7030A0"/>
                </a:solidFill>
              </a:rPr>
              <a:t>and 4</a:t>
            </a:r>
            <a:r>
              <a:rPr lang="en-US" b="1" dirty="0" smtClean="0">
                <a:solidFill>
                  <a:srgbClr val="7030A0"/>
                </a:solidFill>
              </a:rPr>
              <a:t> neutrons? </a:t>
            </a:r>
            <a:endParaRPr lang="en-US" b="1" dirty="0">
              <a:solidFill>
                <a:srgbClr val="7030A0"/>
              </a:solidFill>
            </a:endParaRPr>
          </a:p>
        </p:txBody>
      </p:sp>
      <p:sp>
        <p:nvSpPr>
          <p:cNvPr id="13" name="TextBox 12"/>
          <p:cNvSpPr txBox="1"/>
          <p:nvPr/>
        </p:nvSpPr>
        <p:spPr>
          <a:xfrm>
            <a:off x="381000" y="1981199"/>
            <a:ext cx="4800600" cy="2862322"/>
          </a:xfrm>
          <a:prstGeom prst="rect">
            <a:avLst/>
          </a:prstGeom>
          <a:noFill/>
        </p:spPr>
        <p:txBody>
          <a:bodyPr wrap="square" rtlCol="0">
            <a:spAutoFit/>
          </a:bodyPr>
          <a:lstStyle/>
          <a:p>
            <a:pPr marL="742950" indent="-742950">
              <a:buFont typeface="+mj-lt"/>
              <a:buAutoNum type="alphaUcPeriod"/>
            </a:pPr>
            <a:r>
              <a:rPr lang="en-US" sz="3600" b="1" dirty="0" smtClean="0"/>
              <a:t>Oxygen atom </a:t>
            </a:r>
          </a:p>
          <a:p>
            <a:pPr marL="742950" indent="-742950">
              <a:buFont typeface="+mj-lt"/>
              <a:buAutoNum type="alphaUcPeriod"/>
            </a:pPr>
            <a:r>
              <a:rPr lang="en-US" sz="3600" b="1" dirty="0" smtClean="0"/>
              <a:t>Oxygen ion</a:t>
            </a:r>
          </a:p>
          <a:p>
            <a:pPr marL="742950" indent="-742950">
              <a:buFont typeface="+mj-lt"/>
              <a:buAutoNum type="alphaUcPeriod"/>
            </a:pPr>
            <a:r>
              <a:rPr lang="en-US" sz="3600" b="1" dirty="0" smtClean="0"/>
              <a:t>Beryllium atom </a:t>
            </a:r>
          </a:p>
          <a:p>
            <a:pPr marL="742950" indent="-742950">
              <a:buFont typeface="+mj-lt"/>
              <a:buAutoNum type="alphaUcPeriod"/>
            </a:pPr>
            <a:r>
              <a:rPr lang="en-US" sz="3600" b="1" dirty="0"/>
              <a:t>Beryllium</a:t>
            </a:r>
            <a:r>
              <a:rPr lang="en-US" sz="3600" b="1" dirty="0" smtClean="0"/>
              <a:t> ion</a:t>
            </a:r>
          </a:p>
          <a:p>
            <a:pPr marL="742950" indent="-742950">
              <a:buFont typeface="+mj-lt"/>
              <a:buAutoNum type="alphaUcPeriod"/>
            </a:pPr>
            <a:r>
              <a:rPr lang="en-US" sz="3600" b="1" dirty="0"/>
              <a:t>2</a:t>
            </a:r>
            <a:r>
              <a:rPr lang="en-US" sz="3600" b="1" dirty="0" smtClean="0"/>
              <a:t> of these</a:t>
            </a:r>
            <a:endParaRPr lang="en-US" sz="3600" b="1" dirty="0"/>
          </a:p>
        </p:txBody>
      </p:sp>
      <p:grpSp>
        <p:nvGrpSpPr>
          <p:cNvPr id="3" name="Group 2"/>
          <p:cNvGrpSpPr/>
          <p:nvPr/>
        </p:nvGrpSpPr>
        <p:grpSpPr>
          <a:xfrm>
            <a:off x="6165310" y="1298723"/>
            <a:ext cx="2794440" cy="2514600"/>
            <a:chOff x="6248400" y="1821764"/>
            <a:chExt cx="2438400" cy="2216836"/>
          </a:xfrm>
        </p:grpSpPr>
        <p:grpSp>
          <p:nvGrpSpPr>
            <p:cNvPr id="5" name="Group 4"/>
            <p:cNvGrpSpPr/>
            <p:nvPr/>
          </p:nvGrpSpPr>
          <p:grpSpPr>
            <a:xfrm>
              <a:off x="6248400" y="1821764"/>
              <a:ext cx="2438400" cy="2216836"/>
              <a:chOff x="0" y="0"/>
              <a:chExt cx="738835" cy="738836"/>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539" t="15122" r="48421" b="23415"/>
              <a:stretch/>
            </p:blipFill>
            <p:spPr bwMode="auto">
              <a:xfrm>
                <a:off x="0" y="0"/>
                <a:ext cx="738835" cy="738836"/>
              </a:xfrm>
              <a:prstGeom prst="rect">
                <a:avLst/>
              </a:prstGeom>
              <a:noFill/>
              <a:ln>
                <a:noFill/>
              </a:ln>
              <a:extLst>
                <a:ext uri="{53640926-AAD7-44D8-BBD7-CCE9431645EC}">
                  <a14:shadowObscured xmlns:a14="http://schemas.microsoft.com/office/drawing/2010/main"/>
                </a:ext>
              </a:extLst>
            </p:spPr>
          </p:pic>
          <p:sp>
            <p:nvSpPr>
              <p:cNvPr id="7" name="Oval 6"/>
              <p:cNvSpPr/>
              <p:nvPr/>
            </p:nvSpPr>
            <p:spPr>
              <a:xfrm>
                <a:off x="36576" y="36576"/>
                <a:ext cx="657860" cy="6578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p:cNvSpPr/>
              <p:nvPr/>
            </p:nvSpPr>
            <p:spPr>
              <a:xfrm>
                <a:off x="234086" y="226772"/>
                <a:ext cx="270510" cy="2705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5-Point Star 8"/>
              <p:cNvSpPr/>
              <p:nvPr/>
            </p:nvSpPr>
            <p:spPr>
              <a:xfrm>
                <a:off x="343814" y="343815"/>
                <a:ext cx="51207"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359" y="2646981"/>
              <a:ext cx="5619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208" y="381000"/>
            <a:ext cx="328879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066800"/>
            <a:ext cx="5595197" cy="1143000"/>
          </a:xfrm>
        </p:spPr>
        <p:txBody>
          <a:bodyPr>
            <a:normAutofit fontScale="90000"/>
          </a:bodyPr>
          <a:lstStyle/>
          <a:p>
            <a:pPr algn="l"/>
            <a:r>
              <a:rPr lang="en-US" b="1" dirty="0" smtClean="0">
                <a:solidFill>
                  <a:srgbClr val="7030A0"/>
                </a:solidFill>
              </a:rPr>
              <a:t>2. Would you predict that 4 protons </a:t>
            </a:r>
            <a:r>
              <a:rPr lang="en-US" b="1" dirty="0">
                <a:solidFill>
                  <a:srgbClr val="7030A0"/>
                </a:solidFill>
              </a:rPr>
              <a:t>and 4</a:t>
            </a:r>
            <a:r>
              <a:rPr lang="en-US" b="1" dirty="0" smtClean="0">
                <a:solidFill>
                  <a:srgbClr val="7030A0"/>
                </a:solidFill>
              </a:rPr>
              <a:t> neutrons will make a stable nucleus? </a:t>
            </a:r>
            <a:endParaRPr lang="en-US" b="1" dirty="0">
              <a:solidFill>
                <a:srgbClr val="7030A0"/>
              </a:solidFill>
            </a:endParaRPr>
          </a:p>
        </p:txBody>
      </p:sp>
      <p:sp>
        <p:nvSpPr>
          <p:cNvPr id="3" name="TextBox 2"/>
          <p:cNvSpPr txBox="1"/>
          <p:nvPr/>
        </p:nvSpPr>
        <p:spPr>
          <a:xfrm>
            <a:off x="609599" y="2935800"/>
            <a:ext cx="7545812" cy="3046988"/>
          </a:xfrm>
          <a:prstGeom prst="rect">
            <a:avLst/>
          </a:prstGeom>
          <a:noFill/>
          <a:ln w="28575">
            <a:solidFill>
              <a:schemeClr val="tx1"/>
            </a:solidFill>
          </a:ln>
        </p:spPr>
        <p:txBody>
          <a:bodyPr wrap="square" rtlCol="0">
            <a:spAutoFit/>
          </a:bodyPr>
          <a:lstStyle/>
          <a:p>
            <a:pPr marL="514350" indent="-514350">
              <a:buFont typeface="+mj-lt"/>
              <a:buAutoNum type="alphaUcPeriod"/>
            </a:pPr>
            <a:r>
              <a:rPr lang="en-US" sz="3200" b="1" dirty="0" smtClean="0"/>
              <a:t>No, because the net charge </a:t>
            </a:r>
          </a:p>
          <a:p>
            <a:pPr marL="574675"/>
            <a:r>
              <a:rPr lang="en-US" sz="3200" b="1" dirty="0" smtClean="0"/>
              <a:t>is high</a:t>
            </a:r>
          </a:p>
          <a:p>
            <a:pPr marL="514350" indent="-514350">
              <a:buFont typeface="+mj-lt"/>
              <a:buAutoNum type="alphaUcPeriod" startAt="2"/>
            </a:pPr>
            <a:r>
              <a:rPr lang="en-US" sz="3200" b="1" dirty="0" smtClean="0"/>
              <a:t>No, because there should always be more protons than neutrons</a:t>
            </a:r>
          </a:p>
          <a:p>
            <a:pPr marL="514350" indent="-514350">
              <a:buFont typeface="+mj-lt"/>
              <a:buAutoNum type="alphaUcPeriod" startAt="2"/>
            </a:pPr>
            <a:r>
              <a:rPr lang="en-US" sz="3200" b="1" dirty="0" smtClean="0"/>
              <a:t>Yes, because the number of protons and neutrons are about equal</a:t>
            </a:r>
            <a:endParaRPr lang="en-US" sz="3200" b="1" dirty="0"/>
          </a:p>
        </p:txBody>
      </p:sp>
      <p:grpSp>
        <p:nvGrpSpPr>
          <p:cNvPr id="4" name="Group 3"/>
          <p:cNvGrpSpPr/>
          <p:nvPr/>
        </p:nvGrpSpPr>
        <p:grpSpPr>
          <a:xfrm>
            <a:off x="7116446" y="1339641"/>
            <a:ext cx="1689016" cy="1551910"/>
            <a:chOff x="6248400" y="1821764"/>
            <a:chExt cx="2438400" cy="2216836"/>
          </a:xfrm>
        </p:grpSpPr>
        <p:grpSp>
          <p:nvGrpSpPr>
            <p:cNvPr id="5" name="Group 4"/>
            <p:cNvGrpSpPr/>
            <p:nvPr/>
          </p:nvGrpSpPr>
          <p:grpSpPr>
            <a:xfrm>
              <a:off x="6248400" y="1821764"/>
              <a:ext cx="2438400" cy="2216836"/>
              <a:chOff x="0" y="0"/>
              <a:chExt cx="738835" cy="738836"/>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539" t="15122" r="48421" b="23415"/>
              <a:stretch/>
            </p:blipFill>
            <p:spPr bwMode="auto">
              <a:xfrm>
                <a:off x="0" y="0"/>
                <a:ext cx="738835" cy="738836"/>
              </a:xfrm>
              <a:prstGeom prst="rect">
                <a:avLst/>
              </a:prstGeom>
              <a:noFill/>
              <a:ln>
                <a:noFill/>
              </a:ln>
              <a:extLst>
                <a:ext uri="{53640926-AAD7-44D8-BBD7-CCE9431645EC}">
                  <a14:shadowObscured xmlns:a14="http://schemas.microsoft.com/office/drawing/2010/main"/>
                </a:ext>
              </a:extLst>
            </p:spPr>
          </p:pic>
          <p:sp>
            <p:nvSpPr>
              <p:cNvPr id="8" name="Oval 7"/>
              <p:cNvSpPr/>
              <p:nvPr/>
            </p:nvSpPr>
            <p:spPr>
              <a:xfrm>
                <a:off x="36576" y="36576"/>
                <a:ext cx="657860" cy="6578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234086" y="226772"/>
                <a:ext cx="270510" cy="2705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5-Point Star 9"/>
              <p:cNvSpPr/>
              <p:nvPr/>
            </p:nvSpPr>
            <p:spPr>
              <a:xfrm>
                <a:off x="343814" y="343815"/>
                <a:ext cx="51207"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359" y="2646981"/>
              <a:ext cx="5619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370" y="440720"/>
            <a:ext cx="2984417" cy="8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5662" y="3048000"/>
            <a:ext cx="2209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248400" cy="1676400"/>
          </a:xfrm>
        </p:spPr>
        <p:txBody>
          <a:bodyPr>
            <a:normAutofit fontScale="90000"/>
          </a:bodyPr>
          <a:lstStyle/>
          <a:p>
            <a:pPr algn="l"/>
            <a:r>
              <a:rPr lang="en-US" b="1" dirty="0">
                <a:solidFill>
                  <a:srgbClr val="7030A0"/>
                </a:solidFill>
              </a:rPr>
              <a:t>3</a:t>
            </a:r>
            <a:r>
              <a:rPr lang="en-US" b="1" dirty="0" smtClean="0">
                <a:solidFill>
                  <a:srgbClr val="7030A0"/>
                </a:solidFill>
              </a:rPr>
              <a:t>. If you have 5 protons &amp;     6 neutrons,  how many electrons would you add to make a neutral atom ?</a:t>
            </a:r>
            <a:endParaRPr lang="en-US" b="1" dirty="0">
              <a:solidFill>
                <a:srgbClr val="7030A0"/>
              </a:solidFill>
            </a:endParaRPr>
          </a:p>
        </p:txBody>
      </p:sp>
      <p:sp>
        <p:nvSpPr>
          <p:cNvPr id="3" name="TextBox 2"/>
          <p:cNvSpPr txBox="1"/>
          <p:nvPr/>
        </p:nvSpPr>
        <p:spPr>
          <a:xfrm>
            <a:off x="533400" y="3048000"/>
            <a:ext cx="3810000" cy="1754326"/>
          </a:xfrm>
          <a:prstGeom prst="rect">
            <a:avLst/>
          </a:prstGeom>
          <a:noFill/>
        </p:spPr>
        <p:txBody>
          <a:bodyPr wrap="square" rtlCol="0">
            <a:spAutoFit/>
          </a:bodyPr>
          <a:lstStyle/>
          <a:p>
            <a:pPr marL="742950" indent="-742950">
              <a:buFont typeface="+mj-lt"/>
              <a:buAutoNum type="alphaUcPeriod"/>
            </a:pPr>
            <a:r>
              <a:rPr lang="en-US" sz="3600" b="1" dirty="0" smtClean="0"/>
              <a:t>5 electrons</a:t>
            </a:r>
          </a:p>
          <a:p>
            <a:pPr marL="742950" indent="-742950">
              <a:buFont typeface="+mj-lt"/>
              <a:buAutoNum type="alphaUcPeriod"/>
            </a:pPr>
            <a:r>
              <a:rPr lang="en-US" sz="3600" b="1" dirty="0" smtClean="0"/>
              <a:t>6 electrons</a:t>
            </a:r>
          </a:p>
          <a:p>
            <a:pPr marL="742950" indent="-742950">
              <a:buFont typeface="+mj-lt"/>
              <a:buAutoNum type="alphaUcPeriod"/>
            </a:pPr>
            <a:r>
              <a:rPr lang="en-US" sz="3600" b="1" dirty="0" smtClean="0"/>
              <a:t>11 electrons</a:t>
            </a:r>
            <a:endParaRPr lang="en-US" sz="36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869683"/>
            <a:ext cx="3291064" cy="143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48000"/>
            <a:ext cx="2647950" cy="179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16" y="838200"/>
            <a:ext cx="8118984" cy="1143000"/>
          </a:xfrm>
        </p:spPr>
        <p:txBody>
          <a:bodyPr>
            <a:normAutofit fontScale="90000"/>
          </a:bodyPr>
          <a:lstStyle/>
          <a:p>
            <a:pPr algn="l"/>
            <a:r>
              <a:rPr lang="en-US" dirty="0" smtClean="0"/>
              <a:t>3. Reasoning: Neutrons don’t matter because they have zero charge; need equal number of protons and electrons</a:t>
            </a:r>
            <a:endParaRPr lang="en-US"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08206"/>
            <a:ext cx="2514600" cy="221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406" y="4210664"/>
            <a:ext cx="3767563" cy="221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627413"/>
            <a:ext cx="3781425" cy="155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52704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5867400" cy="1981200"/>
          </a:xfrm>
        </p:spPr>
        <p:txBody>
          <a:bodyPr>
            <a:normAutofit fontScale="90000"/>
          </a:bodyPr>
          <a:lstStyle/>
          <a:p>
            <a:pPr algn="l"/>
            <a:r>
              <a:rPr lang="en-US" b="1" dirty="0">
                <a:solidFill>
                  <a:srgbClr val="7030A0"/>
                </a:solidFill>
              </a:rPr>
              <a:t>4</a:t>
            </a:r>
            <a:r>
              <a:rPr lang="en-US" b="1" dirty="0" smtClean="0">
                <a:solidFill>
                  <a:srgbClr val="7030A0"/>
                </a:solidFill>
              </a:rPr>
              <a:t>. What is mass for an atom with 8 protons, 9 neutrons and 8 electrons?</a:t>
            </a:r>
            <a:endParaRPr lang="en-US" b="1" dirty="0">
              <a:solidFill>
                <a:srgbClr val="7030A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609600"/>
            <a:ext cx="25781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10400" y="1905000"/>
            <a:ext cx="760344" cy="646331"/>
          </a:xfrm>
          <a:prstGeom prst="rect">
            <a:avLst/>
          </a:prstGeom>
          <a:solidFill>
            <a:schemeClr val="bg1"/>
          </a:solidFill>
          <a:ln>
            <a:solidFill>
              <a:schemeClr val="tx1"/>
            </a:solidFill>
          </a:ln>
        </p:spPr>
        <p:txBody>
          <a:bodyPr wrap="square" rtlCol="0">
            <a:spAutoFit/>
          </a:bodyPr>
          <a:lstStyle/>
          <a:p>
            <a:r>
              <a:rPr lang="en-US" sz="3600" b="1" dirty="0" smtClean="0">
                <a:solidFill>
                  <a:srgbClr val="FF0000"/>
                </a:solidFill>
              </a:rPr>
              <a:t>  ?</a:t>
            </a:r>
            <a:endParaRPr lang="en-US" sz="3600" b="1" dirty="0">
              <a:solidFill>
                <a:srgbClr val="FF0000"/>
              </a:solidFill>
            </a:endParaRPr>
          </a:p>
        </p:txBody>
      </p:sp>
      <p:sp>
        <p:nvSpPr>
          <p:cNvPr id="8" name="TextBox 7"/>
          <p:cNvSpPr txBox="1"/>
          <p:nvPr/>
        </p:nvSpPr>
        <p:spPr>
          <a:xfrm>
            <a:off x="609600" y="2814484"/>
            <a:ext cx="5181601" cy="3170099"/>
          </a:xfrm>
          <a:prstGeom prst="rect">
            <a:avLst/>
          </a:prstGeom>
          <a:noFill/>
        </p:spPr>
        <p:txBody>
          <a:bodyPr wrap="square" rtlCol="0">
            <a:spAutoFit/>
          </a:bodyPr>
          <a:lstStyle/>
          <a:p>
            <a:pPr marL="742950" indent="-742950">
              <a:buFont typeface="+mj-lt"/>
              <a:buAutoNum type="alphaUcPeriod"/>
            </a:pPr>
            <a:r>
              <a:rPr lang="en-US" sz="4000" b="1" dirty="0" smtClean="0"/>
              <a:t>Zero</a:t>
            </a:r>
          </a:p>
          <a:p>
            <a:pPr marL="742950" indent="-742950">
              <a:buFont typeface="+mj-lt"/>
              <a:buAutoNum type="alphaUcPeriod"/>
            </a:pPr>
            <a:r>
              <a:rPr lang="en-US" sz="4000" b="1" dirty="0" smtClean="0"/>
              <a:t>8</a:t>
            </a:r>
            <a:endParaRPr lang="en-US" sz="4000" b="1" dirty="0"/>
          </a:p>
          <a:p>
            <a:pPr marL="742950" indent="-742950">
              <a:buFont typeface="+mj-lt"/>
              <a:buAutoNum type="alphaUcPeriod"/>
            </a:pPr>
            <a:r>
              <a:rPr lang="en-US" sz="4000" b="1" dirty="0" smtClean="0"/>
              <a:t>16</a:t>
            </a:r>
          </a:p>
          <a:p>
            <a:pPr marL="742950" indent="-742950">
              <a:buFont typeface="+mj-lt"/>
              <a:buAutoNum type="alphaUcPeriod"/>
            </a:pPr>
            <a:r>
              <a:rPr lang="en-US" sz="4000" b="1" dirty="0" smtClean="0"/>
              <a:t>17</a:t>
            </a:r>
          </a:p>
          <a:p>
            <a:pPr marL="742950" indent="-742950">
              <a:buFont typeface="+mj-lt"/>
              <a:buAutoNum type="alphaUcPeriod"/>
            </a:pPr>
            <a:r>
              <a:rPr lang="en-US" sz="4000" b="1" dirty="0" smtClean="0"/>
              <a:t>25</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791200" cy="2209800"/>
          </a:xfrm>
        </p:spPr>
        <p:txBody>
          <a:bodyPr>
            <a:normAutofit fontScale="90000"/>
          </a:bodyPr>
          <a:lstStyle/>
          <a:p>
            <a:pPr algn="l"/>
            <a:r>
              <a:rPr lang="en-US" b="1" dirty="0">
                <a:solidFill>
                  <a:srgbClr val="7030A0"/>
                </a:solidFill>
              </a:rPr>
              <a:t>5</a:t>
            </a:r>
            <a:r>
              <a:rPr lang="en-US" b="1" dirty="0" smtClean="0">
                <a:solidFill>
                  <a:srgbClr val="7030A0"/>
                </a:solidFill>
              </a:rPr>
              <a:t>. If you have 5 protons,   6 neutrons, &amp; 5 electrons,  what would the symbol look like?</a:t>
            </a:r>
            <a:endParaRPr lang="en-US" b="1" dirty="0">
              <a:solidFill>
                <a:srgbClr val="7030A0"/>
              </a:solidFill>
            </a:endParaRPr>
          </a:p>
        </p:txBody>
      </p:sp>
      <p:sp>
        <p:nvSpPr>
          <p:cNvPr id="3" name="TextBox 2"/>
          <p:cNvSpPr txBox="1"/>
          <p:nvPr/>
        </p:nvSpPr>
        <p:spPr>
          <a:xfrm>
            <a:off x="1158829" y="5715000"/>
            <a:ext cx="7489988" cy="830997"/>
          </a:xfrm>
          <a:prstGeom prst="rect">
            <a:avLst/>
          </a:prstGeom>
          <a:noFill/>
        </p:spPr>
        <p:txBody>
          <a:bodyPr wrap="square" rtlCol="0">
            <a:spAutoFit/>
          </a:bodyPr>
          <a:lstStyle/>
          <a:p>
            <a:r>
              <a:rPr lang="en-US" sz="4800" b="1" dirty="0" smtClean="0">
                <a:solidFill>
                  <a:srgbClr val="002060"/>
                </a:solidFill>
              </a:rPr>
              <a:t>A            B              C             D</a:t>
            </a:r>
            <a:endParaRPr lang="en-US" sz="4800" b="1" dirty="0">
              <a:solidFill>
                <a:srgbClr val="00206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730" y="250723"/>
            <a:ext cx="3324225" cy="136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707"/>
          <a:stretch/>
        </p:blipFill>
        <p:spPr bwMode="auto">
          <a:xfrm>
            <a:off x="6132717" y="1616618"/>
            <a:ext cx="2401683" cy="236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54" y="4407631"/>
            <a:ext cx="1575354"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6835" y="4407631"/>
            <a:ext cx="1574061"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3823" y="4407631"/>
            <a:ext cx="1503493" cy="144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0242" y="4407631"/>
            <a:ext cx="1504158" cy="148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133600"/>
            <a:ext cx="8305800" cy="1143000"/>
          </a:xfrm>
        </p:spPr>
        <p:txBody>
          <a:bodyPr/>
          <a:lstStyle/>
          <a:p>
            <a:pPr algn="l"/>
            <a:r>
              <a:rPr lang="en-US" sz="3200">
                <a:solidFill>
                  <a:srgbClr val="000000"/>
                </a:solidFill>
                <a:cs typeface="Times New Roman" pitchFamily="18" charset="0"/>
              </a:rPr>
              <a:t>6. You are flying from Denver to Boston, and you bring along a ½ full bottle of shampoo that was well sealed before you left Denver. You land in Boston and proceed to your hotel. The number of air molecules within the shampoo bottle:</a:t>
            </a:r>
            <a:r>
              <a:rPr lang="en-US">
                <a:solidFill>
                  <a:srgbClr val="000000"/>
                </a:solidFill>
                <a:cs typeface="Times New Roman" pitchFamily="18" charset="0"/>
              </a:rPr>
              <a:t> </a:t>
            </a:r>
            <a:r>
              <a:rPr lang="en-US">
                <a:cs typeface="Times New Roman" pitchFamily="18" charset="0"/>
              </a:rPr>
              <a:t/>
            </a:r>
            <a:br>
              <a:rPr lang="en-US">
                <a:cs typeface="Times New Roman" pitchFamily="18" charset="0"/>
              </a:rPr>
            </a:br>
            <a:endParaRPr lang="en-US">
              <a:cs typeface="Times New Roman" pitchFamily="18" charset="0"/>
            </a:endParaRPr>
          </a:p>
        </p:txBody>
      </p:sp>
      <p:sp>
        <p:nvSpPr>
          <p:cNvPr id="30723" name="Rectangle 3"/>
          <p:cNvSpPr>
            <a:spLocks noGrp="1" noChangeArrowheads="1"/>
          </p:cNvSpPr>
          <p:nvPr>
            <p:ph type="body" idx="1"/>
          </p:nvPr>
        </p:nvSpPr>
        <p:spPr>
          <a:xfrm>
            <a:off x="1066800" y="4419600"/>
            <a:ext cx="5029200" cy="1905000"/>
          </a:xfrm>
        </p:spPr>
        <p:txBody>
          <a:bodyPr/>
          <a:lstStyle/>
          <a:p>
            <a:pPr>
              <a:lnSpc>
                <a:spcPct val="90000"/>
              </a:lnSpc>
              <a:buFontTx/>
              <a:buNone/>
            </a:pPr>
            <a:r>
              <a:rPr lang="en-US">
                <a:solidFill>
                  <a:schemeClr val="accent2"/>
                </a:solidFill>
                <a:cs typeface="Times New Roman" pitchFamily="18" charset="0"/>
              </a:rPr>
              <a:t>A</a:t>
            </a:r>
            <a:r>
              <a:rPr lang="en-US">
                <a:solidFill>
                  <a:srgbClr val="000000"/>
                </a:solidFill>
                <a:cs typeface="Times New Roman" pitchFamily="18" charset="0"/>
              </a:rPr>
              <a:t>. </a:t>
            </a:r>
            <a:r>
              <a:rPr lang="en-US" b="1">
                <a:solidFill>
                  <a:schemeClr val="accent2"/>
                </a:solidFill>
                <a:cs typeface="Times New Roman" pitchFamily="18" charset="0"/>
              </a:rPr>
              <a:t>has decreased  </a:t>
            </a:r>
          </a:p>
          <a:p>
            <a:pPr>
              <a:lnSpc>
                <a:spcPct val="90000"/>
              </a:lnSpc>
              <a:buFontTx/>
              <a:buNone/>
            </a:pPr>
            <a:r>
              <a:rPr lang="en-US" b="1">
                <a:solidFill>
                  <a:schemeClr val="accent2"/>
                </a:solidFill>
                <a:cs typeface="Times New Roman" pitchFamily="18" charset="0"/>
              </a:rPr>
              <a:t>B. has stayed the same   </a:t>
            </a:r>
          </a:p>
          <a:p>
            <a:pPr>
              <a:lnSpc>
                <a:spcPct val="90000"/>
              </a:lnSpc>
              <a:buFontTx/>
              <a:buNone/>
            </a:pPr>
            <a:r>
              <a:rPr lang="en-US" b="1">
                <a:solidFill>
                  <a:schemeClr val="accent2"/>
                </a:solidFill>
                <a:cs typeface="Times New Roman" pitchFamily="18" charset="0"/>
              </a:rPr>
              <a:t>C. has increased</a:t>
            </a:r>
            <a:r>
              <a:rPr lang="en-US" b="1">
                <a:solidFill>
                  <a:srgbClr val="000000"/>
                </a:solidFill>
                <a:cs typeface="Times New Roman" pitchFamily="18" charset="0"/>
              </a:rPr>
              <a:t/>
            </a:r>
            <a:br>
              <a:rPr lang="en-US" b="1">
                <a:solidFill>
                  <a:srgbClr val="000000"/>
                </a:solidFill>
                <a:cs typeface="Times New Roman" pitchFamily="18" charset="0"/>
              </a:rPr>
            </a:br>
            <a:r>
              <a:rPr lang="en-US">
                <a:solidFill>
                  <a:srgbClr val="000000"/>
                </a:solidFill>
                <a:cs typeface="Times New Roman" pitchFamily="18" charset="0"/>
              </a:rPr>
              <a:t/>
            </a:r>
            <a:br>
              <a:rPr lang="en-US">
                <a:solidFill>
                  <a:srgbClr val="000000"/>
                </a:solidFill>
                <a:cs typeface="Times New Roman" pitchFamily="18" charset="0"/>
              </a:rPr>
            </a:br>
            <a:endParaRPr lang="en-US">
              <a:solidFill>
                <a:srgbClr val="000000"/>
              </a:solidFill>
              <a:cs typeface="Times New Roman" pitchFamily="18" charset="0"/>
            </a:endParaRPr>
          </a:p>
        </p:txBody>
      </p:sp>
      <p:graphicFrame>
        <p:nvGraphicFramePr>
          <p:cNvPr id="30724" name="Object 4"/>
          <p:cNvGraphicFramePr>
            <a:graphicFrameLocks noChangeAspect="1"/>
          </p:cNvGraphicFramePr>
          <p:nvPr/>
        </p:nvGraphicFramePr>
        <p:xfrm>
          <a:off x="6934200" y="3581400"/>
          <a:ext cx="1312863" cy="3124200"/>
        </p:xfrm>
        <a:graphic>
          <a:graphicData uri="http://schemas.openxmlformats.org/presentationml/2006/ole">
            <mc:AlternateContent xmlns:mc="http://schemas.openxmlformats.org/markup-compatibility/2006">
              <mc:Choice xmlns:v="urn:schemas-microsoft-com:vml" Requires="v">
                <p:oleObj spid="_x0000_s30762" name="Bitmap Image" r:id="rId4" imgW="1020952" imgH="2430476" progId="PBrush">
                  <p:embed/>
                </p:oleObj>
              </mc:Choice>
              <mc:Fallback>
                <p:oleObj name="Bitmap Image" r:id="rId4" imgW="1020952" imgH="2430476" progId="PBrush">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581400"/>
                        <a:ext cx="131286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5486400" cy="1676400"/>
          </a:xfrm>
        </p:spPr>
        <p:txBody>
          <a:bodyPr>
            <a:normAutofit fontScale="90000"/>
          </a:bodyPr>
          <a:lstStyle/>
          <a:p>
            <a:pPr algn="l"/>
            <a:r>
              <a:rPr lang="en-US" b="1" dirty="0">
                <a:solidFill>
                  <a:srgbClr val="7030A0"/>
                </a:solidFill>
              </a:rPr>
              <a:t>6</a:t>
            </a:r>
            <a:r>
              <a:rPr lang="en-US" b="1" dirty="0" smtClean="0">
                <a:solidFill>
                  <a:srgbClr val="7030A0"/>
                </a:solidFill>
              </a:rPr>
              <a:t>. If you have 8 protons, 9 neutrons,</a:t>
            </a:r>
            <a:r>
              <a:rPr lang="en-US" sz="3600" b="1" dirty="0" smtClean="0">
                <a:solidFill>
                  <a:srgbClr val="7030A0"/>
                </a:solidFill>
              </a:rPr>
              <a:t> </a:t>
            </a:r>
            <a:r>
              <a:rPr lang="en-US" b="1" dirty="0" smtClean="0">
                <a:solidFill>
                  <a:srgbClr val="7030A0"/>
                </a:solidFill>
              </a:rPr>
              <a:t>10 electrons, what would the atom or ion be?</a:t>
            </a:r>
            <a:endParaRPr lang="en-US" b="1" dirty="0">
              <a:solidFill>
                <a:srgbClr val="7030A0"/>
              </a:solidFill>
            </a:endParaRPr>
          </a:p>
        </p:txBody>
      </p:sp>
      <p:sp>
        <p:nvSpPr>
          <p:cNvPr id="3" name="TextBox 2"/>
          <p:cNvSpPr txBox="1"/>
          <p:nvPr/>
        </p:nvSpPr>
        <p:spPr>
          <a:xfrm>
            <a:off x="334296" y="3124200"/>
            <a:ext cx="5181601" cy="3170099"/>
          </a:xfrm>
          <a:prstGeom prst="rect">
            <a:avLst/>
          </a:prstGeom>
          <a:noFill/>
        </p:spPr>
        <p:txBody>
          <a:bodyPr wrap="square" rtlCol="0">
            <a:spAutoFit/>
          </a:bodyPr>
          <a:lstStyle/>
          <a:p>
            <a:pPr marL="742950" indent="-742950">
              <a:buFont typeface="+mj-lt"/>
              <a:buAutoNum type="alphaUcPeriod"/>
            </a:pPr>
            <a:r>
              <a:rPr lang="en-US" sz="4000" b="1" dirty="0" smtClean="0"/>
              <a:t>Zero, it’s an atom</a:t>
            </a:r>
          </a:p>
          <a:p>
            <a:pPr marL="742950" indent="-742950">
              <a:buFont typeface="+mj-lt"/>
              <a:buAutoNum type="alphaUcPeriod"/>
            </a:pPr>
            <a:r>
              <a:rPr lang="en-US" sz="4000" b="1" dirty="0" smtClean="0"/>
              <a:t>+2 ion</a:t>
            </a:r>
            <a:endParaRPr lang="en-US" sz="4000" b="1" dirty="0"/>
          </a:p>
          <a:p>
            <a:pPr marL="742950" indent="-742950">
              <a:buFont typeface="+mj-lt"/>
              <a:buAutoNum type="alphaUcPeriod"/>
            </a:pPr>
            <a:r>
              <a:rPr lang="en-US" sz="4000" b="1" dirty="0"/>
              <a:t>+</a:t>
            </a:r>
            <a:r>
              <a:rPr lang="en-US" sz="4000" b="1" dirty="0" smtClean="0"/>
              <a:t>1 ion</a:t>
            </a:r>
          </a:p>
          <a:p>
            <a:pPr marL="742950" indent="-742950">
              <a:buFont typeface="+mj-lt"/>
              <a:buAutoNum type="alphaUcPeriod"/>
            </a:pPr>
            <a:r>
              <a:rPr lang="en-US" sz="4000" b="1" dirty="0" smtClean="0"/>
              <a:t>-1 ion</a:t>
            </a:r>
          </a:p>
          <a:p>
            <a:pPr marL="742950" indent="-742950">
              <a:buFont typeface="+mj-lt"/>
              <a:buAutoNum type="alphaUcPeriod"/>
            </a:pPr>
            <a:r>
              <a:rPr lang="en-US" sz="4000" b="1" dirty="0" smtClean="0"/>
              <a:t>-2 ion</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684" y="1491734"/>
            <a:ext cx="3129125" cy="288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5897" y="228600"/>
            <a:ext cx="366032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400800" cy="2362200"/>
          </a:xfrm>
        </p:spPr>
        <p:txBody>
          <a:bodyPr>
            <a:normAutofit fontScale="90000"/>
          </a:bodyPr>
          <a:lstStyle/>
          <a:p>
            <a:pPr algn="l"/>
            <a:r>
              <a:rPr lang="en-US" b="1" dirty="0" smtClean="0">
                <a:solidFill>
                  <a:srgbClr val="7030A0"/>
                </a:solidFill>
              </a:rPr>
              <a:t>7. If you have 3 protons,         4 neutrons, &amp; 3 electrons, what would the mod</a:t>
            </a:r>
            <a:r>
              <a:rPr lang="en-US" b="1" dirty="0">
                <a:solidFill>
                  <a:srgbClr val="7030A0"/>
                </a:solidFill>
              </a:rPr>
              <a:t>e</a:t>
            </a:r>
            <a:r>
              <a:rPr lang="en-US" b="1" dirty="0" smtClean="0">
                <a:solidFill>
                  <a:srgbClr val="7030A0"/>
                </a:solidFill>
              </a:rPr>
              <a:t>l look like?</a:t>
            </a:r>
            <a:endParaRPr lang="en-US" b="1" dirty="0">
              <a:solidFill>
                <a:srgbClr val="7030A0"/>
              </a:solidFill>
            </a:endParaRPr>
          </a:p>
        </p:txBody>
      </p:sp>
      <p:sp>
        <p:nvSpPr>
          <p:cNvPr id="3" name="TextBox 2"/>
          <p:cNvSpPr txBox="1"/>
          <p:nvPr/>
        </p:nvSpPr>
        <p:spPr>
          <a:xfrm>
            <a:off x="63944" y="3437143"/>
            <a:ext cx="9144000" cy="1661993"/>
          </a:xfrm>
          <a:prstGeom prst="rect">
            <a:avLst/>
          </a:prstGeom>
          <a:noFill/>
        </p:spPr>
        <p:txBody>
          <a:bodyPr wrap="square" rtlCol="0">
            <a:spAutoFit/>
          </a:bodyPr>
          <a:lstStyle/>
          <a:p>
            <a:pPr marL="742950" indent="-742950">
              <a:buFont typeface="+mj-lt"/>
              <a:buAutoNum type="alphaUcPeriod"/>
            </a:pPr>
            <a:r>
              <a:rPr lang="en-US" sz="3400" b="1" dirty="0" smtClean="0"/>
              <a:t>3 red &amp; 3 blue in center; 4 grey on rings</a:t>
            </a:r>
          </a:p>
          <a:p>
            <a:pPr marL="742950" indent="-742950">
              <a:buFont typeface="+mj-lt"/>
              <a:buAutoNum type="alphaUcPeriod"/>
            </a:pPr>
            <a:r>
              <a:rPr lang="en-US" sz="3400" b="1" dirty="0" smtClean="0"/>
              <a:t>3 red </a:t>
            </a:r>
            <a:r>
              <a:rPr lang="en-US" sz="3400" b="1" dirty="0"/>
              <a:t>&amp; </a:t>
            </a:r>
            <a:r>
              <a:rPr lang="en-US" sz="3400" b="1" dirty="0" smtClean="0"/>
              <a:t>4 grey </a:t>
            </a:r>
            <a:r>
              <a:rPr lang="en-US" sz="3400" b="1" dirty="0"/>
              <a:t>in center; </a:t>
            </a:r>
            <a:r>
              <a:rPr lang="en-US" sz="3400" b="1" dirty="0" smtClean="0"/>
              <a:t>3 blue </a:t>
            </a:r>
            <a:r>
              <a:rPr lang="en-US" sz="3400" b="1" dirty="0"/>
              <a:t>on </a:t>
            </a:r>
            <a:r>
              <a:rPr lang="en-US" sz="3400" b="1" dirty="0" smtClean="0"/>
              <a:t>rings</a:t>
            </a:r>
          </a:p>
          <a:p>
            <a:pPr marL="742950" indent="-742950">
              <a:buFont typeface="+mj-lt"/>
              <a:buAutoNum type="alphaUcPeriod"/>
            </a:pPr>
            <a:r>
              <a:rPr lang="en-US" sz="3400" b="1" dirty="0"/>
              <a:t>3 </a:t>
            </a:r>
            <a:r>
              <a:rPr lang="en-US" sz="3400" b="1" dirty="0" smtClean="0"/>
              <a:t>blue </a:t>
            </a:r>
            <a:r>
              <a:rPr lang="en-US" sz="3400" b="1" dirty="0"/>
              <a:t>&amp; 4 grey in center; 3 </a:t>
            </a:r>
            <a:r>
              <a:rPr lang="en-US" sz="3400" b="1" dirty="0" smtClean="0"/>
              <a:t>red </a:t>
            </a:r>
            <a:r>
              <a:rPr lang="en-US" sz="3400" b="1" dirty="0"/>
              <a:t>on </a:t>
            </a:r>
            <a:r>
              <a:rPr lang="en-US" sz="3400" b="1" dirty="0" smtClean="0"/>
              <a:t>rings</a:t>
            </a:r>
            <a:endParaRPr lang="en-US" sz="3400" b="1" dirty="0"/>
          </a:p>
        </p:txBody>
      </p:sp>
      <p:grpSp>
        <p:nvGrpSpPr>
          <p:cNvPr id="8" name="Group 7"/>
          <p:cNvGrpSpPr/>
          <p:nvPr/>
        </p:nvGrpSpPr>
        <p:grpSpPr>
          <a:xfrm>
            <a:off x="6704846" y="1625845"/>
            <a:ext cx="1524000" cy="1447800"/>
            <a:chOff x="0" y="0"/>
            <a:chExt cx="738835" cy="738836"/>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539" t="15122" r="48421" b="23415"/>
            <a:stretch/>
          </p:blipFill>
          <p:spPr bwMode="auto">
            <a:xfrm>
              <a:off x="0" y="0"/>
              <a:ext cx="738835" cy="738836"/>
            </a:xfrm>
            <a:prstGeom prst="rect">
              <a:avLst/>
            </a:prstGeom>
            <a:noFill/>
            <a:ln>
              <a:noFill/>
            </a:ln>
            <a:extLst>
              <a:ext uri="{53640926-AAD7-44D8-BBD7-CCE9431645EC}">
                <a14:shadowObscured xmlns:a14="http://schemas.microsoft.com/office/drawing/2010/main"/>
              </a:ext>
            </a:extLst>
          </p:spPr>
        </p:pic>
        <p:sp>
          <p:nvSpPr>
            <p:cNvPr id="10" name="Oval 9"/>
            <p:cNvSpPr/>
            <p:nvPr/>
          </p:nvSpPr>
          <p:spPr>
            <a:xfrm>
              <a:off x="36576" y="36576"/>
              <a:ext cx="657860" cy="6578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234086" y="226772"/>
              <a:ext cx="270510" cy="2705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5-Point Star 11"/>
            <p:cNvSpPr/>
            <p:nvPr/>
          </p:nvSpPr>
          <p:spPr>
            <a:xfrm>
              <a:off x="343814" y="343815"/>
              <a:ext cx="51207"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5696" y="249718"/>
            <a:ext cx="2785019" cy="137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792500" cy="3009900"/>
          </a:xfrm>
        </p:spPr>
        <p:txBody>
          <a:bodyPr>
            <a:normAutofit fontScale="90000"/>
          </a:bodyPr>
          <a:lstStyle/>
          <a:p>
            <a:pPr algn="l"/>
            <a:r>
              <a:rPr lang="en-US" b="1" dirty="0" smtClean="0">
                <a:solidFill>
                  <a:srgbClr val="7030A0"/>
                </a:solidFill>
              </a:rPr>
              <a:t>8. If a particle has               3 protons, 4 neutrons, &amp;    3 electrons, then a proton is added what would the symbol be?</a:t>
            </a:r>
            <a:endParaRPr lang="en-US" b="1" dirty="0">
              <a:solidFill>
                <a:srgbClr val="7030A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468" y="228600"/>
            <a:ext cx="293007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300" y="2133600"/>
            <a:ext cx="201474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8458200" y="609600"/>
            <a:ext cx="381000" cy="1981200"/>
          </a:xfrm>
          <a:prstGeom prst="straightConnector1">
            <a:avLst/>
          </a:prstGeom>
          <a:ln w="889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9465" y="5715000"/>
            <a:ext cx="8466935" cy="830997"/>
          </a:xfrm>
          <a:prstGeom prst="rect">
            <a:avLst/>
          </a:prstGeom>
          <a:noFill/>
        </p:spPr>
        <p:txBody>
          <a:bodyPr wrap="square" rtlCol="0">
            <a:spAutoFit/>
          </a:bodyPr>
          <a:lstStyle/>
          <a:p>
            <a:r>
              <a:rPr lang="en-US" sz="4800" b="1" dirty="0" smtClean="0">
                <a:solidFill>
                  <a:srgbClr val="002060"/>
                </a:solidFill>
              </a:rPr>
              <a:t>A            B          C           D</a:t>
            </a:r>
            <a:endParaRPr lang="en-US" sz="4800" b="1" dirty="0">
              <a:solidFill>
                <a:srgbClr val="002060"/>
              </a:solidFill>
            </a:endParaRPr>
          </a:p>
        </p:txBody>
      </p:sp>
      <mc:AlternateContent xmlns:mc="http://schemas.openxmlformats.org/markup-compatibility/2006" xmlns:a14="http://schemas.microsoft.com/office/drawing/2010/main">
        <mc:Choice Requires="a14">
          <p:sp>
            <p:nvSpPr>
              <p:cNvPr id="20" name="Text Box 2"/>
              <p:cNvSpPr txBox="1">
                <a:spLocks noChangeArrowheads="1"/>
              </p:cNvSpPr>
              <p:nvPr/>
            </p:nvSpPr>
            <p:spPr bwMode="auto">
              <a:xfrm>
                <a:off x="314640" y="4114800"/>
                <a:ext cx="1905000" cy="137160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6600" b="1" i="1">
                              <a:effectLst/>
                              <a:latin typeface="Cambria Math"/>
                              <a:ea typeface="Times New Roman"/>
                            </a:rPr>
                          </m:ctrlPr>
                        </m:sSupPr>
                        <m:e>
                          <m:sPre>
                            <m:sPrePr>
                              <m:ctrlPr>
                                <a:rPr lang="en-US" sz="6600" b="1" i="1">
                                  <a:effectLst/>
                                  <a:latin typeface="Cambria Math"/>
                                  <a:ea typeface="Times New Roman"/>
                                </a:rPr>
                              </m:ctrlPr>
                            </m:sPrePr>
                            <m:sub>
                              <m:r>
                                <a:rPr lang="en-US" sz="6600" b="1" i="0" baseline="0">
                                  <a:effectLst/>
                                  <a:latin typeface="Cambria Math"/>
                                  <a:ea typeface="Times New Roman"/>
                                </a:rPr>
                                <m:t>𝟑</m:t>
                              </m:r>
                            </m:sub>
                            <m:sup>
                              <m:r>
                                <a:rPr lang="en-US" sz="6600" b="1" i="0" baseline="0">
                                  <a:effectLst/>
                                  <a:latin typeface="Cambria Math"/>
                                  <a:ea typeface="Times New Roman"/>
                                </a:rPr>
                                <m:t>𝟕</m:t>
                              </m:r>
                            </m:sup>
                            <m:e>
                              <m:r>
                                <a:rPr lang="en-US" sz="6600" b="1" i="0" baseline="0">
                                  <a:effectLst/>
                                  <a:latin typeface="Cambria Math"/>
                                  <a:ea typeface="Times New Roman"/>
                                </a:rPr>
                                <m:t>𝐋𝐢</m:t>
                              </m:r>
                            </m:e>
                          </m:sPre>
                        </m:e>
                        <m:sup>
                          <m:r>
                            <a:rPr lang="en-US" sz="6600" b="1" i="0" baseline="0">
                              <a:effectLst/>
                              <a:latin typeface="Cambria Math"/>
                              <a:ea typeface="Times New Roman"/>
                            </a:rPr>
                            <m:t>𝟎</m:t>
                          </m:r>
                        </m:sup>
                      </m:sSup>
                    </m:oMath>
                  </m:oMathPara>
                </a14:m>
                <a:endParaRPr lang="en-US" sz="6600" b="1"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mc:Choice>
        <mc:Fallback xmlns="">
          <p:sp>
            <p:nvSpPr>
              <p:cNvPr id="20" name="Text Box 2"/>
              <p:cNvSpPr txBox="1">
                <a:spLocks noRot="1" noChangeAspect="1" noMove="1" noResize="1" noEditPoints="1" noAdjustHandles="1" noChangeArrowheads="1" noChangeShapeType="1" noTextEdit="1"/>
              </p:cNvSpPr>
              <p:nvPr/>
            </p:nvSpPr>
            <p:spPr bwMode="auto">
              <a:xfrm>
                <a:off x="314640" y="4114800"/>
                <a:ext cx="1905000" cy="1371600"/>
              </a:xfrm>
              <a:prstGeom prst="rect">
                <a:avLst/>
              </a:prstGeom>
              <a:blipFill rotWithShape="1">
                <a:blip r:embed="rId5"/>
                <a:stretch>
                  <a:fillRect/>
                </a:stretch>
              </a:blipFill>
              <a:ln w="19050">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 Box 2"/>
              <p:cNvSpPr txBox="1">
                <a:spLocks noChangeArrowheads="1"/>
              </p:cNvSpPr>
              <p:nvPr/>
            </p:nvSpPr>
            <p:spPr bwMode="auto">
              <a:xfrm>
                <a:off x="2399077" y="4114800"/>
                <a:ext cx="1905000" cy="137160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6600" b="1" i="1" smtClean="0">
                              <a:effectLst/>
                              <a:latin typeface="Cambria Math"/>
                              <a:ea typeface="Times New Roman"/>
                            </a:rPr>
                          </m:ctrlPr>
                        </m:sSupPr>
                        <m:e>
                          <m:sPre>
                            <m:sPrePr>
                              <m:ctrlPr>
                                <a:rPr lang="en-US" sz="6600" b="1" i="1">
                                  <a:effectLst/>
                                  <a:latin typeface="Cambria Math"/>
                                  <a:ea typeface="Times New Roman"/>
                                </a:rPr>
                              </m:ctrlPr>
                            </m:sPrePr>
                            <m:sub>
                              <m:r>
                                <a:rPr lang="en-US" sz="6600" b="1" i="0" smtClean="0">
                                  <a:effectLst/>
                                  <a:latin typeface="Cambria Math"/>
                                  <a:ea typeface="Times New Roman"/>
                                </a:rPr>
                                <m:t>𝟒</m:t>
                              </m:r>
                            </m:sub>
                            <m:sup>
                              <m:r>
                                <a:rPr lang="en-US" sz="6600" b="1" i="0" baseline="0">
                                  <a:effectLst/>
                                  <a:latin typeface="Cambria Math"/>
                                  <a:ea typeface="Times New Roman"/>
                                </a:rPr>
                                <m:t>𝟕</m:t>
                              </m:r>
                            </m:sup>
                            <m:e>
                              <m:r>
                                <a:rPr lang="en-US" sz="6600" b="1" i="0" baseline="0">
                                  <a:effectLst/>
                                  <a:latin typeface="Cambria Math"/>
                                  <a:ea typeface="Times New Roman"/>
                                </a:rPr>
                                <m:t>𝐋𝐢</m:t>
                              </m:r>
                            </m:e>
                          </m:sPre>
                        </m:e>
                        <m:sup>
                          <m:r>
                            <a:rPr lang="en-US" sz="6600" b="1" i="0" baseline="0">
                              <a:effectLst/>
                              <a:latin typeface="Cambria Math"/>
                              <a:ea typeface="Times New Roman"/>
                            </a:rPr>
                            <m:t>𝟎</m:t>
                          </m:r>
                        </m:sup>
                      </m:sSup>
                    </m:oMath>
                  </m:oMathPara>
                </a14:m>
                <a:endParaRPr lang="en-US" sz="6600" b="1"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mc:Choice>
        <mc:Fallback xmlns="">
          <p:sp>
            <p:nvSpPr>
              <p:cNvPr id="21" name="Text Box 2"/>
              <p:cNvSpPr txBox="1">
                <a:spLocks noRot="1" noChangeAspect="1" noMove="1" noResize="1" noEditPoints="1" noAdjustHandles="1" noChangeArrowheads="1" noChangeShapeType="1" noTextEdit="1"/>
              </p:cNvSpPr>
              <p:nvPr/>
            </p:nvSpPr>
            <p:spPr bwMode="auto">
              <a:xfrm>
                <a:off x="2399077" y="4114800"/>
                <a:ext cx="1905000" cy="1371600"/>
              </a:xfrm>
              <a:prstGeom prst="rect">
                <a:avLst/>
              </a:prstGeom>
              <a:blipFill rotWithShape="1">
                <a:blip r:embed="rId6"/>
                <a:stretch>
                  <a:fillRect/>
                </a:stretch>
              </a:blipFill>
              <a:ln w="19050">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 Box 2"/>
              <p:cNvSpPr txBox="1">
                <a:spLocks noChangeArrowheads="1"/>
              </p:cNvSpPr>
              <p:nvPr/>
            </p:nvSpPr>
            <p:spPr bwMode="auto">
              <a:xfrm>
                <a:off x="4574460" y="4114800"/>
                <a:ext cx="2089355" cy="137160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6600" b="1" i="1" smtClean="0">
                              <a:effectLst/>
                              <a:latin typeface="Cambria Math"/>
                              <a:ea typeface="Times New Roman"/>
                            </a:rPr>
                          </m:ctrlPr>
                        </m:sSupPr>
                        <m:e>
                          <m:sPre>
                            <m:sPrePr>
                              <m:ctrlPr>
                                <a:rPr lang="en-US" sz="6600" b="1" i="1">
                                  <a:effectLst/>
                                  <a:latin typeface="Cambria Math"/>
                                  <a:ea typeface="Times New Roman"/>
                                </a:rPr>
                              </m:ctrlPr>
                            </m:sPrePr>
                            <m:sub>
                              <m:r>
                                <a:rPr lang="en-US" sz="6600" b="1" i="0" smtClean="0">
                                  <a:effectLst/>
                                  <a:latin typeface="Cambria Math"/>
                                  <a:ea typeface="Times New Roman"/>
                                </a:rPr>
                                <m:t>𝟒</m:t>
                              </m:r>
                            </m:sub>
                            <m:sup>
                              <m:r>
                                <a:rPr lang="en-US" sz="6600" b="1" i="0" smtClean="0">
                                  <a:effectLst/>
                                  <a:latin typeface="Cambria Math"/>
                                  <a:ea typeface="Times New Roman"/>
                                </a:rPr>
                                <m:t>𝟖</m:t>
                              </m:r>
                            </m:sup>
                            <m:e>
                              <m:r>
                                <a:rPr lang="en-US" sz="6600" b="1" i="0" baseline="0">
                                  <a:effectLst/>
                                  <a:latin typeface="Cambria Math"/>
                                  <a:ea typeface="Times New Roman"/>
                                </a:rPr>
                                <m:t>𝐋𝐢</m:t>
                              </m:r>
                            </m:e>
                          </m:sPre>
                        </m:e>
                        <m:sup>
                          <m:r>
                            <a:rPr lang="en-US" sz="6600" b="1" i="0" smtClean="0">
                              <a:effectLst/>
                              <a:latin typeface="Cambria Math"/>
                              <a:ea typeface="Times New Roman"/>
                            </a:rPr>
                            <m:t>+</m:t>
                          </m:r>
                          <m:r>
                            <a:rPr lang="en-US" sz="6600" b="1" i="0" smtClean="0">
                              <a:effectLst/>
                              <a:latin typeface="Cambria Math"/>
                              <a:ea typeface="Times New Roman"/>
                            </a:rPr>
                            <m:t>𝟏</m:t>
                          </m:r>
                        </m:sup>
                      </m:sSup>
                    </m:oMath>
                  </m:oMathPara>
                </a14:m>
                <a:endParaRPr lang="en-US" sz="6600" b="1"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mc:Choice>
        <mc:Fallback xmlns="">
          <p:sp>
            <p:nvSpPr>
              <p:cNvPr id="22" name="Text Box 2"/>
              <p:cNvSpPr txBox="1">
                <a:spLocks noRot="1" noChangeAspect="1" noMove="1" noResize="1" noEditPoints="1" noAdjustHandles="1" noChangeArrowheads="1" noChangeShapeType="1" noTextEdit="1"/>
              </p:cNvSpPr>
              <p:nvPr/>
            </p:nvSpPr>
            <p:spPr bwMode="auto">
              <a:xfrm>
                <a:off x="4574460" y="4114800"/>
                <a:ext cx="2089355" cy="1371600"/>
              </a:xfrm>
              <a:prstGeom prst="rect">
                <a:avLst/>
              </a:prstGeom>
              <a:blipFill rotWithShape="1">
                <a:blip r:embed="rId7"/>
                <a:stretch>
                  <a:fillRect/>
                </a:stretch>
              </a:blipFill>
              <a:ln w="19050">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Box 2"/>
              <p:cNvSpPr txBox="1">
                <a:spLocks noChangeArrowheads="1"/>
              </p:cNvSpPr>
              <p:nvPr/>
            </p:nvSpPr>
            <p:spPr bwMode="auto">
              <a:xfrm>
                <a:off x="6830963" y="4114800"/>
                <a:ext cx="2281082" cy="137160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6600" b="1" i="1" smtClean="0">
                              <a:effectLst/>
                              <a:latin typeface="Cambria Math"/>
                              <a:ea typeface="Times New Roman"/>
                            </a:rPr>
                          </m:ctrlPr>
                        </m:sSupPr>
                        <m:e>
                          <m:sPre>
                            <m:sPrePr>
                              <m:ctrlPr>
                                <a:rPr lang="en-US" sz="6600" b="1" i="1">
                                  <a:effectLst/>
                                  <a:latin typeface="Cambria Math"/>
                                  <a:ea typeface="Times New Roman"/>
                                </a:rPr>
                              </m:ctrlPr>
                            </m:sPrePr>
                            <m:sub>
                              <m:r>
                                <a:rPr lang="en-US" sz="6600" b="1" i="0" smtClean="0">
                                  <a:effectLst/>
                                  <a:latin typeface="Cambria Math"/>
                                  <a:ea typeface="Times New Roman"/>
                                </a:rPr>
                                <m:t>𝟒</m:t>
                              </m:r>
                            </m:sub>
                            <m:sup>
                              <m:r>
                                <a:rPr lang="en-US" sz="6600" b="1" i="0" smtClean="0">
                                  <a:effectLst/>
                                  <a:latin typeface="Cambria Math"/>
                                  <a:ea typeface="Times New Roman"/>
                                </a:rPr>
                                <m:t>𝟖</m:t>
                              </m:r>
                            </m:sup>
                            <m:e>
                              <m:r>
                                <a:rPr lang="en-US" sz="6600" b="1" i="0" smtClean="0">
                                  <a:effectLst/>
                                  <a:latin typeface="Cambria Math"/>
                                  <a:ea typeface="Times New Roman"/>
                                </a:rPr>
                                <m:t>𝐁𝐞</m:t>
                              </m:r>
                            </m:e>
                          </m:sPre>
                        </m:e>
                        <m:sup>
                          <m:r>
                            <a:rPr lang="en-US" sz="6600" b="1" i="0" smtClean="0">
                              <a:effectLst/>
                              <a:latin typeface="Cambria Math"/>
                              <a:ea typeface="Times New Roman"/>
                            </a:rPr>
                            <m:t>+</m:t>
                          </m:r>
                          <m:r>
                            <a:rPr lang="en-US" sz="6600" b="1" i="0" smtClean="0">
                              <a:effectLst/>
                              <a:latin typeface="Cambria Math"/>
                              <a:ea typeface="Times New Roman"/>
                            </a:rPr>
                            <m:t>𝟏</m:t>
                          </m:r>
                        </m:sup>
                      </m:sSup>
                    </m:oMath>
                  </m:oMathPara>
                </a14:m>
                <a:endParaRPr lang="en-US" sz="6600" b="1"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mc:Choice>
        <mc:Fallback xmlns="">
          <p:sp>
            <p:nvSpPr>
              <p:cNvPr id="23" name="Text Box 2"/>
              <p:cNvSpPr txBox="1">
                <a:spLocks noRot="1" noChangeAspect="1" noMove="1" noResize="1" noEditPoints="1" noAdjustHandles="1" noChangeArrowheads="1" noChangeShapeType="1" noTextEdit="1"/>
              </p:cNvSpPr>
              <p:nvPr/>
            </p:nvSpPr>
            <p:spPr bwMode="auto">
              <a:xfrm>
                <a:off x="6830963" y="4114800"/>
                <a:ext cx="2281082" cy="1371600"/>
              </a:xfrm>
              <a:prstGeom prst="rect">
                <a:avLst/>
              </a:prstGeom>
              <a:blipFill rotWithShape="1">
                <a:blip r:embed="rId8"/>
                <a:stretch>
                  <a:fillRect/>
                </a:stretch>
              </a:blipFill>
              <a:ln w="19050">
                <a:solidFill>
                  <a:srgbClr val="000000"/>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77577997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fontScale="90000"/>
          </a:bodyPr>
          <a:lstStyle/>
          <a:p>
            <a:r>
              <a:rPr lang="en-US" b="1" i="1" u="sng" dirty="0">
                <a:hlinkClick r:id="rId2"/>
              </a:rPr>
              <a:t>Build a Molecule</a:t>
            </a:r>
            <a:r>
              <a:rPr lang="en-US" b="1" i="1" dirty="0"/>
              <a:t> </a:t>
            </a:r>
            <a:r>
              <a:rPr lang="en-US" b="1" dirty="0"/>
              <a:t>activity</a:t>
            </a:r>
            <a:r>
              <a:rPr lang="en-US" dirty="0"/>
              <a:t/>
            </a:r>
            <a:br>
              <a:rPr lang="en-US" dirty="0"/>
            </a:br>
            <a:r>
              <a:rPr lang="en-US" sz="2400" dirty="0" smtClean="0"/>
              <a:t>by Trish Loeblein </a:t>
            </a:r>
            <a:br>
              <a:rPr lang="en-US" sz="2400" dirty="0" smtClean="0"/>
            </a:br>
            <a:r>
              <a:rPr lang="en-US" sz="2400" dirty="0" smtClean="0"/>
              <a:t>http://phet.colorado.edu/</a:t>
            </a:r>
            <a:endParaRPr lang="en-US" dirty="0"/>
          </a:p>
        </p:txBody>
      </p:sp>
      <p:sp>
        <p:nvSpPr>
          <p:cNvPr id="3" name="Subtitle 2"/>
          <p:cNvSpPr>
            <a:spLocks noGrp="1"/>
          </p:cNvSpPr>
          <p:nvPr>
            <p:ph type="subTitle" idx="1"/>
          </p:nvPr>
        </p:nvSpPr>
        <p:spPr>
          <a:xfrm>
            <a:off x="228600" y="2192594"/>
            <a:ext cx="8763000" cy="4284406"/>
          </a:xfrm>
        </p:spPr>
        <p:txBody>
          <a:bodyPr>
            <a:normAutofit fontScale="55000" lnSpcReduction="20000"/>
          </a:bodyPr>
          <a:lstStyle/>
          <a:p>
            <a:pPr algn="l"/>
            <a:r>
              <a:rPr lang="en-US" sz="4000" b="1" dirty="0">
                <a:solidFill>
                  <a:schemeClr val="tx1"/>
                </a:solidFill>
              </a:rPr>
              <a:t>Learning Goals:</a:t>
            </a:r>
            <a:r>
              <a:rPr lang="en-US" sz="4000" dirty="0">
                <a:solidFill>
                  <a:schemeClr val="tx1"/>
                </a:solidFill>
              </a:rPr>
              <a:t>  Students will be able to: </a:t>
            </a:r>
          </a:p>
          <a:p>
            <a:pPr algn="l"/>
            <a:r>
              <a:rPr lang="en-US" sz="4000" dirty="0">
                <a:solidFill>
                  <a:schemeClr val="tx1"/>
                </a:solidFill>
              </a:rPr>
              <a:t>Review:</a:t>
            </a:r>
          </a:p>
          <a:p>
            <a:pPr marL="457200" lvl="0" indent="-176213" algn="l">
              <a:buFont typeface="Arial" pitchFamily="34" charset="0"/>
              <a:buChar char="•"/>
            </a:pPr>
            <a:r>
              <a:rPr lang="en-US" sz="4000" dirty="0">
                <a:solidFill>
                  <a:schemeClr val="tx1"/>
                </a:solidFill>
              </a:rPr>
              <a:t>Describe the differences between an atom and a molecule.</a:t>
            </a:r>
          </a:p>
          <a:p>
            <a:pPr marL="457200" lvl="0" indent="-176213" algn="l">
              <a:buFont typeface="Arial" pitchFamily="34" charset="0"/>
              <a:buChar char="•"/>
            </a:pPr>
            <a:r>
              <a:rPr lang="en-US" sz="4000" dirty="0">
                <a:solidFill>
                  <a:schemeClr val="tx1"/>
                </a:solidFill>
              </a:rPr>
              <a:t>Describe what the subscripts and coefficients indicate in chemistry notation.</a:t>
            </a:r>
          </a:p>
          <a:p>
            <a:pPr marL="457200" lvl="0" indent="-176213" algn="l">
              <a:buFont typeface="Arial" pitchFamily="34" charset="0"/>
              <a:buChar char="•"/>
            </a:pPr>
            <a:r>
              <a:rPr lang="en-US" sz="4000" dirty="0">
                <a:solidFill>
                  <a:schemeClr val="tx1"/>
                </a:solidFill>
              </a:rPr>
              <a:t>Use proper chemistry nomenclature.</a:t>
            </a:r>
          </a:p>
          <a:p>
            <a:pPr algn="l"/>
            <a:r>
              <a:rPr lang="en-US" sz="4000" dirty="0">
                <a:solidFill>
                  <a:schemeClr val="tx1"/>
                </a:solidFill>
              </a:rPr>
              <a:t>New:</a:t>
            </a:r>
          </a:p>
          <a:p>
            <a:pPr marL="457200" lvl="0" indent="-176213" algn="l">
              <a:buFont typeface="Arial" pitchFamily="34" charset="0"/>
              <a:buChar char="•"/>
            </a:pPr>
            <a:r>
              <a:rPr lang="en-US" sz="4000" dirty="0">
                <a:solidFill>
                  <a:schemeClr val="tx1"/>
                </a:solidFill>
              </a:rPr>
              <a:t>Construct simple molecules from atoms.</a:t>
            </a:r>
          </a:p>
          <a:p>
            <a:pPr marL="457200" lvl="0" indent="-176213" algn="l">
              <a:buFont typeface="Arial" pitchFamily="34" charset="0"/>
              <a:buChar char="•"/>
            </a:pPr>
            <a:r>
              <a:rPr lang="en-US" sz="4000" dirty="0">
                <a:solidFill>
                  <a:schemeClr val="tx1"/>
                </a:solidFill>
              </a:rPr>
              <a:t>Write rules for how atoms are arranged given formulas for some common molecules</a:t>
            </a:r>
          </a:p>
          <a:p>
            <a:pPr marL="457200" lvl="0" indent="-176213" algn="l">
              <a:buFont typeface="Arial" pitchFamily="34" charset="0"/>
              <a:buChar char="•"/>
            </a:pPr>
            <a:r>
              <a:rPr lang="en-US" sz="4000" dirty="0">
                <a:solidFill>
                  <a:schemeClr val="tx1"/>
                </a:solidFill>
              </a:rPr>
              <a:t>Draw, name, and write formulas for some common molecules.</a:t>
            </a:r>
          </a:p>
          <a:p>
            <a:endParaRPr lang="en-US" dirty="0"/>
          </a:p>
        </p:txBody>
      </p:sp>
    </p:spTree>
    <p:extLst>
      <p:ext uri="{BB962C8B-B14F-4D97-AF65-F5344CB8AC3E}">
        <p14:creationId xmlns:p14="http://schemas.microsoft.com/office/powerpoint/2010/main" val="882079933"/>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365661"/>
            <a:ext cx="8458200" cy="4462760"/>
          </a:xfrm>
          <a:prstGeom prst="rect">
            <a:avLst/>
          </a:prstGeom>
          <a:noFill/>
        </p:spPr>
        <p:txBody>
          <a:bodyPr wrap="square" rtlCol="0">
            <a:spAutoFit/>
          </a:bodyPr>
          <a:lstStyle/>
          <a:p>
            <a:pPr marL="342900" indent="-342900">
              <a:buFont typeface="+mj-lt"/>
              <a:buAutoNum type="alphaUcPeriod"/>
            </a:pPr>
            <a:r>
              <a:rPr lang="en-US" sz="4400" dirty="0" smtClean="0"/>
              <a:t> </a:t>
            </a:r>
            <a:r>
              <a:rPr lang="en-US" sz="4400" b="1" dirty="0" smtClean="0"/>
              <a:t>.</a:t>
            </a:r>
            <a:r>
              <a:rPr lang="en-US" sz="4400" dirty="0" smtClean="0"/>
              <a:t>  </a:t>
            </a:r>
          </a:p>
          <a:p>
            <a:endParaRPr lang="en-US" sz="4400" dirty="0"/>
          </a:p>
          <a:p>
            <a:pPr marL="742950" indent="-742950">
              <a:buFont typeface="+mj-lt"/>
              <a:buAutoNum type="alphaUcPeriod" startAt="2"/>
            </a:pPr>
            <a:r>
              <a:rPr lang="en-US" sz="4400" dirty="0" smtClean="0"/>
              <a:t> </a:t>
            </a:r>
          </a:p>
          <a:p>
            <a:pPr marL="342900" indent="-342900">
              <a:buFont typeface="+mj-lt"/>
              <a:buAutoNum type="alphaUcPeriod" startAt="2"/>
            </a:pPr>
            <a:endParaRPr lang="en-US" sz="4400" dirty="0"/>
          </a:p>
          <a:p>
            <a:pPr marL="342900" indent="-342900">
              <a:buFont typeface="+mj-lt"/>
              <a:buAutoNum type="alphaUcPeriod" startAt="2"/>
            </a:pPr>
            <a:r>
              <a:rPr lang="en-US" sz="3600" b="1" dirty="0" smtClean="0"/>
              <a:t> Both would be described as “atoms”</a:t>
            </a:r>
          </a:p>
          <a:p>
            <a:pPr marL="342900" indent="-342900">
              <a:buFont typeface="+mj-lt"/>
              <a:buAutoNum type="alphaUcPeriod" startAt="2"/>
            </a:pPr>
            <a:endParaRPr lang="en-US" sz="3600" b="1" dirty="0"/>
          </a:p>
          <a:p>
            <a:pPr marL="342900" indent="-342900">
              <a:buFont typeface="+mj-lt"/>
              <a:buAutoNum type="alphaUcPeriod" startAt="2"/>
            </a:pPr>
            <a:r>
              <a:rPr lang="en-US" sz="3600" b="1" dirty="0" smtClean="0"/>
              <a:t> Both are better described as molecules</a:t>
            </a:r>
            <a:endParaRPr lang="en-US" sz="3600" b="1" dirty="0"/>
          </a:p>
        </p:txBody>
      </p:sp>
      <p:sp>
        <p:nvSpPr>
          <p:cNvPr id="2" name="Title 1"/>
          <p:cNvSpPr>
            <a:spLocks noGrp="1"/>
          </p:cNvSpPr>
          <p:nvPr>
            <p:ph type="title"/>
          </p:nvPr>
        </p:nvSpPr>
        <p:spPr/>
        <p:txBody>
          <a:bodyPr>
            <a:normAutofit fontScale="90000"/>
          </a:bodyPr>
          <a:lstStyle/>
          <a:p>
            <a:r>
              <a:rPr lang="en-US" dirty="0" smtClean="0"/>
              <a:t>1. </a:t>
            </a:r>
            <a:r>
              <a:rPr lang="en-US" b="1" dirty="0" smtClean="0"/>
              <a:t>Which picture best displays atoms?</a:t>
            </a:r>
            <a:endParaRPr lang="en-US"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14" t="11766" r="5528" b="13093"/>
          <a:stretch/>
        </p:blipFill>
        <p:spPr bwMode="auto">
          <a:xfrm>
            <a:off x="1538132" y="1454094"/>
            <a:ext cx="1917292" cy="97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517" y="2828921"/>
            <a:ext cx="13335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95154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222010"/>
            <a:ext cx="4953000" cy="5539978"/>
          </a:xfrm>
          <a:prstGeom prst="rect">
            <a:avLst/>
          </a:prstGeom>
          <a:noFill/>
        </p:spPr>
        <p:txBody>
          <a:bodyPr wrap="square" rtlCol="0">
            <a:spAutoFit/>
          </a:bodyPr>
          <a:lstStyle/>
          <a:p>
            <a:pPr marL="342900" indent="-342900">
              <a:buFont typeface="+mj-lt"/>
              <a:buAutoNum type="alphaUcPeriod"/>
            </a:pPr>
            <a:r>
              <a:rPr lang="en-US" sz="4400" dirty="0" smtClean="0"/>
              <a:t>  </a:t>
            </a:r>
            <a:r>
              <a:rPr lang="en-US" sz="4400" b="1" dirty="0" smtClean="0"/>
              <a:t>.</a:t>
            </a:r>
            <a:r>
              <a:rPr lang="en-US" sz="4400" dirty="0" smtClean="0"/>
              <a:t>  </a:t>
            </a:r>
          </a:p>
          <a:p>
            <a:endParaRPr lang="en-US" sz="5400" dirty="0"/>
          </a:p>
          <a:p>
            <a:pPr marL="742950" indent="-742950">
              <a:buFont typeface="+mj-lt"/>
              <a:buAutoNum type="alphaUcPeriod" startAt="2"/>
            </a:pPr>
            <a:r>
              <a:rPr lang="en-US" sz="4400" dirty="0" smtClean="0"/>
              <a:t> </a:t>
            </a:r>
          </a:p>
          <a:p>
            <a:pPr marL="342900" indent="-342900">
              <a:buFont typeface="+mj-lt"/>
              <a:buAutoNum type="alphaUcPeriod" startAt="2"/>
            </a:pPr>
            <a:endParaRPr lang="en-US" sz="6000" dirty="0"/>
          </a:p>
          <a:p>
            <a:pPr marL="342900" indent="-342900">
              <a:buFont typeface="+mj-lt"/>
              <a:buAutoNum type="alphaUcPeriod" startAt="2"/>
            </a:pPr>
            <a:r>
              <a:rPr lang="en-US" sz="3600" b="1" dirty="0" smtClean="0"/>
              <a:t>   .</a:t>
            </a:r>
          </a:p>
          <a:p>
            <a:endParaRPr lang="en-US" sz="3600" b="1" dirty="0" smtClean="0"/>
          </a:p>
          <a:p>
            <a:endParaRPr lang="en-US" sz="4400" b="1" dirty="0"/>
          </a:p>
          <a:p>
            <a:pPr marL="742950" indent="-742950">
              <a:buFont typeface="+mj-lt"/>
              <a:buAutoNum type="alphaUcPeriod" startAt="4"/>
            </a:pPr>
            <a:r>
              <a:rPr lang="en-US" sz="3600" b="1" dirty="0" smtClean="0"/>
              <a:t> Two </a:t>
            </a:r>
            <a:r>
              <a:rPr lang="en-US" sz="3600" b="1" dirty="0"/>
              <a:t>are </a:t>
            </a:r>
            <a:r>
              <a:rPr lang="en-US" sz="3600" b="1" dirty="0" smtClean="0"/>
              <a:t>correct</a:t>
            </a:r>
            <a:endParaRPr lang="en-US" sz="3600" b="1" dirty="0"/>
          </a:p>
        </p:txBody>
      </p:sp>
      <p:sp>
        <p:nvSpPr>
          <p:cNvPr id="2" name="Title 1"/>
          <p:cNvSpPr>
            <a:spLocks noGrp="1"/>
          </p:cNvSpPr>
          <p:nvPr>
            <p:ph type="title"/>
          </p:nvPr>
        </p:nvSpPr>
        <p:spPr>
          <a:xfrm>
            <a:off x="228600" y="86384"/>
            <a:ext cx="8686800" cy="1143000"/>
          </a:xfrm>
        </p:spPr>
        <p:txBody>
          <a:bodyPr>
            <a:normAutofit fontScale="90000"/>
          </a:bodyPr>
          <a:lstStyle/>
          <a:p>
            <a:r>
              <a:rPr lang="en-US" dirty="0"/>
              <a:t>2</a:t>
            </a:r>
            <a:r>
              <a:rPr lang="en-US" dirty="0" smtClean="0"/>
              <a:t>. </a:t>
            </a:r>
            <a:r>
              <a:rPr lang="en-US" b="1" dirty="0" smtClean="0"/>
              <a:t>Which picture displays 2NH</a:t>
            </a:r>
            <a:r>
              <a:rPr lang="en-US" b="1" baseline="-25000" dirty="0" smtClean="0"/>
              <a:t>3</a:t>
            </a:r>
            <a:r>
              <a:rPr lang="en-US" b="1" dirty="0" smtClean="0"/>
              <a:t>?</a:t>
            </a:r>
            <a:endParaRPr lang="en-US"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2" y="1207262"/>
            <a:ext cx="2452687" cy="152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8306"/>
          <a:stretch/>
        </p:blipFill>
        <p:spPr bwMode="auto">
          <a:xfrm>
            <a:off x="1585913" y="2819979"/>
            <a:ext cx="3472442" cy="159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0919"/>
          <a:stretch/>
        </p:blipFill>
        <p:spPr bwMode="auto">
          <a:xfrm>
            <a:off x="1585913" y="4581829"/>
            <a:ext cx="3472443" cy="152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85912" y="1222010"/>
            <a:ext cx="2452687" cy="15143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85912" y="2810147"/>
            <a:ext cx="3472444" cy="16094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85912" y="4564507"/>
            <a:ext cx="3472444" cy="15659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70534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222010"/>
            <a:ext cx="4953000" cy="5539978"/>
          </a:xfrm>
          <a:prstGeom prst="rect">
            <a:avLst/>
          </a:prstGeom>
          <a:noFill/>
        </p:spPr>
        <p:txBody>
          <a:bodyPr wrap="square" rtlCol="0">
            <a:spAutoFit/>
          </a:bodyPr>
          <a:lstStyle/>
          <a:p>
            <a:pPr marL="342900" indent="-342900">
              <a:buFont typeface="+mj-lt"/>
              <a:buAutoNum type="alphaUcPeriod"/>
            </a:pPr>
            <a:r>
              <a:rPr lang="en-US" sz="4400" dirty="0" smtClean="0"/>
              <a:t>  </a:t>
            </a:r>
            <a:r>
              <a:rPr lang="en-US" sz="4400" b="1" dirty="0" smtClean="0"/>
              <a:t>.</a:t>
            </a:r>
            <a:r>
              <a:rPr lang="en-US" sz="4400" dirty="0" smtClean="0"/>
              <a:t>  </a:t>
            </a:r>
          </a:p>
          <a:p>
            <a:endParaRPr lang="en-US" sz="5400" dirty="0"/>
          </a:p>
          <a:p>
            <a:pPr marL="742950" indent="-742950">
              <a:buFont typeface="+mj-lt"/>
              <a:buAutoNum type="alphaUcPeriod" startAt="2"/>
            </a:pPr>
            <a:r>
              <a:rPr lang="en-US" sz="4400" dirty="0" smtClean="0"/>
              <a:t> </a:t>
            </a:r>
          </a:p>
          <a:p>
            <a:pPr marL="342900" indent="-342900">
              <a:buFont typeface="+mj-lt"/>
              <a:buAutoNum type="alphaUcPeriod" startAt="2"/>
            </a:pPr>
            <a:endParaRPr lang="en-US" sz="6000" dirty="0"/>
          </a:p>
          <a:p>
            <a:pPr marL="342900" indent="-342900">
              <a:buFont typeface="+mj-lt"/>
              <a:buAutoNum type="alphaUcPeriod" startAt="2"/>
            </a:pPr>
            <a:r>
              <a:rPr lang="en-US" sz="3600" b="1" dirty="0" smtClean="0"/>
              <a:t>   .</a:t>
            </a:r>
          </a:p>
          <a:p>
            <a:endParaRPr lang="en-US" sz="3600" b="1" dirty="0" smtClean="0"/>
          </a:p>
          <a:p>
            <a:endParaRPr lang="en-US" sz="4400" b="1" dirty="0"/>
          </a:p>
          <a:p>
            <a:pPr marL="742950" indent="-742950">
              <a:buFont typeface="+mj-lt"/>
              <a:buAutoNum type="alphaUcPeriod" startAt="4"/>
            </a:pPr>
            <a:r>
              <a:rPr lang="en-US" sz="3600" b="1" dirty="0" smtClean="0"/>
              <a:t> Two </a:t>
            </a:r>
            <a:r>
              <a:rPr lang="en-US" sz="3600" b="1" dirty="0"/>
              <a:t>are </a:t>
            </a:r>
            <a:r>
              <a:rPr lang="en-US" sz="3600" b="1" dirty="0" smtClean="0"/>
              <a:t>correct</a:t>
            </a:r>
            <a:endParaRPr lang="en-US" sz="3600" b="1" dirty="0"/>
          </a:p>
        </p:txBody>
      </p:sp>
      <p:sp>
        <p:nvSpPr>
          <p:cNvPr id="2" name="Title 1"/>
          <p:cNvSpPr>
            <a:spLocks noGrp="1"/>
          </p:cNvSpPr>
          <p:nvPr>
            <p:ph type="title"/>
          </p:nvPr>
        </p:nvSpPr>
        <p:spPr>
          <a:xfrm>
            <a:off x="228600" y="86384"/>
            <a:ext cx="8686800" cy="1143000"/>
          </a:xfrm>
        </p:spPr>
        <p:txBody>
          <a:bodyPr>
            <a:normAutofit fontScale="90000"/>
          </a:bodyPr>
          <a:lstStyle/>
          <a:p>
            <a:r>
              <a:rPr lang="en-US" dirty="0" smtClean="0"/>
              <a:t>3. </a:t>
            </a:r>
            <a:r>
              <a:rPr lang="en-US" b="1" dirty="0" smtClean="0"/>
              <a:t>Which could be hydrochloric acid?</a:t>
            </a:r>
            <a:endParaRPr lang="en-US" b="1" dirty="0"/>
          </a:p>
        </p:txBody>
      </p:sp>
      <p:sp>
        <p:nvSpPr>
          <p:cNvPr id="7" name="Rectangle 6"/>
          <p:cNvSpPr/>
          <p:nvPr/>
        </p:nvSpPr>
        <p:spPr>
          <a:xfrm>
            <a:off x="1585912" y="2854392"/>
            <a:ext cx="3472444" cy="15652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214"/>
          <a:stretch/>
        </p:blipFill>
        <p:spPr bwMode="auto">
          <a:xfrm>
            <a:off x="1622784" y="1222010"/>
            <a:ext cx="2415815" cy="140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243" y="4552217"/>
            <a:ext cx="3272435" cy="157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85912" y="4564507"/>
            <a:ext cx="3311766" cy="15659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243" y="2854392"/>
            <a:ext cx="3418366" cy="153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85912" y="1222010"/>
            <a:ext cx="2452687" cy="1403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0730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222010"/>
            <a:ext cx="7391400" cy="4555093"/>
          </a:xfrm>
          <a:prstGeom prst="rect">
            <a:avLst/>
          </a:prstGeom>
          <a:noFill/>
        </p:spPr>
        <p:txBody>
          <a:bodyPr wrap="square" rtlCol="0">
            <a:spAutoFit/>
          </a:bodyPr>
          <a:lstStyle/>
          <a:p>
            <a:pPr marL="342900" indent="-342900">
              <a:buFont typeface="+mj-lt"/>
              <a:buAutoNum type="alphaUcPeriod"/>
            </a:pPr>
            <a:r>
              <a:rPr lang="en-US" sz="4400" dirty="0" smtClean="0"/>
              <a:t>  </a:t>
            </a:r>
            <a:r>
              <a:rPr lang="en-US" sz="4400" b="1" dirty="0" smtClean="0"/>
              <a:t>.</a:t>
            </a:r>
            <a:r>
              <a:rPr lang="en-US" sz="4400" dirty="0" smtClean="0"/>
              <a:t>  </a:t>
            </a:r>
          </a:p>
          <a:p>
            <a:endParaRPr lang="en-US" sz="5400" dirty="0"/>
          </a:p>
          <a:p>
            <a:pPr marL="742950" indent="-742950">
              <a:buFont typeface="+mj-lt"/>
              <a:buAutoNum type="alphaUcPeriod" startAt="2"/>
            </a:pPr>
            <a:r>
              <a:rPr lang="en-US" sz="4400" dirty="0" smtClean="0"/>
              <a:t> </a:t>
            </a:r>
          </a:p>
          <a:p>
            <a:pPr marL="342900" indent="-342900">
              <a:buFont typeface="+mj-lt"/>
              <a:buAutoNum type="alphaUcPeriod" startAt="2"/>
            </a:pPr>
            <a:endParaRPr lang="en-US" sz="6000" dirty="0"/>
          </a:p>
          <a:p>
            <a:pPr marL="342900" indent="-342900">
              <a:buFont typeface="+mj-lt"/>
              <a:buAutoNum type="alphaUcPeriod" startAt="2"/>
            </a:pPr>
            <a:r>
              <a:rPr lang="en-US" sz="3600" b="1" dirty="0" smtClean="0"/>
              <a:t>   </a:t>
            </a:r>
            <a:r>
              <a:rPr lang="en-US" sz="4400" b="1" dirty="0" smtClean="0"/>
              <a:t>Both are stable molecules</a:t>
            </a:r>
            <a:endParaRPr lang="en-US" sz="4400" b="1" dirty="0"/>
          </a:p>
          <a:p>
            <a:endParaRPr lang="en-US" sz="4400" b="1" dirty="0"/>
          </a:p>
        </p:txBody>
      </p:sp>
      <p:sp>
        <p:nvSpPr>
          <p:cNvPr id="2" name="Title 1"/>
          <p:cNvSpPr>
            <a:spLocks noGrp="1"/>
          </p:cNvSpPr>
          <p:nvPr>
            <p:ph type="title"/>
          </p:nvPr>
        </p:nvSpPr>
        <p:spPr>
          <a:xfrm>
            <a:off x="228600" y="86384"/>
            <a:ext cx="8686800" cy="1143000"/>
          </a:xfrm>
        </p:spPr>
        <p:txBody>
          <a:bodyPr>
            <a:normAutofit/>
          </a:bodyPr>
          <a:lstStyle/>
          <a:p>
            <a:r>
              <a:rPr lang="en-US" dirty="0"/>
              <a:t>4</a:t>
            </a:r>
            <a:r>
              <a:rPr lang="en-US" dirty="0" smtClean="0"/>
              <a:t>. </a:t>
            </a:r>
            <a:r>
              <a:rPr lang="en-US" b="1" dirty="0" smtClean="0"/>
              <a:t>Which could be </a:t>
            </a:r>
            <a:r>
              <a:rPr lang="en-US" b="1" dirty="0">
                <a:solidFill>
                  <a:srgbClr val="7030A0"/>
                </a:solidFill>
              </a:rPr>
              <a:t>CO</a:t>
            </a:r>
            <a:r>
              <a:rPr lang="en-US" b="1" baseline="-25000" dirty="0">
                <a:solidFill>
                  <a:srgbClr val="7030A0"/>
                </a:solidFill>
              </a:rPr>
              <a:t>2</a:t>
            </a:r>
            <a:r>
              <a:rPr lang="en-US" b="1" dirty="0" smtClean="0"/>
              <a:t>?</a:t>
            </a:r>
            <a:endParaRPr lang="en-US" b="1"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63" r="3469"/>
          <a:stretch/>
        </p:blipFill>
        <p:spPr bwMode="auto">
          <a:xfrm>
            <a:off x="1600660" y="2878497"/>
            <a:ext cx="2949678" cy="111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85912" y="1319392"/>
            <a:ext cx="2949678" cy="11190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241" y="1336660"/>
            <a:ext cx="2870653" cy="108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85912" y="2854392"/>
            <a:ext cx="2929647" cy="11376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18015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496" y="2590800"/>
            <a:ext cx="7391400" cy="2800767"/>
          </a:xfrm>
          <a:prstGeom prst="rect">
            <a:avLst/>
          </a:prstGeom>
          <a:noFill/>
        </p:spPr>
        <p:txBody>
          <a:bodyPr wrap="square" rtlCol="0">
            <a:spAutoFit/>
          </a:bodyPr>
          <a:lstStyle/>
          <a:p>
            <a:pPr marL="342900" indent="-342900">
              <a:buFont typeface="+mj-lt"/>
              <a:buAutoNum type="alphaUcPeriod"/>
            </a:pPr>
            <a:r>
              <a:rPr lang="en-US" sz="4400" b="1" dirty="0" smtClean="0"/>
              <a:t> Methane</a:t>
            </a:r>
          </a:p>
          <a:p>
            <a:pPr marL="342900" indent="-342900">
              <a:buFont typeface="+mj-lt"/>
              <a:buAutoNum type="alphaUcPeriod"/>
            </a:pPr>
            <a:r>
              <a:rPr lang="en-US" sz="4400" b="1" dirty="0" smtClean="0"/>
              <a:t> Tetrahydrogen carbide </a:t>
            </a:r>
          </a:p>
          <a:p>
            <a:pPr marL="342900" indent="-342900">
              <a:buFont typeface="+mj-lt"/>
              <a:buAutoNum type="alphaUcPeriod"/>
            </a:pPr>
            <a:r>
              <a:rPr lang="en-US" sz="4400" b="1" dirty="0"/>
              <a:t> </a:t>
            </a:r>
            <a:r>
              <a:rPr lang="en-US" sz="4400" b="1" dirty="0" smtClean="0"/>
              <a:t>Ammonia</a:t>
            </a:r>
          </a:p>
          <a:p>
            <a:pPr marL="342900" indent="-342900">
              <a:buFont typeface="+mj-lt"/>
              <a:buAutoNum type="alphaUcPeriod"/>
            </a:pPr>
            <a:r>
              <a:rPr lang="en-US" sz="4400" b="1" dirty="0" smtClean="0"/>
              <a:t> Water</a:t>
            </a:r>
            <a:endParaRPr lang="en-US" sz="4400" b="1" dirty="0"/>
          </a:p>
        </p:txBody>
      </p:sp>
      <p:sp>
        <p:nvSpPr>
          <p:cNvPr id="2" name="Title 1"/>
          <p:cNvSpPr>
            <a:spLocks noGrp="1"/>
          </p:cNvSpPr>
          <p:nvPr>
            <p:ph type="title"/>
          </p:nvPr>
        </p:nvSpPr>
        <p:spPr>
          <a:xfrm>
            <a:off x="304800" y="500392"/>
            <a:ext cx="5638800" cy="1761466"/>
          </a:xfrm>
        </p:spPr>
        <p:txBody>
          <a:bodyPr>
            <a:normAutofit/>
          </a:bodyPr>
          <a:lstStyle/>
          <a:p>
            <a:r>
              <a:rPr lang="en-US" dirty="0"/>
              <a:t>5</a:t>
            </a:r>
            <a:r>
              <a:rPr lang="en-US" dirty="0" smtClean="0"/>
              <a:t>. </a:t>
            </a:r>
            <a:r>
              <a:rPr lang="en-US" b="1" dirty="0" smtClean="0"/>
              <a:t>What is the name of this molecule?</a:t>
            </a:r>
            <a:endParaRPr lang="en-US" b="1"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33400"/>
            <a:ext cx="1901709" cy="182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00800" y="533400"/>
            <a:ext cx="1901709" cy="1826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9560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496" y="2590800"/>
            <a:ext cx="7391400" cy="2800767"/>
          </a:xfrm>
          <a:prstGeom prst="rect">
            <a:avLst/>
          </a:prstGeom>
          <a:noFill/>
        </p:spPr>
        <p:txBody>
          <a:bodyPr wrap="square" rtlCol="0">
            <a:spAutoFit/>
          </a:bodyPr>
          <a:lstStyle/>
          <a:p>
            <a:pPr marL="342900" indent="-342900">
              <a:buFont typeface="+mj-lt"/>
              <a:buAutoNum type="alphaUcPeriod"/>
            </a:pPr>
            <a:r>
              <a:rPr lang="en-US" sz="4400" b="1" dirty="0" smtClean="0"/>
              <a:t> Dihydrogen oxide</a:t>
            </a:r>
          </a:p>
          <a:p>
            <a:pPr marL="342900" indent="-342900">
              <a:buFont typeface="+mj-lt"/>
              <a:buAutoNum type="alphaUcPeriod"/>
            </a:pPr>
            <a:r>
              <a:rPr lang="en-US" sz="4400" b="1" dirty="0" smtClean="0"/>
              <a:t> Carbon dioxide</a:t>
            </a:r>
          </a:p>
          <a:p>
            <a:pPr marL="342900" indent="-342900">
              <a:buFont typeface="+mj-lt"/>
              <a:buAutoNum type="alphaUcPeriod"/>
            </a:pPr>
            <a:r>
              <a:rPr lang="en-US" sz="4400" b="1" dirty="0"/>
              <a:t> </a:t>
            </a:r>
            <a:r>
              <a:rPr lang="en-US" sz="4400" b="1" dirty="0" smtClean="0"/>
              <a:t>Ammonia</a:t>
            </a:r>
          </a:p>
          <a:p>
            <a:pPr marL="342900" indent="-342900">
              <a:buFont typeface="+mj-lt"/>
              <a:buAutoNum type="alphaUcPeriod"/>
            </a:pPr>
            <a:r>
              <a:rPr lang="en-US" sz="4400" b="1" dirty="0" smtClean="0"/>
              <a:t> Water</a:t>
            </a:r>
            <a:endParaRPr lang="en-US" sz="4400" b="1" dirty="0"/>
          </a:p>
        </p:txBody>
      </p:sp>
      <p:sp>
        <p:nvSpPr>
          <p:cNvPr id="2" name="Title 1"/>
          <p:cNvSpPr>
            <a:spLocks noGrp="1"/>
          </p:cNvSpPr>
          <p:nvPr>
            <p:ph type="title"/>
          </p:nvPr>
        </p:nvSpPr>
        <p:spPr>
          <a:xfrm>
            <a:off x="304800" y="500392"/>
            <a:ext cx="5638800" cy="1761466"/>
          </a:xfrm>
        </p:spPr>
        <p:txBody>
          <a:bodyPr>
            <a:normAutofit/>
          </a:bodyPr>
          <a:lstStyle/>
          <a:p>
            <a:r>
              <a:rPr lang="en-US" dirty="0" smtClean="0"/>
              <a:t>6. </a:t>
            </a:r>
            <a:r>
              <a:rPr lang="en-US" b="1" dirty="0" smtClean="0"/>
              <a:t>What is the name of this molecule?</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554" y="533400"/>
            <a:ext cx="1996857" cy="182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00800" y="533400"/>
            <a:ext cx="1901709" cy="1826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914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Table of contents by simulation</a:t>
            </a:r>
            <a:endParaRPr lang="en-US" dirty="0"/>
          </a:p>
        </p:txBody>
      </p:sp>
      <p:sp>
        <p:nvSpPr>
          <p:cNvPr id="3" name="Content Placeholder 2"/>
          <p:cNvSpPr>
            <a:spLocks noGrp="1"/>
          </p:cNvSpPr>
          <p:nvPr>
            <p:ph idx="1"/>
          </p:nvPr>
        </p:nvSpPr>
        <p:spPr>
          <a:xfrm>
            <a:off x="533400" y="1066800"/>
            <a:ext cx="4648200" cy="4800600"/>
          </a:xfrm>
          <a:ln w="19050">
            <a:solidFill>
              <a:schemeClr val="tx1"/>
            </a:solidFill>
          </a:ln>
        </p:spPr>
        <p:txBody>
          <a:bodyPr/>
          <a:lstStyle/>
          <a:p>
            <a:pPr marL="0" indent="0">
              <a:buNone/>
            </a:pPr>
            <a:r>
              <a:rPr lang="en-US" sz="2000" dirty="0" smtClean="0"/>
              <a:t>Gas properties 3-23</a:t>
            </a:r>
          </a:p>
          <a:p>
            <a:pPr marL="0" indent="0">
              <a:buNone/>
            </a:pPr>
            <a:r>
              <a:rPr lang="en-US" sz="2000" dirty="0" smtClean="0"/>
              <a:t>Gas properties, Friction, States of Matter (KMT review) 24-37</a:t>
            </a:r>
          </a:p>
          <a:p>
            <a:pPr marL="0" indent="0">
              <a:buNone/>
            </a:pPr>
            <a:r>
              <a:rPr lang="en-US" sz="2000" dirty="0" smtClean="0"/>
              <a:t>Salts and Solubility   38-82</a:t>
            </a:r>
          </a:p>
          <a:p>
            <a:pPr marL="0" indent="0">
              <a:buNone/>
            </a:pPr>
            <a:r>
              <a:rPr lang="en-US" sz="2000" dirty="0" smtClean="0"/>
              <a:t>Reactions and Rates 83-123</a:t>
            </a:r>
          </a:p>
          <a:p>
            <a:pPr marL="0" lvl="0" indent="0">
              <a:buNone/>
            </a:pPr>
            <a:r>
              <a:rPr lang="en-US" sz="2000" dirty="0"/>
              <a:t>Balancing Chemical </a:t>
            </a:r>
            <a:r>
              <a:rPr lang="en-US" sz="2000" dirty="0" smtClean="0"/>
              <a:t>Equations 124-131</a:t>
            </a:r>
            <a:endParaRPr lang="en-US" sz="2000" dirty="0"/>
          </a:p>
          <a:p>
            <a:pPr marL="0" lvl="0" indent="0">
              <a:buNone/>
            </a:pPr>
            <a:r>
              <a:rPr lang="en-US" sz="2000" dirty="0" smtClean="0"/>
              <a:t>Isotope 132-144</a:t>
            </a:r>
            <a:endParaRPr lang="en-US" sz="2000" dirty="0"/>
          </a:p>
          <a:p>
            <a:pPr marL="0" lvl="0" indent="0">
              <a:buNone/>
            </a:pPr>
            <a:r>
              <a:rPr lang="en-US" sz="2000" dirty="0"/>
              <a:t>pH S</a:t>
            </a:r>
            <a:r>
              <a:rPr lang="en-US" sz="2000" dirty="0" smtClean="0"/>
              <a:t>cale 145-158</a:t>
            </a:r>
            <a:endParaRPr lang="en-US" sz="2000" dirty="0"/>
          </a:p>
          <a:p>
            <a:pPr marL="0" lvl="0" indent="0">
              <a:buNone/>
            </a:pPr>
            <a:r>
              <a:rPr lang="en-US" sz="2000" dirty="0"/>
              <a:t>Reactants, Products, and </a:t>
            </a:r>
            <a:r>
              <a:rPr lang="en-US" sz="2000" dirty="0" smtClean="0"/>
              <a:t>Leftovers 159-182</a:t>
            </a:r>
          </a:p>
          <a:p>
            <a:pPr marL="0" lvl="0" indent="0">
              <a:buNone/>
            </a:pPr>
            <a:r>
              <a:rPr lang="en-US" sz="2000" dirty="0" smtClean="0"/>
              <a:t>Build an Atom 183-192</a:t>
            </a:r>
          </a:p>
          <a:p>
            <a:pPr marL="0" lvl="0" indent="0">
              <a:buNone/>
            </a:pPr>
            <a:r>
              <a:rPr lang="en-US" sz="2000" dirty="0" smtClean="0"/>
              <a:t>Build a Molecule 193-200</a:t>
            </a:r>
          </a:p>
          <a:p>
            <a:pPr marL="0" lvl="0" indent="0">
              <a:buNone/>
            </a:pPr>
            <a:r>
              <a:rPr lang="en-US" sz="2000" dirty="0" smtClean="0"/>
              <a:t>Acid Base Solutions 201-213</a:t>
            </a:r>
          </a:p>
          <a:p>
            <a:pPr marL="0" indent="0">
              <a:buNone/>
            </a:pPr>
            <a:endParaRPr lang="en-US" sz="2000" dirty="0"/>
          </a:p>
          <a:p>
            <a:pPr lvl="0"/>
            <a:endParaRPr lang="en-US" sz="2000" dirty="0"/>
          </a:p>
        </p:txBody>
      </p:sp>
      <p:sp>
        <p:nvSpPr>
          <p:cNvPr id="4" name="TextBox 3"/>
          <p:cNvSpPr txBox="1"/>
          <p:nvPr/>
        </p:nvSpPr>
        <p:spPr>
          <a:xfrm>
            <a:off x="5410200" y="1066800"/>
            <a:ext cx="3505200" cy="2031325"/>
          </a:xfrm>
          <a:prstGeom prst="rect">
            <a:avLst/>
          </a:prstGeom>
          <a:noFill/>
          <a:ln w="19050">
            <a:solidFill>
              <a:schemeClr val="tx1"/>
            </a:solidFill>
          </a:ln>
        </p:spPr>
        <p:txBody>
          <a:bodyPr wrap="square" rtlCol="0">
            <a:spAutoFit/>
          </a:bodyPr>
          <a:lstStyle/>
          <a:p>
            <a:pPr marL="0" indent="0">
              <a:buNone/>
            </a:pPr>
            <a:r>
              <a:rPr lang="en-US" dirty="0"/>
              <a:t>Sugar &amp;</a:t>
            </a:r>
            <a:r>
              <a:rPr lang="en-US" dirty="0" smtClean="0"/>
              <a:t> </a:t>
            </a:r>
            <a:r>
              <a:rPr lang="en-US" dirty="0"/>
              <a:t>Salt Solutions 214-226</a:t>
            </a:r>
          </a:p>
          <a:p>
            <a:pPr marL="0" lvl="0" indent="0">
              <a:buNone/>
            </a:pPr>
            <a:r>
              <a:rPr lang="en-US" dirty="0"/>
              <a:t>Molecule Shapes 227-235</a:t>
            </a:r>
          </a:p>
          <a:p>
            <a:pPr marL="0" lvl="0" indent="0">
              <a:buNone/>
            </a:pPr>
            <a:r>
              <a:rPr lang="en-US" dirty="0"/>
              <a:t>Molecule Polarity </a:t>
            </a:r>
            <a:r>
              <a:rPr lang="en-US" dirty="0" smtClean="0"/>
              <a:t>236-244</a:t>
            </a:r>
          </a:p>
          <a:p>
            <a:pPr marL="0" lvl="0" indent="0">
              <a:buNone/>
            </a:pPr>
            <a:r>
              <a:rPr lang="en-US" dirty="0" smtClean="0"/>
              <a:t>States of Matter Basics 245-254</a:t>
            </a:r>
          </a:p>
          <a:p>
            <a:pPr marL="0" lvl="0" indent="0">
              <a:buNone/>
            </a:pPr>
            <a:r>
              <a:rPr lang="en-US" dirty="0" smtClean="0"/>
              <a:t>Density 255-263</a:t>
            </a:r>
          </a:p>
          <a:p>
            <a:pPr marL="0" lvl="0" indent="0">
              <a:buNone/>
            </a:pPr>
            <a:r>
              <a:rPr lang="en-US" dirty="0" smtClean="0"/>
              <a:t>Alpha Decay 264-268</a:t>
            </a:r>
          </a:p>
          <a:p>
            <a:pPr marL="0" lvl="0" indent="0">
              <a:buNone/>
            </a:pPr>
            <a:r>
              <a:rPr lang="en-US" dirty="0" smtClean="0"/>
              <a:t>Molarity 269-279</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371600"/>
            <a:ext cx="8382000" cy="1143000"/>
          </a:xfrm>
        </p:spPr>
        <p:txBody>
          <a:bodyPr/>
          <a:lstStyle/>
          <a:p>
            <a:pPr algn="l"/>
            <a:r>
              <a:rPr lang="en-US" sz="3600">
                <a:solidFill>
                  <a:srgbClr val="000000"/>
                </a:solidFill>
                <a:cs typeface="Times New Roman" pitchFamily="18" charset="0"/>
              </a:rPr>
              <a:t>7.  If the walls of the shampoo bottle are strong and rigid so that the bottle has the same shape as before you left, how does the pressure of the air inside the bottle compare to the pressure of the air in Denver?</a:t>
            </a:r>
            <a:r>
              <a:rPr lang="en-US">
                <a:solidFill>
                  <a:srgbClr val="000000"/>
                </a:solidFill>
                <a:cs typeface="Times New Roman" pitchFamily="18" charset="0"/>
              </a:rPr>
              <a:t> </a:t>
            </a:r>
          </a:p>
        </p:txBody>
      </p:sp>
      <p:sp>
        <p:nvSpPr>
          <p:cNvPr id="32771" name="Rectangle 3"/>
          <p:cNvSpPr>
            <a:spLocks noGrp="1" noChangeArrowheads="1"/>
          </p:cNvSpPr>
          <p:nvPr>
            <p:ph type="body" idx="1"/>
          </p:nvPr>
        </p:nvSpPr>
        <p:spPr>
          <a:xfrm>
            <a:off x="1182688" y="3779838"/>
            <a:ext cx="5002212" cy="2011362"/>
          </a:xfrm>
        </p:spPr>
        <p:txBody>
          <a:bodyPr/>
          <a:lstStyle/>
          <a:p>
            <a:pPr marL="609600" indent="-609600">
              <a:lnSpc>
                <a:spcPct val="90000"/>
              </a:lnSpc>
              <a:buFontTx/>
              <a:buAutoNum type="alphaUcPeriod"/>
            </a:pPr>
            <a:r>
              <a:rPr lang="en-US" sz="3600" b="1">
                <a:solidFill>
                  <a:schemeClr val="accent2"/>
                </a:solidFill>
                <a:cs typeface="Times New Roman" pitchFamily="18" charset="0"/>
              </a:rPr>
              <a:t>less than	</a:t>
            </a:r>
          </a:p>
          <a:p>
            <a:pPr marL="609600" indent="-609600">
              <a:lnSpc>
                <a:spcPct val="90000"/>
              </a:lnSpc>
              <a:buFontTx/>
              <a:buAutoNum type="alphaUcPeriod"/>
            </a:pPr>
            <a:r>
              <a:rPr lang="en-US" sz="3600" b="1">
                <a:solidFill>
                  <a:schemeClr val="accent2"/>
                </a:solidFill>
                <a:cs typeface="Times New Roman" pitchFamily="18" charset="0"/>
              </a:rPr>
              <a:t>equal to 	</a:t>
            </a:r>
          </a:p>
          <a:p>
            <a:pPr marL="609600" indent="-609600">
              <a:lnSpc>
                <a:spcPct val="90000"/>
              </a:lnSpc>
              <a:buFontTx/>
              <a:buAutoNum type="alphaUcPeriod"/>
            </a:pPr>
            <a:r>
              <a:rPr lang="en-US" sz="3600" b="1">
                <a:solidFill>
                  <a:schemeClr val="accent2"/>
                </a:solidFill>
                <a:cs typeface="Times New Roman" pitchFamily="18" charset="0"/>
              </a:rPr>
              <a:t>greater than</a:t>
            </a:r>
            <a:br>
              <a:rPr lang="en-US" sz="3600" b="1">
                <a:solidFill>
                  <a:schemeClr val="accent2"/>
                </a:solidFill>
                <a:cs typeface="Times New Roman" pitchFamily="18" charset="0"/>
              </a:rPr>
            </a:br>
            <a:r>
              <a:rPr lang="en-US" sz="2800">
                <a:solidFill>
                  <a:srgbClr val="000000"/>
                </a:solidFill>
                <a:cs typeface="Times New Roman" pitchFamily="18" charset="0"/>
              </a:rPr>
              <a:t/>
            </a:r>
            <a:br>
              <a:rPr lang="en-US" sz="2800">
                <a:solidFill>
                  <a:srgbClr val="000000"/>
                </a:solidFill>
                <a:cs typeface="Times New Roman" pitchFamily="18" charset="0"/>
              </a:rPr>
            </a:br>
            <a:endParaRPr lang="en-US" sz="2800">
              <a:solidFill>
                <a:srgbClr val="000000"/>
              </a:solidFill>
              <a:cs typeface="Times New Roman" pitchFamily="18" charset="0"/>
            </a:endParaRPr>
          </a:p>
        </p:txBody>
      </p:sp>
      <p:graphicFrame>
        <p:nvGraphicFramePr>
          <p:cNvPr id="32772" name="Object 4"/>
          <p:cNvGraphicFramePr>
            <a:graphicFrameLocks noChangeAspect="1"/>
          </p:cNvGraphicFramePr>
          <p:nvPr/>
        </p:nvGraphicFramePr>
        <p:xfrm>
          <a:off x="6934200" y="3581400"/>
          <a:ext cx="1312863" cy="3124200"/>
        </p:xfrm>
        <a:graphic>
          <a:graphicData uri="http://schemas.openxmlformats.org/presentationml/2006/ole">
            <mc:AlternateContent xmlns:mc="http://schemas.openxmlformats.org/markup-compatibility/2006">
              <mc:Choice xmlns:v="urn:schemas-microsoft-com:vml" Requires="v">
                <p:oleObj spid="_x0000_s32810" name="Bitmap Image" r:id="rId4" imgW="1020952" imgH="2430476" progId="PBrush">
                  <p:embed/>
                </p:oleObj>
              </mc:Choice>
              <mc:Fallback>
                <p:oleObj name="Bitmap Image" r:id="rId4" imgW="1020952" imgH="2430476" progId="PBrush">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581400"/>
                        <a:ext cx="131286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496" y="2600632"/>
            <a:ext cx="7391400" cy="2800767"/>
          </a:xfrm>
          <a:prstGeom prst="rect">
            <a:avLst/>
          </a:prstGeom>
          <a:noFill/>
        </p:spPr>
        <p:txBody>
          <a:bodyPr wrap="square" rtlCol="0">
            <a:spAutoFit/>
          </a:bodyPr>
          <a:lstStyle/>
          <a:p>
            <a:pPr marL="342900" indent="-342900">
              <a:buFont typeface="+mj-lt"/>
              <a:buAutoNum type="alphaUcPeriod"/>
            </a:pPr>
            <a:r>
              <a:rPr lang="en-US" sz="4400" b="1" dirty="0" smtClean="0"/>
              <a:t> Dichloride</a:t>
            </a:r>
          </a:p>
          <a:p>
            <a:pPr marL="342900" indent="-342900">
              <a:buFont typeface="+mj-lt"/>
              <a:buAutoNum type="alphaUcPeriod"/>
            </a:pPr>
            <a:r>
              <a:rPr lang="en-US" sz="4400" b="1" dirty="0" smtClean="0"/>
              <a:t> Dichlorine</a:t>
            </a:r>
          </a:p>
          <a:p>
            <a:pPr marL="342900" indent="-342900">
              <a:buFont typeface="+mj-lt"/>
              <a:buAutoNum type="alphaUcPeriod"/>
            </a:pPr>
            <a:r>
              <a:rPr lang="en-US" sz="4400" b="1" dirty="0"/>
              <a:t> </a:t>
            </a:r>
            <a:r>
              <a:rPr lang="en-US" sz="4400" b="1" dirty="0" smtClean="0"/>
              <a:t>Chlorine</a:t>
            </a:r>
          </a:p>
          <a:p>
            <a:pPr marL="342900" indent="-342900">
              <a:buFont typeface="+mj-lt"/>
              <a:buAutoNum type="alphaUcPeriod"/>
            </a:pPr>
            <a:r>
              <a:rPr lang="en-US" sz="4400" b="1" dirty="0" smtClean="0"/>
              <a:t> This is not a stable molecule</a:t>
            </a:r>
            <a:endParaRPr lang="en-US" sz="4400" b="1" dirty="0"/>
          </a:p>
        </p:txBody>
      </p:sp>
      <p:sp>
        <p:nvSpPr>
          <p:cNvPr id="2" name="Title 1"/>
          <p:cNvSpPr>
            <a:spLocks noGrp="1"/>
          </p:cNvSpPr>
          <p:nvPr>
            <p:ph type="title"/>
          </p:nvPr>
        </p:nvSpPr>
        <p:spPr>
          <a:xfrm>
            <a:off x="304800" y="500392"/>
            <a:ext cx="5638800" cy="1761466"/>
          </a:xfrm>
        </p:spPr>
        <p:txBody>
          <a:bodyPr>
            <a:normAutofit/>
          </a:bodyPr>
          <a:lstStyle/>
          <a:p>
            <a:r>
              <a:rPr lang="en-US" dirty="0"/>
              <a:t>7</a:t>
            </a:r>
            <a:r>
              <a:rPr lang="en-US" dirty="0" smtClean="0"/>
              <a:t>. </a:t>
            </a:r>
            <a:r>
              <a:rPr lang="en-US" b="1" dirty="0" smtClean="0"/>
              <a:t>What is the name of this molecule?</a:t>
            </a:r>
            <a:endParaRPr lang="en-US"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33400"/>
            <a:ext cx="2438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00800" y="533399"/>
            <a:ext cx="2438400" cy="1219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343304"/>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2057400"/>
          </a:xfrm>
        </p:spPr>
        <p:txBody>
          <a:bodyPr>
            <a:normAutofit/>
          </a:bodyPr>
          <a:lstStyle/>
          <a:p>
            <a:r>
              <a:rPr lang="en-US" i="1" u="sng" dirty="0">
                <a:hlinkClick r:id="rId3"/>
              </a:rPr>
              <a:t>Acid Base Solutions</a:t>
            </a:r>
            <a:r>
              <a:rPr lang="en-US" dirty="0"/>
              <a:t>: </a:t>
            </a:r>
            <a:r>
              <a:rPr lang="en-US" dirty="0" smtClean="0"/>
              <a:t/>
            </a:r>
            <a:br>
              <a:rPr lang="en-US" dirty="0" smtClean="0"/>
            </a:br>
            <a:r>
              <a:rPr lang="en-US" b="1" dirty="0" smtClean="0">
                <a:solidFill>
                  <a:srgbClr val="7030A0"/>
                </a:solidFill>
                <a:hlinkClick r:id="rId4"/>
              </a:rPr>
              <a:t>Strength </a:t>
            </a:r>
            <a:r>
              <a:rPr lang="en-US" b="1" dirty="0">
                <a:solidFill>
                  <a:srgbClr val="7030A0"/>
                </a:solidFill>
                <a:hlinkClick r:id="rId4"/>
              </a:rPr>
              <a:t>and Concentration </a:t>
            </a:r>
            <a:r>
              <a:rPr lang="en-US" dirty="0" smtClean="0"/>
              <a:t/>
            </a:r>
            <a:br>
              <a:rPr lang="en-US" dirty="0" smtClean="0"/>
            </a:br>
            <a:r>
              <a:rPr lang="en-US" sz="1800" dirty="0" smtClean="0"/>
              <a:t>by Trish Loeblein  July 2011</a:t>
            </a:r>
            <a:endParaRPr lang="en-US" dirty="0"/>
          </a:p>
        </p:txBody>
      </p:sp>
      <p:sp>
        <p:nvSpPr>
          <p:cNvPr id="3" name="Subtitle 2"/>
          <p:cNvSpPr>
            <a:spLocks noGrp="1"/>
          </p:cNvSpPr>
          <p:nvPr>
            <p:ph type="subTitle" idx="1"/>
          </p:nvPr>
        </p:nvSpPr>
        <p:spPr>
          <a:xfrm>
            <a:off x="533400" y="2514600"/>
            <a:ext cx="8458200" cy="3962400"/>
          </a:xfrm>
        </p:spPr>
        <p:txBody>
          <a:bodyPr>
            <a:normAutofit fontScale="70000" lnSpcReduction="20000"/>
          </a:bodyPr>
          <a:lstStyle/>
          <a:p>
            <a:pPr algn="l"/>
            <a:r>
              <a:rPr lang="en-US" sz="4000" b="1" dirty="0">
                <a:solidFill>
                  <a:schemeClr val="tx1"/>
                </a:solidFill>
              </a:rPr>
              <a:t>Learning goals: Students will be able to </a:t>
            </a:r>
            <a:endParaRPr lang="en-US" sz="4000" dirty="0">
              <a:solidFill>
                <a:schemeClr val="tx1"/>
              </a:solidFill>
            </a:endParaRPr>
          </a:p>
          <a:p>
            <a:pPr marL="457200" lvl="0" indent="-457200" algn="l">
              <a:buFont typeface="+mj-lt"/>
              <a:buAutoNum type="arabicPeriod"/>
            </a:pPr>
            <a:r>
              <a:rPr lang="en-US" sz="4000" b="1" dirty="0">
                <a:solidFill>
                  <a:schemeClr val="tx1"/>
                </a:solidFill>
              </a:rPr>
              <a:t>Generate or interpret molecular representations (words and/or pictures) for acid or base solutions</a:t>
            </a:r>
            <a:endParaRPr lang="en-US" sz="4000" dirty="0">
              <a:solidFill>
                <a:schemeClr val="tx1"/>
              </a:solidFill>
            </a:endParaRPr>
          </a:p>
          <a:p>
            <a:pPr marL="457200" lvl="0" indent="-457200" algn="l">
              <a:buFont typeface="+mj-lt"/>
              <a:buAutoNum type="arabicPeriod"/>
            </a:pPr>
            <a:r>
              <a:rPr lang="en-US" sz="4000" b="1" dirty="0">
                <a:solidFill>
                  <a:schemeClr val="tx1"/>
                </a:solidFill>
              </a:rPr>
              <a:t>Provide or use representations of the relative amounts of particles in acid or base solutions to estimate strength and/or concentration</a:t>
            </a:r>
            <a:endParaRPr lang="en-US" sz="4000" dirty="0">
              <a:solidFill>
                <a:schemeClr val="tx1"/>
              </a:solidFill>
            </a:endParaRPr>
          </a:p>
          <a:p>
            <a:pPr marL="457200" lvl="0" indent="-457200" algn="l">
              <a:buFont typeface="+mj-lt"/>
              <a:buAutoNum type="arabicPeriod"/>
            </a:pPr>
            <a:r>
              <a:rPr lang="en-US" sz="4000" b="1" dirty="0">
                <a:solidFill>
                  <a:schemeClr val="tx1"/>
                </a:solidFill>
              </a:rPr>
              <a:t>Use common tools (pH meter, conductivity, pH paper) of acid or base solutions to estimate strength and/or concentration</a:t>
            </a:r>
            <a:endParaRPr lang="en-US" sz="4000" dirty="0">
              <a:solidFill>
                <a:schemeClr val="tx1"/>
              </a:solidFill>
            </a:endParaRPr>
          </a:p>
          <a:p>
            <a:endParaRPr lang="en-US" dirty="0"/>
          </a:p>
        </p:txBody>
      </p:sp>
      <p:sp>
        <p:nvSpPr>
          <p:cNvPr id="4" name="TextBox 3"/>
          <p:cNvSpPr txBox="1"/>
          <p:nvPr/>
        </p:nvSpPr>
        <p:spPr>
          <a:xfrm>
            <a:off x="685800" y="6248400"/>
            <a:ext cx="7391400" cy="369332"/>
          </a:xfrm>
          <a:prstGeom prst="rect">
            <a:avLst/>
          </a:prstGeom>
          <a:noFill/>
        </p:spPr>
        <p:txBody>
          <a:bodyPr wrap="square" rtlCol="0">
            <a:spAutoFit/>
          </a:bodyPr>
          <a:lstStyle/>
          <a:p>
            <a:r>
              <a:rPr lang="en-US" dirty="0" smtClean="0"/>
              <a:t>Some materials  adapted from an activity by </a:t>
            </a:r>
            <a:r>
              <a:rPr lang="en-US" dirty="0" smtClean="0">
                <a:hlinkClick r:id="rId5"/>
              </a:rPr>
              <a:t>Lancaster /Langdon</a:t>
            </a:r>
            <a:endParaRPr lang="en-US" dirty="0"/>
          </a:p>
        </p:txBody>
      </p:sp>
    </p:spTree>
    <p:extLst>
      <p:ext uri="{BB962C8B-B14F-4D97-AF65-F5344CB8AC3E}">
        <p14:creationId xmlns:p14="http://schemas.microsoft.com/office/powerpoint/2010/main" val="225798414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for Acid Base Solutions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109" y="4761493"/>
            <a:ext cx="154764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039" y="4926781"/>
            <a:ext cx="858774" cy="130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10" y="4945744"/>
            <a:ext cx="961636" cy="119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367" y="2922872"/>
            <a:ext cx="999900" cy="155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0559" y="1322672"/>
            <a:ext cx="90011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2039" y="2978855"/>
            <a:ext cx="747713" cy="128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8213" y="2916652"/>
            <a:ext cx="980297" cy="148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r="15816"/>
          <a:stretch/>
        </p:blipFill>
        <p:spPr bwMode="auto">
          <a:xfrm>
            <a:off x="3947126" y="4832085"/>
            <a:ext cx="856583" cy="128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510" y="4832085"/>
            <a:ext cx="815161" cy="1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37190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75" y="202484"/>
            <a:ext cx="8229600" cy="1341366"/>
          </a:xfrm>
        </p:spPr>
        <p:txBody>
          <a:bodyPr>
            <a:normAutofit fontScale="90000"/>
          </a:bodyPr>
          <a:lstStyle/>
          <a:p>
            <a:pPr algn="l"/>
            <a:r>
              <a:rPr lang="en-US" b="1" dirty="0" smtClean="0">
                <a:latin typeface="+mn-lt"/>
              </a:rPr>
              <a:t>1.Order </a:t>
            </a:r>
            <a:r>
              <a:rPr lang="en-US" b="1" dirty="0">
                <a:latin typeface="+mn-lt"/>
              </a:rPr>
              <a:t>the </a:t>
            </a:r>
            <a:r>
              <a:rPr lang="en-US" b="1" dirty="0" smtClean="0">
                <a:latin typeface="+mn-lt"/>
              </a:rPr>
              <a:t>solutions from </a:t>
            </a:r>
            <a:r>
              <a:rPr lang="en-US" b="1" dirty="0">
                <a:latin typeface="+mn-lt"/>
              </a:rPr>
              <a:t>lowest to highest </a:t>
            </a:r>
            <a:r>
              <a:rPr lang="en-US" b="1" dirty="0" err="1">
                <a:latin typeface="+mn-lt"/>
              </a:rPr>
              <a:t>pH</a:t>
            </a:r>
            <a:r>
              <a:rPr lang="en-US" b="1" dirty="0" err="1" smtClean="0">
                <a:latin typeface="+mn-lt"/>
              </a:rPr>
              <a:t>.</a:t>
            </a:r>
            <a:endParaRPr lang="en-US" sz="3600" dirty="0"/>
          </a:p>
        </p:txBody>
      </p:sp>
      <p:sp>
        <p:nvSpPr>
          <p:cNvPr id="3" name="Content Placeholder 2"/>
          <p:cNvSpPr>
            <a:spLocks noGrp="1"/>
          </p:cNvSpPr>
          <p:nvPr>
            <p:ph idx="1"/>
          </p:nvPr>
        </p:nvSpPr>
        <p:spPr>
          <a:xfrm>
            <a:off x="111967" y="5227453"/>
            <a:ext cx="9067800" cy="1666314"/>
          </a:xfrm>
        </p:spPr>
        <p:txBody>
          <a:bodyPr>
            <a:normAutofit fontScale="77500" lnSpcReduction="20000"/>
          </a:bodyPr>
          <a:lstStyle/>
          <a:p>
            <a:pPr marL="0" indent="0">
              <a:buNone/>
            </a:pPr>
            <a:r>
              <a:rPr lang="en-US" sz="4800" b="1" dirty="0" smtClean="0">
                <a:solidFill>
                  <a:srgbClr val="002060"/>
                </a:solidFill>
              </a:rPr>
              <a:t>A. X&lt;Y&lt;Z       B. Y&lt;X&lt;Z       C. Z&lt;Y&lt;X </a:t>
            </a:r>
          </a:p>
          <a:p>
            <a:pPr marL="0" indent="0">
              <a:buNone/>
            </a:pPr>
            <a:r>
              <a:rPr lang="en-US" sz="4800" b="1" dirty="0" smtClean="0">
                <a:solidFill>
                  <a:srgbClr val="002060"/>
                </a:solidFill>
              </a:rPr>
              <a:t>D. Z&lt;X&lt;Y      E. Y&lt;Z&lt;X</a:t>
            </a: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70" t="40857"/>
          <a:stretch/>
        </p:blipFill>
        <p:spPr bwMode="auto">
          <a:xfrm>
            <a:off x="0" y="1543850"/>
            <a:ext cx="3006207" cy="282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551" t="39981"/>
          <a:stretch/>
        </p:blipFill>
        <p:spPr bwMode="auto">
          <a:xfrm>
            <a:off x="6153344" y="1513657"/>
            <a:ext cx="3006207" cy="285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675" y="4298981"/>
            <a:ext cx="7696200" cy="707886"/>
          </a:xfrm>
          <a:prstGeom prst="rect">
            <a:avLst/>
          </a:prstGeom>
          <a:noFill/>
        </p:spPr>
        <p:txBody>
          <a:bodyPr wrap="square" rtlCol="0">
            <a:spAutoFit/>
          </a:bodyPr>
          <a:lstStyle/>
          <a:p>
            <a:r>
              <a:rPr lang="en-US" sz="4000" b="1" dirty="0" smtClean="0"/>
              <a:t>X			    Y			       Z</a:t>
            </a:r>
            <a:endParaRPr lang="en-US" sz="4000" b="1" dirty="0"/>
          </a:p>
        </p:txBody>
      </p:sp>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9132" t="41662"/>
          <a:stretch/>
        </p:blipFill>
        <p:spPr bwMode="auto">
          <a:xfrm>
            <a:off x="3076672" y="1490654"/>
            <a:ext cx="3006207" cy="285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99340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75" y="202484"/>
            <a:ext cx="8229600" cy="1341366"/>
          </a:xfrm>
        </p:spPr>
        <p:txBody>
          <a:bodyPr>
            <a:normAutofit fontScale="90000"/>
          </a:bodyPr>
          <a:lstStyle/>
          <a:p>
            <a:pPr algn="l"/>
            <a:r>
              <a:rPr lang="en-US" b="1" dirty="0" smtClean="0">
                <a:latin typeface="+mn-lt"/>
              </a:rPr>
              <a:t>2.Order </a:t>
            </a:r>
            <a:r>
              <a:rPr lang="en-US" b="1" dirty="0">
                <a:latin typeface="+mn-lt"/>
              </a:rPr>
              <a:t>the </a:t>
            </a:r>
            <a:r>
              <a:rPr lang="en-US" b="1" dirty="0" smtClean="0">
                <a:latin typeface="+mn-lt"/>
              </a:rPr>
              <a:t>solutions from </a:t>
            </a:r>
            <a:r>
              <a:rPr lang="en-US" b="1" dirty="0">
                <a:latin typeface="+mn-lt"/>
              </a:rPr>
              <a:t>lowest to highest </a:t>
            </a:r>
            <a:r>
              <a:rPr lang="en-US" b="1" dirty="0" err="1">
                <a:latin typeface="+mn-lt"/>
              </a:rPr>
              <a:t>pH</a:t>
            </a:r>
            <a:r>
              <a:rPr lang="en-US" b="1" dirty="0" err="1" smtClean="0">
                <a:latin typeface="+mn-lt"/>
              </a:rPr>
              <a:t>.</a:t>
            </a:r>
            <a:endParaRPr lang="en-US" sz="3600" dirty="0"/>
          </a:p>
        </p:txBody>
      </p:sp>
      <p:sp>
        <p:nvSpPr>
          <p:cNvPr id="3" name="Content Placeholder 2"/>
          <p:cNvSpPr>
            <a:spLocks noGrp="1"/>
          </p:cNvSpPr>
          <p:nvPr>
            <p:ph idx="1"/>
          </p:nvPr>
        </p:nvSpPr>
        <p:spPr>
          <a:xfrm>
            <a:off x="111967" y="5227453"/>
            <a:ext cx="9067800" cy="1666314"/>
          </a:xfrm>
        </p:spPr>
        <p:txBody>
          <a:bodyPr>
            <a:normAutofit fontScale="77500" lnSpcReduction="20000"/>
          </a:bodyPr>
          <a:lstStyle/>
          <a:p>
            <a:pPr marL="0" indent="0">
              <a:buNone/>
            </a:pPr>
            <a:r>
              <a:rPr lang="en-US" sz="4800" b="1" dirty="0" smtClean="0">
                <a:solidFill>
                  <a:srgbClr val="002060"/>
                </a:solidFill>
              </a:rPr>
              <a:t>A. X&lt;Y&lt;Z       B. Y&lt;X&lt;Z       C. Z&lt;Y&lt;X </a:t>
            </a:r>
          </a:p>
          <a:p>
            <a:pPr marL="0" indent="0">
              <a:buNone/>
            </a:pPr>
            <a:r>
              <a:rPr lang="en-US" sz="4800" b="1" dirty="0" smtClean="0">
                <a:solidFill>
                  <a:srgbClr val="002060"/>
                </a:solidFill>
              </a:rPr>
              <a:t>D. Z&lt;X&lt;Y      E. Y&lt;Z&lt;X</a:t>
            </a: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dirty="0"/>
          </a:p>
        </p:txBody>
      </p:sp>
      <p:sp>
        <p:nvSpPr>
          <p:cNvPr id="4" name="TextBox 3"/>
          <p:cNvSpPr txBox="1"/>
          <p:nvPr/>
        </p:nvSpPr>
        <p:spPr>
          <a:xfrm>
            <a:off x="731675" y="4617157"/>
            <a:ext cx="7696200" cy="707886"/>
          </a:xfrm>
          <a:prstGeom prst="rect">
            <a:avLst/>
          </a:prstGeom>
          <a:noFill/>
        </p:spPr>
        <p:txBody>
          <a:bodyPr wrap="square" rtlCol="0">
            <a:spAutoFit/>
          </a:bodyPr>
          <a:lstStyle/>
          <a:p>
            <a:r>
              <a:rPr lang="en-US" sz="4000" b="1" dirty="0" smtClean="0"/>
              <a:t>X			    Y			       Z</a:t>
            </a:r>
            <a:endParaRPr lang="en-US" sz="4000" b="1" dirty="0"/>
          </a:p>
        </p:txBody>
      </p:sp>
      <p:grpSp>
        <p:nvGrpSpPr>
          <p:cNvPr id="5" name="Group 4"/>
          <p:cNvGrpSpPr/>
          <p:nvPr/>
        </p:nvGrpSpPr>
        <p:grpSpPr>
          <a:xfrm>
            <a:off x="0" y="1434685"/>
            <a:ext cx="9200548" cy="3182472"/>
            <a:chOff x="0" y="1434685"/>
            <a:chExt cx="9200548" cy="3182472"/>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8" b="6824"/>
            <a:stretch/>
          </p:blipFill>
          <p:spPr bwMode="auto">
            <a:xfrm>
              <a:off x="2932044" y="1434687"/>
              <a:ext cx="3134251" cy="318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296" y="1434685"/>
              <a:ext cx="3134252" cy="318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0850"/>
              <a:ext cx="2941375" cy="31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88362471"/>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74" y="228600"/>
            <a:ext cx="8961277" cy="890700"/>
          </a:xfrm>
        </p:spPr>
        <p:txBody>
          <a:bodyPr>
            <a:normAutofit fontScale="90000"/>
          </a:bodyPr>
          <a:lstStyle/>
          <a:p>
            <a:pPr algn="l"/>
            <a:r>
              <a:rPr lang="en-US" b="1" dirty="0">
                <a:latin typeface="+mn-lt"/>
              </a:rPr>
              <a:t>3</a:t>
            </a:r>
            <a:r>
              <a:rPr lang="en-US" b="1" dirty="0" smtClean="0">
                <a:latin typeface="+mn-lt"/>
              </a:rPr>
              <a:t>. </a:t>
            </a:r>
            <a:r>
              <a:rPr lang="en-US" sz="4200" b="1" dirty="0" smtClean="0">
                <a:latin typeface="+mn-lt"/>
              </a:rPr>
              <a:t>Which image is from a strong acid?</a:t>
            </a:r>
            <a:r>
              <a:rPr lang="en-US" sz="3600" dirty="0">
                <a:latin typeface="+mn-lt"/>
              </a:rPr>
              <a:t/>
            </a:r>
            <a:br>
              <a:rPr lang="en-US" sz="3600" dirty="0">
                <a:latin typeface="+mn-lt"/>
              </a:rPr>
            </a:br>
            <a:endParaRPr lang="en-US" sz="3600" dirty="0">
              <a:latin typeface="+mn-lt"/>
            </a:endParaRPr>
          </a:p>
        </p:txBody>
      </p:sp>
      <p:sp>
        <p:nvSpPr>
          <p:cNvPr id="3" name="Content Placeholder 2"/>
          <p:cNvSpPr>
            <a:spLocks noGrp="1"/>
          </p:cNvSpPr>
          <p:nvPr>
            <p:ph idx="1"/>
          </p:nvPr>
        </p:nvSpPr>
        <p:spPr>
          <a:xfrm>
            <a:off x="91751" y="4648200"/>
            <a:ext cx="9067800" cy="1666314"/>
          </a:xfrm>
        </p:spPr>
        <p:txBody>
          <a:bodyPr>
            <a:normAutofit lnSpcReduction="10000"/>
          </a:bodyPr>
          <a:lstStyle/>
          <a:p>
            <a:pPr marL="914400" indent="-914400">
              <a:buAutoNum type="alphaUcPeriod"/>
            </a:pPr>
            <a:r>
              <a:rPr lang="en-US" sz="4800" b="1" dirty="0" smtClean="0">
                <a:solidFill>
                  <a:srgbClr val="002060"/>
                </a:solidFill>
              </a:rPr>
              <a:t>X        B. Y       C. Z  </a:t>
            </a:r>
          </a:p>
          <a:p>
            <a:pPr marL="0" indent="0">
              <a:buNone/>
            </a:pPr>
            <a:r>
              <a:rPr lang="en-US" sz="4800" b="1" dirty="0" smtClean="0">
                <a:solidFill>
                  <a:srgbClr val="002060"/>
                </a:solidFill>
              </a:rPr>
              <a:t>D. more than one      E. none</a:t>
            </a: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70" t="40857"/>
          <a:stretch/>
        </p:blipFill>
        <p:spPr bwMode="auto">
          <a:xfrm>
            <a:off x="0" y="890715"/>
            <a:ext cx="3006207" cy="282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551" t="39981"/>
          <a:stretch/>
        </p:blipFill>
        <p:spPr bwMode="auto">
          <a:xfrm>
            <a:off x="6153344" y="860522"/>
            <a:ext cx="3006207" cy="285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675" y="3735608"/>
            <a:ext cx="7696200" cy="707886"/>
          </a:xfrm>
          <a:prstGeom prst="rect">
            <a:avLst/>
          </a:prstGeom>
          <a:noFill/>
        </p:spPr>
        <p:txBody>
          <a:bodyPr wrap="square" rtlCol="0">
            <a:spAutoFit/>
          </a:bodyPr>
          <a:lstStyle/>
          <a:p>
            <a:r>
              <a:rPr lang="en-US" sz="4000" b="1" dirty="0" smtClean="0"/>
              <a:t>X			    Y			       Z</a:t>
            </a:r>
            <a:endParaRPr lang="en-US" sz="4000" b="1" dirty="0"/>
          </a:p>
        </p:txBody>
      </p:sp>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9132" t="41662"/>
          <a:stretch/>
        </p:blipFill>
        <p:spPr bwMode="auto">
          <a:xfrm>
            <a:off x="3076672" y="837519"/>
            <a:ext cx="3006207" cy="285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22256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74" y="228600"/>
            <a:ext cx="9402926" cy="890700"/>
          </a:xfrm>
        </p:spPr>
        <p:txBody>
          <a:bodyPr>
            <a:normAutofit fontScale="90000"/>
          </a:bodyPr>
          <a:lstStyle/>
          <a:p>
            <a:pPr algn="l"/>
            <a:r>
              <a:rPr lang="en-US" b="1" dirty="0" smtClean="0">
                <a:latin typeface="+mn-lt"/>
              </a:rPr>
              <a:t>4. Which image is from a weak base?</a:t>
            </a:r>
            <a:r>
              <a:rPr lang="en-US" sz="3600" dirty="0">
                <a:latin typeface="+mn-lt"/>
              </a:rPr>
              <a:t/>
            </a:r>
            <a:br>
              <a:rPr lang="en-US" sz="3600" dirty="0">
                <a:latin typeface="+mn-lt"/>
              </a:rPr>
            </a:br>
            <a:endParaRPr lang="en-US" sz="3600" dirty="0">
              <a:latin typeface="+mn-lt"/>
            </a:endParaRPr>
          </a:p>
        </p:txBody>
      </p:sp>
      <p:sp>
        <p:nvSpPr>
          <p:cNvPr id="3" name="Content Placeholder 2"/>
          <p:cNvSpPr>
            <a:spLocks noGrp="1"/>
          </p:cNvSpPr>
          <p:nvPr>
            <p:ph idx="1"/>
          </p:nvPr>
        </p:nvSpPr>
        <p:spPr>
          <a:xfrm>
            <a:off x="91751" y="4648200"/>
            <a:ext cx="9067800" cy="1666314"/>
          </a:xfrm>
        </p:spPr>
        <p:txBody>
          <a:bodyPr>
            <a:normAutofit lnSpcReduction="10000"/>
          </a:bodyPr>
          <a:lstStyle/>
          <a:p>
            <a:pPr marL="914400" indent="-914400">
              <a:buAutoNum type="alphaUcPeriod"/>
            </a:pPr>
            <a:r>
              <a:rPr lang="en-US" sz="4800" b="1" dirty="0" smtClean="0">
                <a:solidFill>
                  <a:srgbClr val="002060"/>
                </a:solidFill>
              </a:rPr>
              <a:t>X        B. Y       C. Z  </a:t>
            </a:r>
          </a:p>
          <a:p>
            <a:pPr marL="0" indent="0">
              <a:buNone/>
            </a:pPr>
            <a:r>
              <a:rPr lang="en-US" sz="4800" b="1" dirty="0" smtClean="0">
                <a:solidFill>
                  <a:srgbClr val="002060"/>
                </a:solidFill>
              </a:rPr>
              <a:t>D. more than one      E. none</a:t>
            </a: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sz="4000" b="1" dirty="0" smtClean="0">
              <a:solidFill>
                <a:srgbClr val="002060"/>
              </a:solidFill>
            </a:endParaRPr>
          </a:p>
          <a:p>
            <a:pPr marL="514350" indent="-514350">
              <a:buFont typeface="+mj-lt"/>
              <a:buAutoNum type="alphaUcPeriod"/>
            </a:pPr>
            <a:endParaRPr lang="en-US" dirty="0"/>
          </a:p>
        </p:txBody>
      </p:sp>
      <p:sp>
        <p:nvSpPr>
          <p:cNvPr id="4" name="TextBox 3"/>
          <p:cNvSpPr txBox="1"/>
          <p:nvPr/>
        </p:nvSpPr>
        <p:spPr>
          <a:xfrm>
            <a:off x="731675" y="4089551"/>
            <a:ext cx="7696200" cy="707886"/>
          </a:xfrm>
          <a:prstGeom prst="rect">
            <a:avLst/>
          </a:prstGeom>
          <a:noFill/>
        </p:spPr>
        <p:txBody>
          <a:bodyPr wrap="square" rtlCol="0">
            <a:spAutoFit/>
          </a:bodyPr>
          <a:lstStyle/>
          <a:p>
            <a:r>
              <a:rPr lang="en-US" sz="4000" b="1" dirty="0" smtClean="0"/>
              <a:t>X			    Y			       Z</a:t>
            </a:r>
            <a:endParaRPr lang="en-US" sz="4000" b="1" dirty="0"/>
          </a:p>
        </p:txBody>
      </p:sp>
      <p:grpSp>
        <p:nvGrpSpPr>
          <p:cNvPr id="8" name="Group 7"/>
          <p:cNvGrpSpPr/>
          <p:nvPr/>
        </p:nvGrpSpPr>
        <p:grpSpPr>
          <a:xfrm>
            <a:off x="14591" y="762000"/>
            <a:ext cx="9200548" cy="3182472"/>
            <a:chOff x="0" y="1434685"/>
            <a:chExt cx="9200548" cy="3182472"/>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8" b="6824"/>
            <a:stretch/>
          </p:blipFill>
          <p:spPr bwMode="auto">
            <a:xfrm>
              <a:off x="2932044" y="1434687"/>
              <a:ext cx="3134251" cy="318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296" y="1434685"/>
              <a:ext cx="3134252" cy="318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0850"/>
              <a:ext cx="2941375" cy="31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4560408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214"/>
            <a:ext cx="6324600" cy="2286000"/>
          </a:xfrm>
        </p:spPr>
        <p:txBody>
          <a:bodyPr>
            <a:normAutofit/>
          </a:bodyPr>
          <a:lstStyle/>
          <a:p>
            <a:pPr algn="l"/>
            <a:r>
              <a:rPr lang="en-US" b="1" dirty="0" smtClean="0"/>
              <a:t>5. </a:t>
            </a:r>
            <a:r>
              <a:rPr lang="en-US" b="1" u="sng" dirty="0" smtClean="0"/>
              <a:t>Strong </a:t>
            </a:r>
            <a:r>
              <a:rPr lang="en-US" b="1" u="sng" dirty="0"/>
              <a:t>acids </a:t>
            </a:r>
            <a:r>
              <a:rPr lang="en-US" b="1" dirty="0"/>
              <a:t>have lower </a:t>
            </a:r>
            <a:r>
              <a:rPr lang="en-US" b="1" dirty="0" smtClean="0"/>
              <a:t>pH </a:t>
            </a:r>
            <a:r>
              <a:rPr lang="en-US" b="1" dirty="0"/>
              <a:t>than </a:t>
            </a:r>
            <a:r>
              <a:rPr lang="en-US" b="1" u="sng" dirty="0"/>
              <a:t>weak acids</a:t>
            </a:r>
            <a:r>
              <a:rPr lang="en-US" b="1" dirty="0"/>
              <a:t>.</a:t>
            </a:r>
          </a:p>
        </p:txBody>
      </p:sp>
      <p:sp>
        <p:nvSpPr>
          <p:cNvPr id="3" name="Content Placeholder 2"/>
          <p:cNvSpPr>
            <a:spLocks noGrp="1"/>
          </p:cNvSpPr>
          <p:nvPr>
            <p:ph idx="1"/>
          </p:nvPr>
        </p:nvSpPr>
        <p:spPr>
          <a:xfrm>
            <a:off x="304800" y="3810000"/>
            <a:ext cx="4724400" cy="2819400"/>
          </a:xfrm>
        </p:spPr>
        <p:txBody>
          <a:bodyPr>
            <a:noAutofit/>
          </a:bodyPr>
          <a:lstStyle/>
          <a:p>
            <a:pPr marL="514350" indent="-514350">
              <a:buFont typeface="+mj-lt"/>
              <a:buAutoNum type="alphaUcPeriod"/>
            </a:pPr>
            <a:r>
              <a:rPr lang="en-US" sz="4400" b="1" dirty="0" smtClean="0">
                <a:solidFill>
                  <a:srgbClr val="7030A0"/>
                </a:solidFill>
              </a:rPr>
              <a:t> Always True</a:t>
            </a:r>
          </a:p>
          <a:p>
            <a:pPr marL="514350" indent="-514350">
              <a:buFont typeface="+mj-lt"/>
              <a:buAutoNum type="alphaUcPeriod"/>
            </a:pPr>
            <a:r>
              <a:rPr lang="en-US" sz="4400" b="1" dirty="0" smtClean="0">
                <a:solidFill>
                  <a:srgbClr val="7030A0"/>
                </a:solidFill>
              </a:rPr>
              <a:t> Always False</a:t>
            </a:r>
          </a:p>
          <a:p>
            <a:pPr marL="514350" indent="-514350">
              <a:buFont typeface="+mj-lt"/>
              <a:buAutoNum type="alphaUcPeriod"/>
            </a:pPr>
            <a:r>
              <a:rPr lang="en-US" sz="4400" b="1" dirty="0" smtClean="0">
                <a:solidFill>
                  <a:srgbClr val="7030A0"/>
                </a:solidFill>
              </a:rPr>
              <a:t> Sometimes True</a:t>
            </a:r>
            <a:endParaRPr lang="en-US" sz="4400" b="1" dirty="0">
              <a:solidFill>
                <a:srgbClr val="7030A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58000"/>
            <a:ext cx="195942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029600"/>
            <a:ext cx="5512649" cy="15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85628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7321"/>
            <a:ext cx="9876305" cy="642509"/>
          </a:xfrm>
        </p:spPr>
        <p:txBody>
          <a:bodyPr>
            <a:noAutofit/>
          </a:bodyPr>
          <a:lstStyle/>
          <a:p>
            <a:r>
              <a:rPr lang="en-US" sz="3600" b="1" dirty="0" smtClean="0"/>
              <a:t> 5. </a:t>
            </a:r>
            <a:r>
              <a:rPr lang="en-US" sz="3200" b="1" dirty="0" smtClean="0"/>
              <a:t>Strong acids have lower pH than weak acids?</a:t>
            </a:r>
            <a:endParaRPr lang="en-US" sz="3200" dirty="0"/>
          </a:p>
        </p:txBody>
      </p:sp>
      <p:sp>
        <p:nvSpPr>
          <p:cNvPr id="4" name="TextBox 3"/>
          <p:cNvSpPr txBox="1"/>
          <p:nvPr/>
        </p:nvSpPr>
        <p:spPr>
          <a:xfrm>
            <a:off x="230592" y="6027003"/>
            <a:ext cx="9112313" cy="830997"/>
          </a:xfrm>
          <a:prstGeom prst="rect">
            <a:avLst/>
          </a:prstGeom>
          <a:noFill/>
        </p:spPr>
        <p:txBody>
          <a:bodyPr wrap="square" rtlCol="0">
            <a:spAutoFit/>
          </a:bodyPr>
          <a:lstStyle/>
          <a:p>
            <a:r>
              <a:rPr lang="en-US" sz="2400" dirty="0" smtClean="0"/>
              <a:t>Use  pH meter </a:t>
            </a:r>
            <a:r>
              <a:rPr lang="en-US" sz="2400" baseline="0" dirty="0" smtClean="0"/>
              <a:t>to see that if the acids are the same</a:t>
            </a:r>
            <a:r>
              <a:rPr lang="en-US" sz="2400" dirty="0" smtClean="0"/>
              <a:t> </a:t>
            </a:r>
            <a:r>
              <a:rPr lang="en-US" sz="2400" baseline="0" dirty="0" smtClean="0"/>
              <a:t>concentration, then the statement is true, but</a:t>
            </a:r>
            <a:r>
              <a:rPr lang="en-US" sz="2400" dirty="0" smtClean="0"/>
              <a:t> there are other possibilities</a:t>
            </a:r>
            <a:endParaRPr lang="en-US" sz="2400" dirty="0"/>
          </a:p>
        </p:txBody>
      </p:sp>
      <p:grpSp>
        <p:nvGrpSpPr>
          <p:cNvPr id="11" name="Group 10"/>
          <p:cNvGrpSpPr/>
          <p:nvPr/>
        </p:nvGrpSpPr>
        <p:grpSpPr>
          <a:xfrm>
            <a:off x="3196173" y="679831"/>
            <a:ext cx="5414426" cy="5346978"/>
            <a:chOff x="3196173" y="189277"/>
            <a:chExt cx="5414426" cy="5346978"/>
          </a:xfrm>
        </p:grpSpPr>
        <p:sp>
          <p:nvSpPr>
            <p:cNvPr id="6" name="TextBox 5"/>
            <p:cNvSpPr txBox="1"/>
            <p:nvPr/>
          </p:nvSpPr>
          <p:spPr>
            <a:xfrm>
              <a:off x="5695950" y="189277"/>
              <a:ext cx="1917541" cy="584775"/>
            </a:xfrm>
            <a:prstGeom prst="rect">
              <a:avLst/>
            </a:prstGeom>
            <a:noFill/>
            <a:ln w="28575">
              <a:solidFill>
                <a:srgbClr val="FF0000"/>
              </a:solidFill>
            </a:ln>
          </p:spPr>
          <p:txBody>
            <a:bodyPr wrap="square" rtlCol="0">
              <a:spAutoFit/>
            </a:bodyPr>
            <a:lstStyle/>
            <a:p>
              <a:r>
                <a:rPr lang="en-US" sz="3200" dirty="0" smtClean="0"/>
                <a:t>pH = 3</a:t>
              </a:r>
              <a:endParaRPr lang="en-US" sz="3200"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226" r="3186"/>
            <a:stretch/>
          </p:blipFill>
          <p:spPr bwMode="auto">
            <a:xfrm>
              <a:off x="4956506" y="3383605"/>
              <a:ext cx="209919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753"/>
            <a:stretch/>
          </p:blipFill>
          <p:spPr bwMode="auto">
            <a:xfrm>
              <a:off x="6136441" y="822306"/>
              <a:ext cx="221155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6173" y="783577"/>
              <a:ext cx="22479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774052"/>
              <a:ext cx="5410199" cy="4762203"/>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5550" y="721516"/>
            <a:ext cx="3048000" cy="5346978"/>
            <a:chOff x="1" y="189277"/>
            <a:chExt cx="3048000" cy="5346978"/>
          </a:xfrm>
        </p:grpSpPr>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96" y="2850205"/>
              <a:ext cx="23431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979" y="758890"/>
              <a:ext cx="24288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6979" y="189277"/>
              <a:ext cx="1876621" cy="584775"/>
            </a:xfrm>
            <a:prstGeom prst="rect">
              <a:avLst/>
            </a:prstGeom>
            <a:noFill/>
            <a:ln w="28575">
              <a:solidFill>
                <a:schemeClr val="accent1"/>
              </a:solidFill>
            </a:ln>
          </p:spPr>
          <p:txBody>
            <a:bodyPr wrap="square" rtlCol="0">
              <a:spAutoFit/>
            </a:bodyPr>
            <a:lstStyle/>
            <a:p>
              <a:r>
                <a:rPr lang="en-US" sz="3200" dirty="0" smtClean="0"/>
                <a:t>pH = 1</a:t>
              </a:r>
              <a:endParaRPr lang="en-US" sz="3200" dirty="0"/>
            </a:p>
          </p:txBody>
        </p:sp>
        <p:sp>
          <p:nvSpPr>
            <p:cNvPr id="5" name="Rectangle 4"/>
            <p:cNvSpPr/>
            <p:nvPr/>
          </p:nvSpPr>
          <p:spPr>
            <a:xfrm>
              <a:off x="1" y="774052"/>
              <a:ext cx="3048000" cy="476220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a:off x="2353063" y="2209800"/>
            <a:ext cx="914400" cy="0"/>
          </a:xfrm>
          <a:prstGeom prst="straightConnector1">
            <a:avLst/>
          </a:prstGeom>
          <a:ln w="762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99805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124200"/>
            <a:ext cx="4724400" cy="2819400"/>
          </a:xfrm>
        </p:spPr>
        <p:txBody>
          <a:bodyPr>
            <a:noAutofit/>
          </a:bodyPr>
          <a:lstStyle/>
          <a:p>
            <a:pPr marL="514350" indent="-514350">
              <a:buFont typeface="+mj-lt"/>
              <a:buAutoNum type="alphaUcPeriod"/>
            </a:pPr>
            <a:r>
              <a:rPr lang="en-US" sz="4400" b="1" dirty="0" smtClean="0">
                <a:solidFill>
                  <a:srgbClr val="7030A0"/>
                </a:solidFill>
              </a:rPr>
              <a:t> Always True</a:t>
            </a:r>
          </a:p>
          <a:p>
            <a:pPr marL="514350" indent="-514350">
              <a:buFont typeface="+mj-lt"/>
              <a:buAutoNum type="alphaUcPeriod"/>
            </a:pPr>
            <a:r>
              <a:rPr lang="en-US" sz="4400" b="1" dirty="0" smtClean="0">
                <a:solidFill>
                  <a:srgbClr val="7030A0"/>
                </a:solidFill>
              </a:rPr>
              <a:t> Always False</a:t>
            </a:r>
          </a:p>
          <a:p>
            <a:pPr marL="514350" indent="-514350">
              <a:buFont typeface="+mj-lt"/>
              <a:buAutoNum type="alphaUcPeriod"/>
            </a:pPr>
            <a:r>
              <a:rPr lang="en-US" sz="4400" b="1" dirty="0" smtClean="0">
                <a:solidFill>
                  <a:srgbClr val="7030A0"/>
                </a:solidFill>
              </a:rPr>
              <a:t> Sometimes True</a:t>
            </a:r>
            <a:endParaRPr lang="en-US" sz="4400" b="1" dirty="0">
              <a:solidFill>
                <a:srgbClr val="7030A0"/>
              </a:solidFill>
            </a:endParaRPr>
          </a:p>
        </p:txBody>
      </p:sp>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1754"/>
          <a:stretch/>
        </p:blipFill>
        <p:spPr bwMode="auto">
          <a:xfrm>
            <a:off x="6690453" y="74651"/>
            <a:ext cx="1132518" cy="675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14030" b="1171"/>
          <a:stretch/>
        </p:blipFill>
        <p:spPr bwMode="auto">
          <a:xfrm>
            <a:off x="8017717" y="74651"/>
            <a:ext cx="1092071" cy="675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398" y="228600"/>
            <a:ext cx="6538055" cy="2286000"/>
          </a:xfrm>
        </p:spPr>
        <p:txBody>
          <a:bodyPr>
            <a:normAutofit fontScale="90000"/>
          </a:bodyPr>
          <a:lstStyle/>
          <a:p>
            <a:pPr algn="l"/>
            <a:r>
              <a:rPr lang="en-US" b="1" dirty="0"/>
              <a:t>7</a:t>
            </a:r>
            <a:r>
              <a:rPr lang="en-US" b="1" dirty="0" smtClean="0"/>
              <a:t>. A </a:t>
            </a:r>
            <a:r>
              <a:rPr lang="en-US" b="1" dirty="0"/>
              <a:t>solution with </a:t>
            </a:r>
            <a:r>
              <a:rPr lang="en-US" b="1" dirty="0" smtClean="0"/>
              <a:t/>
            </a:r>
            <a:br>
              <a:rPr lang="en-US" b="1" dirty="0" smtClean="0"/>
            </a:br>
            <a:r>
              <a:rPr lang="en-US" b="1" dirty="0" smtClean="0"/>
              <a:t>[</a:t>
            </a:r>
            <a:r>
              <a:rPr lang="en-US" b="1" dirty="0"/>
              <a:t>H</a:t>
            </a:r>
            <a:r>
              <a:rPr lang="en-US" b="1" baseline="-25000" dirty="0"/>
              <a:t>3</a:t>
            </a:r>
            <a:r>
              <a:rPr lang="en-US" b="1" dirty="0"/>
              <a:t>O</a:t>
            </a:r>
            <a:r>
              <a:rPr lang="en-US" b="1" baseline="30000" dirty="0"/>
              <a:t>+</a:t>
            </a:r>
            <a:r>
              <a:rPr lang="en-US" b="1" dirty="0"/>
              <a:t>] = </a:t>
            </a:r>
            <a:r>
              <a:rPr lang="en-US" b="1" dirty="0" smtClean="0"/>
              <a:t>.1 </a:t>
            </a:r>
            <a:r>
              <a:rPr lang="en-US" b="1" dirty="0"/>
              <a:t>M contains a </a:t>
            </a:r>
            <a:r>
              <a:rPr lang="en-US" b="1" u="sng" dirty="0"/>
              <a:t>stronger</a:t>
            </a:r>
            <a:r>
              <a:rPr lang="en-US" b="1" dirty="0"/>
              <a:t> acid than a solution </a:t>
            </a:r>
            <a:r>
              <a:rPr lang="en-US" b="1" dirty="0" smtClean="0"/>
              <a:t>[</a:t>
            </a:r>
            <a:r>
              <a:rPr lang="en-US" b="1" dirty="0"/>
              <a:t>H</a:t>
            </a:r>
            <a:r>
              <a:rPr lang="en-US" b="1" baseline="-25000" dirty="0"/>
              <a:t>3</a:t>
            </a:r>
            <a:r>
              <a:rPr lang="en-US" b="1" dirty="0"/>
              <a:t>O</a:t>
            </a:r>
            <a:r>
              <a:rPr lang="en-US" b="1" baseline="30000" dirty="0"/>
              <a:t>+</a:t>
            </a:r>
            <a:r>
              <a:rPr lang="en-US" b="1" dirty="0"/>
              <a:t>] = </a:t>
            </a:r>
            <a:r>
              <a:rPr lang="en-US" b="1" dirty="0" smtClean="0"/>
              <a:t>.001 </a:t>
            </a:r>
            <a:r>
              <a:rPr lang="en-US" b="1" dirty="0"/>
              <a:t>M.</a:t>
            </a:r>
          </a:p>
        </p:txBody>
      </p:sp>
    </p:spTree>
    <p:extLst>
      <p:ext uri="{BB962C8B-B14F-4D97-AF65-F5344CB8AC3E}">
        <p14:creationId xmlns:p14="http://schemas.microsoft.com/office/powerpoint/2010/main" val="1902972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19200"/>
            <a:ext cx="7772400" cy="1143000"/>
          </a:xfrm>
        </p:spPr>
        <p:txBody>
          <a:bodyPr/>
          <a:lstStyle/>
          <a:p>
            <a:pPr algn="l"/>
            <a:r>
              <a:rPr lang="en-US">
                <a:solidFill>
                  <a:srgbClr val="000000"/>
                </a:solidFill>
                <a:cs typeface="Times New Roman" pitchFamily="18" charset="0"/>
              </a:rPr>
              <a:t>8.  How does the pressure inside the bottle compare to the pressure of the air in Boston?</a:t>
            </a:r>
            <a:r>
              <a:rPr lang="en-US">
                <a:cs typeface="Times New Roman" pitchFamily="18" charset="0"/>
              </a:rPr>
              <a:t/>
            </a:r>
            <a:br>
              <a:rPr lang="en-US">
                <a:cs typeface="Times New Roman" pitchFamily="18" charset="0"/>
              </a:rPr>
            </a:br>
            <a:endParaRPr lang="en-US">
              <a:cs typeface="Times New Roman" pitchFamily="18" charset="0"/>
            </a:endParaRPr>
          </a:p>
        </p:txBody>
      </p:sp>
      <p:sp>
        <p:nvSpPr>
          <p:cNvPr id="34819" name="Rectangle 3"/>
          <p:cNvSpPr>
            <a:spLocks noGrp="1" noChangeArrowheads="1"/>
          </p:cNvSpPr>
          <p:nvPr>
            <p:ph type="body" idx="1"/>
          </p:nvPr>
        </p:nvSpPr>
        <p:spPr>
          <a:xfrm>
            <a:off x="990600" y="3124200"/>
            <a:ext cx="4495800" cy="1828800"/>
          </a:xfrm>
        </p:spPr>
        <p:txBody>
          <a:bodyPr/>
          <a:lstStyle/>
          <a:p>
            <a:pPr marL="609600" indent="-609600">
              <a:lnSpc>
                <a:spcPct val="90000"/>
              </a:lnSpc>
              <a:buFontTx/>
              <a:buAutoNum type="alphaUcPeriod"/>
            </a:pPr>
            <a:r>
              <a:rPr lang="en-US" sz="3600" b="1">
                <a:solidFill>
                  <a:schemeClr val="accent2"/>
                </a:solidFill>
                <a:cs typeface="Times New Roman" pitchFamily="18" charset="0"/>
              </a:rPr>
              <a:t>less than	</a:t>
            </a:r>
          </a:p>
          <a:p>
            <a:pPr marL="609600" indent="-609600">
              <a:lnSpc>
                <a:spcPct val="90000"/>
              </a:lnSpc>
              <a:buFontTx/>
              <a:buAutoNum type="alphaUcPeriod"/>
            </a:pPr>
            <a:r>
              <a:rPr lang="en-US" sz="3600" b="1">
                <a:solidFill>
                  <a:schemeClr val="accent2"/>
                </a:solidFill>
                <a:cs typeface="Times New Roman" pitchFamily="18" charset="0"/>
              </a:rPr>
              <a:t>equal to 	</a:t>
            </a:r>
          </a:p>
          <a:p>
            <a:pPr marL="609600" indent="-609600">
              <a:lnSpc>
                <a:spcPct val="90000"/>
              </a:lnSpc>
              <a:buFontTx/>
              <a:buAutoNum type="alphaUcPeriod"/>
            </a:pPr>
            <a:r>
              <a:rPr lang="en-US" sz="3600" b="1">
                <a:solidFill>
                  <a:schemeClr val="accent2"/>
                </a:solidFill>
                <a:cs typeface="Times New Roman" pitchFamily="18" charset="0"/>
              </a:rPr>
              <a:t>greater than</a:t>
            </a:r>
          </a:p>
          <a:p>
            <a:pPr marL="609600" indent="-609600">
              <a:lnSpc>
                <a:spcPct val="90000"/>
              </a:lnSpc>
            </a:pPr>
            <a:endParaRPr lang="en-US" sz="3600" b="1">
              <a:solidFill>
                <a:schemeClr val="accent2"/>
              </a:solidFill>
            </a:endParaRPr>
          </a:p>
        </p:txBody>
      </p:sp>
      <p:graphicFrame>
        <p:nvGraphicFramePr>
          <p:cNvPr id="34820" name="Object 4"/>
          <p:cNvGraphicFramePr>
            <a:graphicFrameLocks noChangeAspect="1"/>
          </p:cNvGraphicFramePr>
          <p:nvPr/>
        </p:nvGraphicFramePr>
        <p:xfrm>
          <a:off x="6934200" y="3581400"/>
          <a:ext cx="1312863" cy="3124200"/>
        </p:xfrm>
        <a:graphic>
          <a:graphicData uri="http://schemas.openxmlformats.org/presentationml/2006/ole">
            <mc:AlternateContent xmlns:mc="http://schemas.openxmlformats.org/markup-compatibility/2006">
              <mc:Choice xmlns:v="urn:schemas-microsoft-com:vml" Requires="v">
                <p:oleObj spid="_x0000_s34858" name="Bitmap Image" r:id="rId4" imgW="1020952" imgH="2430476" progId="PBrush">
                  <p:embed/>
                </p:oleObj>
              </mc:Choice>
              <mc:Fallback>
                <p:oleObj name="Bitmap Image" r:id="rId4" imgW="1020952" imgH="2430476" progId="PBrush">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581400"/>
                        <a:ext cx="131286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296400" cy="1143000"/>
          </a:xfrm>
        </p:spPr>
        <p:txBody>
          <a:bodyPr>
            <a:noAutofit/>
          </a:bodyPr>
          <a:lstStyle/>
          <a:p>
            <a:r>
              <a:rPr lang="en-US" sz="3600" b="1" dirty="0" smtClean="0"/>
              <a:t>8. A solution with [H</a:t>
            </a:r>
            <a:r>
              <a:rPr lang="en-US" sz="3600" b="1" baseline="-25000" dirty="0" smtClean="0"/>
              <a:t>3</a:t>
            </a:r>
            <a:r>
              <a:rPr lang="en-US" sz="3600" b="1" dirty="0" smtClean="0"/>
              <a:t>O</a:t>
            </a:r>
            <a:r>
              <a:rPr lang="en-US" sz="3600" b="1" baseline="30000" dirty="0" smtClean="0"/>
              <a:t>+</a:t>
            </a:r>
            <a:r>
              <a:rPr lang="en-US" sz="3600" b="1" dirty="0" smtClean="0"/>
              <a:t>] = .1 M contains a </a:t>
            </a:r>
            <a:r>
              <a:rPr lang="en-US" sz="3600" b="1" u="sng" dirty="0" smtClean="0"/>
              <a:t>stronger</a:t>
            </a:r>
            <a:r>
              <a:rPr lang="en-US" sz="3600" b="1" dirty="0" smtClean="0"/>
              <a:t> acid than a solution [H</a:t>
            </a:r>
            <a:r>
              <a:rPr lang="en-US" sz="3600" b="1" baseline="-25000" dirty="0" smtClean="0"/>
              <a:t>3</a:t>
            </a:r>
            <a:r>
              <a:rPr lang="en-US" sz="3600" b="1" dirty="0" smtClean="0"/>
              <a:t>O</a:t>
            </a:r>
            <a:r>
              <a:rPr lang="en-US" sz="3600" b="1" baseline="30000" dirty="0" smtClean="0"/>
              <a:t>+</a:t>
            </a:r>
            <a:r>
              <a:rPr lang="en-US" sz="3600" b="1" dirty="0" smtClean="0"/>
              <a:t>] = .001 M?</a:t>
            </a:r>
            <a:endParaRPr lang="en-US" sz="3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 y="1551992"/>
            <a:ext cx="23431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51992"/>
            <a:ext cx="24288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0310" y="4390826"/>
            <a:ext cx="3429000" cy="584775"/>
          </a:xfrm>
          <a:prstGeom prst="rect">
            <a:avLst/>
          </a:prstGeom>
          <a:noFill/>
          <a:ln>
            <a:solidFill>
              <a:schemeClr val="accent1"/>
            </a:solidFill>
          </a:ln>
        </p:spPr>
        <p:txBody>
          <a:bodyPr wrap="square" rtlCol="0">
            <a:spAutoFit/>
          </a:bodyPr>
          <a:lstStyle/>
          <a:p>
            <a:r>
              <a:rPr lang="en-US" sz="3200" dirty="0" smtClean="0"/>
              <a:t>.001 M Hydronium</a:t>
            </a:r>
            <a:endParaRPr lang="en-US" sz="3200" dirty="0"/>
          </a:p>
        </p:txBody>
      </p:sp>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7226" r="3186"/>
          <a:stretch/>
        </p:blipFill>
        <p:spPr bwMode="auto">
          <a:xfrm>
            <a:off x="7044810" y="1631497"/>
            <a:ext cx="209919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6753"/>
          <a:stretch/>
        </p:blipFill>
        <p:spPr bwMode="auto">
          <a:xfrm>
            <a:off x="4830147" y="1631497"/>
            <a:ext cx="221155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7196" y="5410200"/>
            <a:ext cx="8333403" cy="1661993"/>
          </a:xfrm>
          <a:prstGeom prst="rect">
            <a:avLst/>
          </a:prstGeom>
          <a:noFill/>
        </p:spPr>
        <p:txBody>
          <a:bodyPr wrap="square" rtlCol="0">
            <a:spAutoFit/>
          </a:bodyPr>
          <a:lstStyle/>
          <a:p>
            <a:r>
              <a:rPr lang="en-US" sz="2800" dirty="0" smtClean="0"/>
              <a:t>Use the Equilibrium concentration</a:t>
            </a:r>
            <a:r>
              <a:rPr lang="en-US" sz="2800" baseline="0" dirty="0" smtClean="0"/>
              <a:t> View to see that if the acid is weak, then the statement is true, but if the acid is strong, concentration matters. </a:t>
            </a:r>
            <a:endParaRPr lang="en-US" sz="2800" dirty="0" smtClean="0"/>
          </a:p>
          <a:p>
            <a:endParaRPr lang="en-US" dirty="0"/>
          </a:p>
        </p:txBody>
      </p:sp>
      <p:sp>
        <p:nvSpPr>
          <p:cNvPr id="10" name="TextBox 9"/>
          <p:cNvSpPr txBox="1"/>
          <p:nvPr/>
        </p:nvSpPr>
        <p:spPr>
          <a:xfrm>
            <a:off x="630205" y="4390826"/>
            <a:ext cx="3429000" cy="584775"/>
          </a:xfrm>
          <a:prstGeom prst="rect">
            <a:avLst/>
          </a:prstGeom>
          <a:noFill/>
          <a:ln>
            <a:solidFill>
              <a:schemeClr val="accent1"/>
            </a:solidFill>
          </a:ln>
        </p:spPr>
        <p:txBody>
          <a:bodyPr wrap="square" rtlCol="0">
            <a:spAutoFit/>
          </a:bodyPr>
          <a:lstStyle/>
          <a:p>
            <a:r>
              <a:rPr lang="en-US" sz="3200" dirty="0" smtClean="0"/>
              <a:t>.1 M Hydronium</a:t>
            </a:r>
            <a:endParaRPr lang="en-US" sz="3200" dirty="0"/>
          </a:p>
        </p:txBody>
      </p:sp>
    </p:spTree>
    <p:extLst>
      <p:ext uri="{BB962C8B-B14F-4D97-AF65-F5344CB8AC3E}">
        <p14:creationId xmlns:p14="http://schemas.microsoft.com/office/powerpoint/2010/main" val="1964134056"/>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US" dirty="0" smtClean="0"/>
              <a:t>9. </a:t>
            </a:r>
            <a:r>
              <a:rPr lang="en-US" b="1" dirty="0" smtClean="0"/>
              <a:t>What </a:t>
            </a:r>
            <a:r>
              <a:rPr lang="en-US" b="1" u="sng" dirty="0"/>
              <a:t>ALWAYS</a:t>
            </a:r>
            <a:r>
              <a:rPr lang="en-US" b="1" dirty="0"/>
              <a:t> distinguishes a </a:t>
            </a:r>
            <a:r>
              <a:rPr lang="en-US" b="1" u="sng" dirty="0"/>
              <a:t>weak acid </a:t>
            </a:r>
            <a:r>
              <a:rPr lang="en-US" b="1" dirty="0"/>
              <a:t>from a </a:t>
            </a:r>
            <a:r>
              <a:rPr lang="en-US" b="1" u="sng" dirty="0"/>
              <a:t>strong acid</a:t>
            </a:r>
            <a:r>
              <a:rPr lang="en-US" b="1" dirty="0"/>
              <a:t>?</a:t>
            </a:r>
          </a:p>
        </p:txBody>
      </p:sp>
      <p:sp>
        <p:nvSpPr>
          <p:cNvPr id="3" name="Content Placeholder 2"/>
          <p:cNvSpPr>
            <a:spLocks noGrp="1"/>
          </p:cNvSpPr>
          <p:nvPr>
            <p:ph idx="1"/>
          </p:nvPr>
        </p:nvSpPr>
        <p:spPr>
          <a:xfrm>
            <a:off x="0" y="1600200"/>
            <a:ext cx="9144000" cy="4800600"/>
          </a:xfrm>
        </p:spPr>
        <p:txBody>
          <a:bodyPr>
            <a:noAutofit/>
          </a:bodyPr>
          <a:lstStyle/>
          <a:p>
            <a:pPr marL="514350" lvl="0" indent="-514350">
              <a:buFont typeface="+mj-lt"/>
              <a:buAutoNum type="alphaUcPeriod"/>
            </a:pPr>
            <a:r>
              <a:rPr lang="en-US" sz="3000" b="1" dirty="0">
                <a:solidFill>
                  <a:srgbClr val="7030A0"/>
                </a:solidFill>
              </a:rPr>
              <a:t>A weak acid doesn’t react much in water; strong acids completely react.</a:t>
            </a:r>
          </a:p>
          <a:p>
            <a:pPr marL="514350" lvl="0" indent="-514350">
              <a:buFont typeface="+mj-lt"/>
              <a:buAutoNum type="alphaUcPeriod"/>
            </a:pPr>
            <a:r>
              <a:rPr lang="en-US" sz="3000" b="1" dirty="0">
                <a:solidFill>
                  <a:srgbClr val="C00000"/>
                </a:solidFill>
              </a:rPr>
              <a:t>A weak acid is more dilute than a strong acid.</a:t>
            </a:r>
          </a:p>
          <a:p>
            <a:pPr marL="514350" lvl="0" indent="-514350">
              <a:buFont typeface="+mj-lt"/>
              <a:buAutoNum type="alphaUcPeriod"/>
            </a:pPr>
            <a:r>
              <a:rPr lang="en-US" sz="3000" b="1" dirty="0">
                <a:solidFill>
                  <a:srgbClr val="00B050"/>
                </a:solidFill>
              </a:rPr>
              <a:t>A weak acid has a higher pH than a strong acid.</a:t>
            </a:r>
          </a:p>
          <a:p>
            <a:pPr marL="514350" lvl="0" indent="-514350">
              <a:buFont typeface="+mj-lt"/>
              <a:buAutoNum type="alphaUcPeriod"/>
            </a:pPr>
            <a:r>
              <a:rPr lang="en-US" sz="3000" b="1" dirty="0">
                <a:solidFill>
                  <a:srgbClr val="002060"/>
                </a:solidFill>
              </a:rPr>
              <a:t>Statements </a:t>
            </a:r>
            <a:r>
              <a:rPr lang="en-US" sz="3000" b="1" dirty="0">
                <a:solidFill>
                  <a:srgbClr val="7030A0"/>
                </a:solidFill>
              </a:rPr>
              <a:t>a</a:t>
            </a:r>
            <a:r>
              <a:rPr lang="en-US" sz="3000" b="1" dirty="0">
                <a:solidFill>
                  <a:srgbClr val="002060"/>
                </a:solidFill>
              </a:rPr>
              <a:t> and </a:t>
            </a:r>
            <a:r>
              <a:rPr lang="en-US" sz="3000" b="1" dirty="0">
                <a:solidFill>
                  <a:srgbClr val="00B050"/>
                </a:solidFill>
              </a:rPr>
              <a:t>c</a:t>
            </a:r>
            <a:r>
              <a:rPr lang="en-US" sz="3000" b="1" dirty="0">
                <a:solidFill>
                  <a:srgbClr val="002060"/>
                </a:solidFill>
              </a:rPr>
              <a:t> are both characteristics that distinguish weak acids from strong acids.</a:t>
            </a:r>
          </a:p>
          <a:p>
            <a:pPr marL="514350" lvl="0" indent="-514350">
              <a:buFont typeface="+mj-lt"/>
              <a:buAutoNum type="alphaUcPeriod"/>
            </a:pPr>
            <a:r>
              <a:rPr lang="en-US" sz="3000" b="1" dirty="0">
                <a:solidFill>
                  <a:schemeClr val="accent6">
                    <a:lumMod val="50000"/>
                  </a:schemeClr>
                </a:solidFill>
              </a:rPr>
              <a:t>Statements </a:t>
            </a:r>
            <a:r>
              <a:rPr lang="en-US" sz="3000" b="1" dirty="0">
                <a:solidFill>
                  <a:srgbClr val="7030A0"/>
                </a:solidFill>
              </a:rPr>
              <a:t>a</a:t>
            </a:r>
            <a:r>
              <a:rPr lang="en-US" sz="3000" b="1" dirty="0">
                <a:solidFill>
                  <a:schemeClr val="accent6">
                    <a:lumMod val="50000"/>
                  </a:schemeClr>
                </a:solidFill>
              </a:rPr>
              <a:t>, </a:t>
            </a:r>
            <a:r>
              <a:rPr lang="en-US" sz="3000" b="1" dirty="0">
                <a:solidFill>
                  <a:srgbClr val="C00000"/>
                </a:solidFill>
              </a:rPr>
              <a:t>b</a:t>
            </a:r>
            <a:r>
              <a:rPr lang="en-US" sz="3000" b="1" dirty="0">
                <a:solidFill>
                  <a:schemeClr val="accent6">
                    <a:lumMod val="50000"/>
                  </a:schemeClr>
                </a:solidFill>
              </a:rPr>
              <a:t>, and </a:t>
            </a:r>
            <a:r>
              <a:rPr lang="en-US" sz="3000" b="1" dirty="0">
                <a:solidFill>
                  <a:srgbClr val="00B050"/>
                </a:solidFill>
              </a:rPr>
              <a:t>c</a:t>
            </a:r>
            <a:r>
              <a:rPr lang="en-US" sz="3000" b="1" dirty="0">
                <a:solidFill>
                  <a:schemeClr val="accent6">
                    <a:lumMod val="50000"/>
                  </a:schemeClr>
                </a:solidFill>
              </a:rPr>
              <a:t> are all characteristics that distinguish weak acids from strong acids.</a:t>
            </a:r>
          </a:p>
        </p:txBody>
      </p:sp>
    </p:spTree>
    <p:extLst>
      <p:ext uri="{BB962C8B-B14F-4D97-AF65-F5344CB8AC3E}">
        <p14:creationId xmlns:p14="http://schemas.microsoft.com/office/powerpoint/2010/main" val="3504481389"/>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US" dirty="0" smtClean="0"/>
              <a:t>10. </a:t>
            </a:r>
            <a:r>
              <a:rPr lang="en-US" b="1" dirty="0" smtClean="0"/>
              <a:t>What </a:t>
            </a:r>
            <a:r>
              <a:rPr lang="en-US" b="1" u="sng" dirty="0"/>
              <a:t>ALWAYS</a:t>
            </a:r>
            <a:r>
              <a:rPr lang="en-US" b="1" dirty="0"/>
              <a:t> distinguishes a </a:t>
            </a:r>
            <a:r>
              <a:rPr lang="en-US" b="1" u="sng" dirty="0"/>
              <a:t>weak </a:t>
            </a:r>
            <a:r>
              <a:rPr lang="en-US" b="1" u="sng" dirty="0" smtClean="0"/>
              <a:t>base </a:t>
            </a:r>
            <a:r>
              <a:rPr lang="en-US" b="1" dirty="0"/>
              <a:t>from a </a:t>
            </a:r>
            <a:r>
              <a:rPr lang="en-US" b="1" u="sng" dirty="0"/>
              <a:t>strong </a:t>
            </a:r>
            <a:r>
              <a:rPr lang="en-US" b="1" u="sng" dirty="0" smtClean="0"/>
              <a:t>base</a:t>
            </a:r>
            <a:r>
              <a:rPr lang="en-US" b="1" dirty="0" smtClean="0"/>
              <a:t>?</a:t>
            </a:r>
            <a:endParaRPr lang="en-US" b="1" dirty="0"/>
          </a:p>
        </p:txBody>
      </p:sp>
      <p:sp>
        <p:nvSpPr>
          <p:cNvPr id="3" name="Content Placeholder 2"/>
          <p:cNvSpPr>
            <a:spLocks noGrp="1"/>
          </p:cNvSpPr>
          <p:nvPr>
            <p:ph idx="1"/>
          </p:nvPr>
        </p:nvSpPr>
        <p:spPr>
          <a:xfrm>
            <a:off x="0" y="1600200"/>
            <a:ext cx="9372600" cy="4800600"/>
          </a:xfrm>
        </p:spPr>
        <p:txBody>
          <a:bodyPr>
            <a:noAutofit/>
          </a:bodyPr>
          <a:lstStyle/>
          <a:p>
            <a:pPr marL="514350" lvl="0" indent="-514350">
              <a:buFont typeface="+mj-lt"/>
              <a:buAutoNum type="alphaUcPeriod"/>
            </a:pPr>
            <a:r>
              <a:rPr lang="en-US" sz="2800" b="1" dirty="0">
                <a:solidFill>
                  <a:srgbClr val="7030A0"/>
                </a:solidFill>
              </a:rPr>
              <a:t>A weak </a:t>
            </a:r>
            <a:r>
              <a:rPr lang="en-US" sz="2800" b="1" dirty="0" smtClean="0">
                <a:solidFill>
                  <a:srgbClr val="7030A0"/>
                </a:solidFill>
              </a:rPr>
              <a:t>base </a:t>
            </a:r>
            <a:r>
              <a:rPr lang="en-US" sz="2800" b="1" dirty="0">
                <a:solidFill>
                  <a:srgbClr val="7030A0"/>
                </a:solidFill>
              </a:rPr>
              <a:t>doesn’t react much in water; strong </a:t>
            </a:r>
            <a:r>
              <a:rPr lang="en-US" sz="2800" b="1" dirty="0" smtClean="0">
                <a:solidFill>
                  <a:srgbClr val="7030A0"/>
                </a:solidFill>
              </a:rPr>
              <a:t>bases </a:t>
            </a:r>
            <a:r>
              <a:rPr lang="en-US" sz="2800" b="1" dirty="0">
                <a:solidFill>
                  <a:srgbClr val="7030A0"/>
                </a:solidFill>
              </a:rPr>
              <a:t>completely react.</a:t>
            </a:r>
          </a:p>
          <a:p>
            <a:pPr marL="514350" lvl="0" indent="-514350">
              <a:buFont typeface="+mj-lt"/>
              <a:buAutoNum type="alphaUcPeriod"/>
            </a:pPr>
            <a:r>
              <a:rPr lang="en-US" sz="2800" b="1" dirty="0">
                <a:solidFill>
                  <a:srgbClr val="C00000"/>
                </a:solidFill>
              </a:rPr>
              <a:t>A weak </a:t>
            </a:r>
            <a:r>
              <a:rPr lang="en-US" sz="2800" b="1" dirty="0" smtClean="0">
                <a:solidFill>
                  <a:srgbClr val="C00000"/>
                </a:solidFill>
              </a:rPr>
              <a:t>base </a:t>
            </a:r>
            <a:r>
              <a:rPr lang="en-US" sz="2800" b="1" dirty="0">
                <a:solidFill>
                  <a:srgbClr val="C00000"/>
                </a:solidFill>
              </a:rPr>
              <a:t>is more dilute than a strong </a:t>
            </a:r>
            <a:r>
              <a:rPr lang="en-US" sz="2800" b="1" dirty="0" smtClean="0">
                <a:solidFill>
                  <a:srgbClr val="C00000"/>
                </a:solidFill>
              </a:rPr>
              <a:t>base.</a:t>
            </a:r>
            <a:endParaRPr lang="en-US" sz="2800" b="1" dirty="0">
              <a:solidFill>
                <a:srgbClr val="C00000"/>
              </a:solidFill>
            </a:endParaRPr>
          </a:p>
          <a:p>
            <a:pPr marL="514350" lvl="0" indent="-514350">
              <a:buFont typeface="+mj-lt"/>
              <a:buAutoNum type="alphaUcPeriod"/>
            </a:pPr>
            <a:r>
              <a:rPr lang="en-US" sz="2800" b="1" dirty="0">
                <a:solidFill>
                  <a:srgbClr val="00B050"/>
                </a:solidFill>
              </a:rPr>
              <a:t>A weak </a:t>
            </a:r>
            <a:r>
              <a:rPr lang="en-US" sz="2800" b="1" dirty="0" smtClean="0">
                <a:solidFill>
                  <a:srgbClr val="00B050"/>
                </a:solidFill>
              </a:rPr>
              <a:t>base </a:t>
            </a:r>
            <a:r>
              <a:rPr lang="en-US" sz="2800" b="1" dirty="0">
                <a:solidFill>
                  <a:srgbClr val="00B050"/>
                </a:solidFill>
              </a:rPr>
              <a:t>has </a:t>
            </a:r>
            <a:r>
              <a:rPr lang="en-US" sz="2800" b="1" dirty="0" smtClean="0">
                <a:solidFill>
                  <a:srgbClr val="00B050"/>
                </a:solidFill>
              </a:rPr>
              <a:t>higher </a:t>
            </a:r>
            <a:r>
              <a:rPr lang="en-US" sz="2800" b="1" dirty="0">
                <a:solidFill>
                  <a:srgbClr val="00B050"/>
                </a:solidFill>
              </a:rPr>
              <a:t>pH than a strong </a:t>
            </a:r>
            <a:r>
              <a:rPr lang="en-US" sz="2800" b="1" dirty="0" smtClean="0">
                <a:solidFill>
                  <a:srgbClr val="00B050"/>
                </a:solidFill>
              </a:rPr>
              <a:t>base.</a:t>
            </a:r>
            <a:endParaRPr lang="en-US" sz="2800" b="1" dirty="0">
              <a:solidFill>
                <a:srgbClr val="00B050"/>
              </a:solidFill>
            </a:endParaRPr>
          </a:p>
          <a:p>
            <a:pPr marL="514350" lvl="0" indent="-514350">
              <a:buFont typeface="+mj-lt"/>
              <a:buAutoNum type="alphaUcPeriod"/>
            </a:pPr>
            <a:r>
              <a:rPr lang="en-US" sz="2800" b="1" dirty="0">
                <a:solidFill>
                  <a:srgbClr val="002060"/>
                </a:solidFill>
              </a:rPr>
              <a:t>Statements </a:t>
            </a:r>
            <a:r>
              <a:rPr lang="en-US" sz="2800" b="1" dirty="0">
                <a:solidFill>
                  <a:srgbClr val="7030A0"/>
                </a:solidFill>
              </a:rPr>
              <a:t>a</a:t>
            </a:r>
            <a:r>
              <a:rPr lang="en-US" sz="2800" b="1" dirty="0">
                <a:solidFill>
                  <a:srgbClr val="002060"/>
                </a:solidFill>
              </a:rPr>
              <a:t> and </a:t>
            </a:r>
            <a:r>
              <a:rPr lang="en-US" sz="2800" b="1" dirty="0">
                <a:solidFill>
                  <a:srgbClr val="00B050"/>
                </a:solidFill>
              </a:rPr>
              <a:t>c</a:t>
            </a:r>
            <a:r>
              <a:rPr lang="en-US" sz="2800" b="1" dirty="0">
                <a:solidFill>
                  <a:srgbClr val="002060"/>
                </a:solidFill>
              </a:rPr>
              <a:t> are both characteristics that distinguish weak </a:t>
            </a:r>
            <a:r>
              <a:rPr lang="en-US" sz="2800" b="1" dirty="0" smtClean="0">
                <a:solidFill>
                  <a:srgbClr val="002060"/>
                </a:solidFill>
              </a:rPr>
              <a:t>bases </a:t>
            </a:r>
            <a:r>
              <a:rPr lang="en-US" sz="2800" b="1" dirty="0">
                <a:solidFill>
                  <a:srgbClr val="002060"/>
                </a:solidFill>
              </a:rPr>
              <a:t>from strong </a:t>
            </a:r>
            <a:r>
              <a:rPr lang="en-US" sz="2800" b="1" dirty="0" smtClean="0">
                <a:solidFill>
                  <a:srgbClr val="002060"/>
                </a:solidFill>
              </a:rPr>
              <a:t>bases</a:t>
            </a:r>
            <a:r>
              <a:rPr lang="en-US" sz="2800" b="1" dirty="0">
                <a:solidFill>
                  <a:srgbClr val="002060"/>
                </a:solidFill>
              </a:rPr>
              <a:t>.</a:t>
            </a:r>
          </a:p>
          <a:p>
            <a:pPr marL="514350" lvl="0" indent="-514350">
              <a:buFont typeface="+mj-lt"/>
              <a:buAutoNum type="alphaUcPeriod"/>
            </a:pPr>
            <a:r>
              <a:rPr lang="en-US" sz="2800" b="1" dirty="0">
                <a:solidFill>
                  <a:schemeClr val="accent6">
                    <a:lumMod val="50000"/>
                  </a:schemeClr>
                </a:solidFill>
              </a:rPr>
              <a:t>Statements </a:t>
            </a:r>
            <a:r>
              <a:rPr lang="en-US" sz="2800" b="1" dirty="0">
                <a:solidFill>
                  <a:srgbClr val="7030A0"/>
                </a:solidFill>
              </a:rPr>
              <a:t>a</a:t>
            </a:r>
            <a:r>
              <a:rPr lang="en-US" sz="2800" b="1" dirty="0">
                <a:solidFill>
                  <a:schemeClr val="accent6">
                    <a:lumMod val="50000"/>
                  </a:schemeClr>
                </a:solidFill>
              </a:rPr>
              <a:t>, </a:t>
            </a:r>
            <a:r>
              <a:rPr lang="en-US" sz="2800" b="1" dirty="0">
                <a:solidFill>
                  <a:srgbClr val="C00000"/>
                </a:solidFill>
              </a:rPr>
              <a:t>b</a:t>
            </a:r>
            <a:r>
              <a:rPr lang="en-US" sz="2800" b="1" dirty="0">
                <a:solidFill>
                  <a:schemeClr val="accent6">
                    <a:lumMod val="50000"/>
                  </a:schemeClr>
                </a:solidFill>
              </a:rPr>
              <a:t>, and </a:t>
            </a:r>
            <a:r>
              <a:rPr lang="en-US" sz="2800" b="1" dirty="0">
                <a:solidFill>
                  <a:srgbClr val="00B050"/>
                </a:solidFill>
              </a:rPr>
              <a:t>c</a:t>
            </a:r>
            <a:r>
              <a:rPr lang="en-US" sz="2800" b="1" dirty="0">
                <a:solidFill>
                  <a:schemeClr val="accent6">
                    <a:lumMod val="50000"/>
                  </a:schemeClr>
                </a:solidFill>
              </a:rPr>
              <a:t> are all characteristics that distinguish weak </a:t>
            </a:r>
            <a:r>
              <a:rPr lang="en-US" sz="2800" b="1" dirty="0" smtClean="0">
                <a:solidFill>
                  <a:schemeClr val="accent6">
                    <a:lumMod val="50000"/>
                  </a:schemeClr>
                </a:solidFill>
              </a:rPr>
              <a:t>bases </a:t>
            </a:r>
            <a:r>
              <a:rPr lang="en-US" sz="2800" b="1" dirty="0">
                <a:solidFill>
                  <a:schemeClr val="accent6">
                    <a:lumMod val="50000"/>
                  </a:schemeClr>
                </a:solidFill>
              </a:rPr>
              <a:t>from strong </a:t>
            </a:r>
            <a:r>
              <a:rPr lang="en-US" sz="2800" b="1" dirty="0" smtClean="0">
                <a:solidFill>
                  <a:schemeClr val="accent6">
                    <a:lumMod val="50000"/>
                  </a:schemeClr>
                </a:solidFill>
              </a:rPr>
              <a:t>bases</a:t>
            </a:r>
            <a:r>
              <a:rPr lang="en-US" sz="2800" b="1" dirty="0">
                <a:solidFill>
                  <a:schemeClr val="accent6">
                    <a:lumMod val="50000"/>
                  </a:schemeClr>
                </a:solidFill>
              </a:rPr>
              <a:t>.</a:t>
            </a:r>
          </a:p>
        </p:txBody>
      </p:sp>
    </p:spTree>
    <p:extLst>
      <p:ext uri="{BB962C8B-B14F-4D97-AF65-F5344CB8AC3E}">
        <p14:creationId xmlns:p14="http://schemas.microsoft.com/office/powerpoint/2010/main" val="8627531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for Acid Base Solutions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402" y="3048000"/>
            <a:ext cx="154764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572" y="3169745"/>
            <a:ext cx="858774" cy="130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503611"/>
            <a:ext cx="961636" cy="119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322672"/>
            <a:ext cx="999900" cy="155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0559" y="1322672"/>
            <a:ext cx="90011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1666" y="1322672"/>
            <a:ext cx="747713" cy="128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1890" y="1357403"/>
            <a:ext cx="980297" cy="148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r="15816"/>
          <a:stretch/>
        </p:blipFill>
        <p:spPr bwMode="auto">
          <a:xfrm>
            <a:off x="3915108" y="3115762"/>
            <a:ext cx="856583" cy="128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6090" y="3118872"/>
            <a:ext cx="815161" cy="1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4495800"/>
            <a:ext cx="8382000" cy="1938992"/>
          </a:xfrm>
          <a:prstGeom prst="rect">
            <a:avLst/>
          </a:prstGeom>
          <a:noFill/>
        </p:spPr>
        <p:txBody>
          <a:bodyPr wrap="square" rtlCol="0">
            <a:spAutoFit/>
          </a:bodyPr>
          <a:lstStyle/>
          <a:p>
            <a:r>
              <a:rPr lang="en-US" sz="4000" dirty="0" smtClean="0"/>
              <a:t>Use these icons to write reactions for strong and weak acids and then for strong and weak bases.</a:t>
            </a:r>
            <a:endParaRPr lang="en-US" sz="4000" dirty="0"/>
          </a:p>
        </p:txBody>
      </p:sp>
    </p:spTree>
    <p:extLst>
      <p:ext uri="{BB962C8B-B14F-4D97-AF65-F5344CB8AC3E}">
        <p14:creationId xmlns:p14="http://schemas.microsoft.com/office/powerpoint/2010/main" val="606171008"/>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914400" y="152400"/>
            <a:ext cx="7772400" cy="1143000"/>
          </a:xfrm>
        </p:spPr>
        <p:txBody>
          <a:bodyPr/>
          <a:lstStyle/>
          <a:p>
            <a:r>
              <a:rPr lang="en-US" dirty="0" smtClean="0"/>
              <a:t>Sugar and Salt Solutions 1</a:t>
            </a:r>
            <a:endParaRPr lang="en-US" dirty="0"/>
          </a:p>
        </p:txBody>
      </p:sp>
      <p:sp>
        <p:nvSpPr>
          <p:cNvPr id="23555" name="Rectangle 3"/>
          <p:cNvSpPr>
            <a:spLocks noGrp="1" noChangeArrowheads="1"/>
          </p:cNvSpPr>
          <p:nvPr>
            <p:ph type="subTitle" idx="1"/>
          </p:nvPr>
        </p:nvSpPr>
        <p:spPr>
          <a:xfrm>
            <a:off x="152400" y="990600"/>
            <a:ext cx="8686800" cy="3276600"/>
          </a:xfrm>
        </p:spPr>
        <p:txBody>
          <a:bodyPr/>
          <a:lstStyle/>
          <a:p>
            <a:pPr algn="l"/>
            <a:r>
              <a:rPr lang="en-US" sz="2800" b="1" dirty="0">
                <a:solidFill>
                  <a:schemeClr val="tx1"/>
                </a:solidFill>
                <a:latin typeface="+mn-lt"/>
                <a:ea typeface="+mn-ea"/>
                <a:cs typeface="+mn-cs"/>
              </a:rPr>
              <a:t>Learning Goals: </a:t>
            </a:r>
            <a:r>
              <a:rPr lang="en-US" sz="2800" dirty="0">
                <a:solidFill>
                  <a:schemeClr val="tx1"/>
                </a:solidFill>
                <a:latin typeface="+mn-lt"/>
                <a:ea typeface="+mn-ea"/>
                <a:cs typeface="+mn-cs"/>
              </a:rPr>
              <a:t>Students will be able to: </a:t>
            </a:r>
          </a:p>
          <a:p>
            <a:pPr marL="457200" lvl="0" indent="-457200" algn="l">
              <a:buFont typeface="Arial" pitchFamily="34" charset="0"/>
              <a:buChar char="•"/>
            </a:pPr>
            <a:r>
              <a:rPr lang="en-US" sz="2800" b="1" dirty="0" smtClean="0">
                <a:solidFill>
                  <a:srgbClr val="0070C0"/>
                </a:solidFill>
                <a:latin typeface="+mn-lt"/>
                <a:ea typeface="+mn-ea"/>
                <a:cs typeface="+mn-cs"/>
              </a:rPr>
              <a:t>Identify if a compound is a salt or sugar by macroscopic observations or microscopic representations.</a:t>
            </a:r>
          </a:p>
          <a:p>
            <a:pPr marL="457200" lvl="0" indent="-457200" algn="l">
              <a:buFont typeface="Arial" pitchFamily="34" charset="0"/>
              <a:buChar char="•"/>
            </a:pPr>
            <a:r>
              <a:rPr lang="en-US" sz="2800" b="1" dirty="0" smtClean="0">
                <a:solidFill>
                  <a:srgbClr val="0070C0"/>
                </a:solidFill>
                <a:latin typeface="+mn-lt"/>
                <a:ea typeface="+mn-ea"/>
                <a:cs typeface="+mn-cs"/>
              </a:rPr>
              <a:t>Explain how using combinations of solutes changes solution characteristics or not. </a:t>
            </a:r>
          </a:p>
          <a:p>
            <a:pPr marL="457200" lvl="0" indent="-457200" algn="l">
              <a:buFont typeface="Arial" pitchFamily="34" charset="0"/>
              <a:buChar char="•"/>
            </a:pPr>
            <a:r>
              <a:rPr lang="en-US" sz="2800" b="1" dirty="0" smtClean="0">
                <a:solidFill>
                  <a:srgbClr val="0070C0"/>
                </a:solidFill>
                <a:latin typeface="+mn-lt"/>
                <a:ea typeface="+mn-ea"/>
                <a:cs typeface="+mn-cs"/>
              </a:rPr>
              <a:t>Use observations to explain ways concentration of a solute can change. </a:t>
            </a:r>
          </a:p>
          <a:p>
            <a:pPr marL="457200" lvl="0" indent="-457200" algn="l">
              <a:buFont typeface="Arial" pitchFamily="34" charset="0"/>
              <a:buChar char="•"/>
            </a:pPr>
            <a:r>
              <a:rPr lang="en-US" sz="2800" b="1" dirty="0" smtClean="0">
                <a:solidFill>
                  <a:srgbClr val="0070C0"/>
                </a:solidFill>
                <a:latin typeface="+mn-lt"/>
                <a:ea typeface="+mn-ea"/>
                <a:cs typeface="+mn-cs"/>
              </a:rPr>
              <a:t>Describe ways the formula, macroscopic observations, or microscopic representations of a compound indicates if the bonding is ionic or covalent. </a:t>
            </a:r>
            <a:endParaRPr lang="en-US" sz="2800" b="1" dirty="0">
              <a:solidFill>
                <a:srgbClr val="0070C0"/>
              </a:solidFill>
              <a:latin typeface="+mn-lt"/>
              <a:ea typeface="+mn-ea"/>
              <a:cs typeface="+mn-cs"/>
            </a:endParaRPr>
          </a:p>
        </p:txBody>
      </p:sp>
      <p:sp>
        <p:nvSpPr>
          <p:cNvPr id="23556" name="Text Box 4"/>
          <p:cNvSpPr txBox="1">
            <a:spLocks noChangeArrowheads="1"/>
          </p:cNvSpPr>
          <p:nvPr/>
        </p:nvSpPr>
        <p:spPr bwMode="auto">
          <a:xfrm>
            <a:off x="2895600" y="6396334"/>
            <a:ext cx="541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by Trish Loeblein updated </a:t>
            </a:r>
            <a:r>
              <a:rPr lang="en-US" dirty="0" smtClean="0"/>
              <a:t>October 2011</a:t>
            </a:r>
            <a:endParaRPr lang="en-US" dirty="0"/>
          </a:p>
        </p:txBody>
      </p:sp>
      <p:sp>
        <p:nvSpPr>
          <p:cNvPr id="5" name="Rectangle 4"/>
          <p:cNvSpPr/>
          <p:nvPr/>
        </p:nvSpPr>
        <p:spPr>
          <a:xfrm>
            <a:off x="7068378" y="6442500"/>
            <a:ext cx="2209800" cy="369332"/>
          </a:xfrm>
          <a:prstGeom prst="rect">
            <a:avLst/>
          </a:prstGeom>
        </p:spPr>
        <p:txBody>
          <a:bodyPr wrap="square">
            <a:spAutoFit/>
          </a:bodyPr>
          <a:lstStyle/>
          <a:p>
            <a:r>
              <a:rPr lang="en-US" dirty="0" smtClean="0">
                <a:hlinkClick r:id="rId2"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marL="838200" indent="-838200" algn="l">
              <a:buFontTx/>
              <a:buAutoNum type="arabicPeriod"/>
            </a:pPr>
            <a:r>
              <a:rPr lang="en-US" dirty="0" smtClean="0"/>
              <a:t>Which would you predict to be a salt?</a:t>
            </a:r>
            <a:endParaRPr lang="en-US" dirty="0">
              <a:solidFill>
                <a:srgbClr val="CC0000"/>
              </a:solidFill>
            </a:endParaRPr>
          </a:p>
        </p:txBody>
      </p:sp>
      <p:sp>
        <p:nvSpPr>
          <p:cNvPr id="6147" name="Rectangle 3"/>
          <p:cNvSpPr>
            <a:spLocks noGrp="1" noChangeArrowheads="1"/>
          </p:cNvSpPr>
          <p:nvPr>
            <p:ph type="body" idx="1"/>
          </p:nvPr>
        </p:nvSpPr>
        <p:spPr>
          <a:xfrm>
            <a:off x="838200" y="2209800"/>
            <a:ext cx="4800600" cy="3886200"/>
          </a:xfrm>
        </p:spPr>
        <p:txBody>
          <a:bodyPr/>
          <a:lstStyle/>
          <a:p>
            <a:pPr marL="609600" indent="-609600">
              <a:buClr>
                <a:schemeClr val="accent2"/>
              </a:buClr>
              <a:buFontTx/>
              <a:buAutoNum type="alphaUcPeriod"/>
            </a:pPr>
            <a:r>
              <a:rPr lang="en-US" sz="4400" b="1" dirty="0" smtClean="0">
                <a:solidFill>
                  <a:srgbClr val="0000CC"/>
                </a:solidFill>
              </a:rPr>
              <a:t>CO</a:t>
            </a:r>
            <a:r>
              <a:rPr lang="en-US" sz="4400" b="1" baseline="-25000" dirty="0" smtClean="0">
                <a:solidFill>
                  <a:srgbClr val="0000CC"/>
                </a:solidFill>
              </a:rPr>
              <a:t>2</a:t>
            </a:r>
            <a:endParaRPr lang="en-US" sz="4400" b="1" baseline="-25000" dirty="0">
              <a:solidFill>
                <a:srgbClr val="0000CC"/>
              </a:solidFill>
            </a:endParaRPr>
          </a:p>
          <a:p>
            <a:pPr marL="609600" indent="-609600">
              <a:buClr>
                <a:schemeClr val="accent2"/>
              </a:buClr>
              <a:buFontTx/>
              <a:buAutoNum type="alphaUcPeriod"/>
            </a:pPr>
            <a:r>
              <a:rPr lang="en-US" sz="4400" b="1" dirty="0" smtClean="0">
                <a:solidFill>
                  <a:srgbClr val="0000CC"/>
                </a:solidFill>
              </a:rPr>
              <a:t>CaCl</a:t>
            </a:r>
            <a:r>
              <a:rPr lang="en-US" sz="4400" b="1" baseline="-25000" dirty="0" smtClean="0">
                <a:solidFill>
                  <a:srgbClr val="0000CC"/>
                </a:solidFill>
              </a:rPr>
              <a:t>2</a:t>
            </a:r>
            <a:endParaRPr lang="en-US" sz="4400" dirty="0">
              <a:solidFill>
                <a:srgbClr val="0000CC"/>
              </a:solidFill>
            </a:endParaRPr>
          </a:p>
          <a:p>
            <a:pPr marL="609600" indent="-609600">
              <a:buClr>
                <a:schemeClr val="accent2"/>
              </a:buClr>
              <a:buFontTx/>
              <a:buAutoNum type="alphaUcPeriod"/>
            </a:pPr>
            <a:r>
              <a:rPr lang="en-US" sz="4400" b="1" dirty="0" smtClean="0">
                <a:solidFill>
                  <a:srgbClr val="0000CC"/>
                </a:solidFill>
              </a:rPr>
              <a:t>C</a:t>
            </a:r>
            <a:r>
              <a:rPr lang="en-US" sz="4400" b="1" baseline="-25000" dirty="0" smtClean="0">
                <a:solidFill>
                  <a:srgbClr val="0000CC"/>
                </a:solidFill>
              </a:rPr>
              <a:t>12</a:t>
            </a:r>
            <a:r>
              <a:rPr lang="en-US" sz="4400" b="1" dirty="0" smtClean="0">
                <a:solidFill>
                  <a:srgbClr val="0000CC"/>
                </a:solidFill>
              </a:rPr>
              <a:t>H</a:t>
            </a:r>
            <a:r>
              <a:rPr lang="en-US" sz="4400" b="1" baseline="-25000" dirty="0" smtClean="0">
                <a:solidFill>
                  <a:srgbClr val="0000CC"/>
                </a:solidFill>
              </a:rPr>
              <a:t>22</a:t>
            </a:r>
            <a:r>
              <a:rPr lang="en-US" sz="4400" b="1" dirty="0" smtClean="0">
                <a:solidFill>
                  <a:srgbClr val="0000CC"/>
                </a:solidFill>
              </a:rPr>
              <a:t>O</a:t>
            </a:r>
            <a:r>
              <a:rPr lang="en-US" sz="4400" b="1" baseline="-25000" dirty="0" smtClean="0">
                <a:solidFill>
                  <a:srgbClr val="0000CC"/>
                </a:solidFill>
              </a:rPr>
              <a:t>11</a:t>
            </a:r>
            <a:endParaRPr lang="en-US" sz="4400" b="1" dirty="0" smtClean="0">
              <a:solidFill>
                <a:srgbClr val="0000CC"/>
              </a:solidFill>
            </a:endParaRPr>
          </a:p>
          <a:p>
            <a:pPr marL="609600" indent="-609600">
              <a:buClr>
                <a:schemeClr val="accent2"/>
              </a:buClr>
              <a:buFontTx/>
              <a:buAutoNum type="alphaUcPeriod"/>
            </a:pPr>
            <a:r>
              <a:rPr lang="en-US" sz="4400" b="1" dirty="0" err="1" smtClean="0">
                <a:solidFill>
                  <a:srgbClr val="0000CC"/>
                </a:solidFill>
              </a:rPr>
              <a:t>HCl</a:t>
            </a:r>
            <a:endParaRPr lang="en-US" sz="4400" b="1" baseline="-25000" dirty="0">
              <a:solidFill>
                <a:srgbClr val="0000CC"/>
              </a:solidFill>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458200" cy="1143000"/>
          </a:xfrm>
        </p:spPr>
        <p:txBody>
          <a:bodyPr/>
          <a:lstStyle/>
          <a:p>
            <a:pPr algn="l"/>
            <a:r>
              <a:rPr lang="en-US" sz="3600" dirty="0" smtClean="0"/>
              <a:t>1. </a:t>
            </a:r>
            <a:r>
              <a:rPr lang="en-US" sz="3600" dirty="0" err="1" smtClean="0"/>
              <a:t>Ans</a:t>
            </a:r>
            <a:r>
              <a:rPr lang="en-US" sz="3600" dirty="0" smtClean="0"/>
              <a:t> Which would you predict to be a salt?</a:t>
            </a:r>
            <a:endParaRPr lang="en-US" sz="3600" dirty="0">
              <a:solidFill>
                <a:srgbClr val="CC0000"/>
              </a:solidFill>
            </a:endParaRPr>
          </a:p>
        </p:txBody>
      </p:sp>
      <p:sp>
        <p:nvSpPr>
          <p:cNvPr id="6147" name="Rectangle 3"/>
          <p:cNvSpPr>
            <a:spLocks noGrp="1" noChangeArrowheads="1"/>
          </p:cNvSpPr>
          <p:nvPr>
            <p:ph type="body" idx="1"/>
          </p:nvPr>
        </p:nvSpPr>
        <p:spPr>
          <a:xfrm>
            <a:off x="304800" y="1219200"/>
            <a:ext cx="2667000" cy="2057400"/>
          </a:xfrm>
        </p:spPr>
        <p:txBody>
          <a:bodyPr/>
          <a:lstStyle/>
          <a:p>
            <a:pPr marL="609600" indent="-609600">
              <a:buClr>
                <a:schemeClr val="accent2"/>
              </a:buClr>
              <a:buFontTx/>
              <a:buAutoNum type="alphaUcPeriod"/>
            </a:pPr>
            <a:r>
              <a:rPr lang="en-US" sz="2800" b="1" dirty="0" smtClean="0">
                <a:solidFill>
                  <a:srgbClr val="0000CC"/>
                </a:solidFill>
              </a:rPr>
              <a:t>CO</a:t>
            </a:r>
            <a:r>
              <a:rPr lang="en-US" sz="2800" b="1" baseline="-25000" dirty="0" smtClean="0">
                <a:solidFill>
                  <a:srgbClr val="0000CC"/>
                </a:solidFill>
              </a:rPr>
              <a:t>2</a:t>
            </a:r>
            <a:endParaRPr lang="en-US" sz="2800" b="1" baseline="-25000" dirty="0">
              <a:solidFill>
                <a:srgbClr val="0000CC"/>
              </a:solidFill>
            </a:endParaRPr>
          </a:p>
          <a:p>
            <a:pPr marL="609600" indent="-609600">
              <a:buClr>
                <a:schemeClr val="accent2"/>
              </a:buClr>
              <a:buFontTx/>
              <a:buAutoNum type="alphaUcPeriod"/>
            </a:pPr>
            <a:r>
              <a:rPr lang="en-US" sz="2800" b="1" dirty="0" smtClean="0">
                <a:solidFill>
                  <a:srgbClr val="0000CC"/>
                </a:solidFill>
              </a:rPr>
              <a:t>CaCl</a:t>
            </a:r>
            <a:r>
              <a:rPr lang="en-US" sz="2800" b="1" baseline="-25000" dirty="0" smtClean="0">
                <a:solidFill>
                  <a:srgbClr val="0000CC"/>
                </a:solidFill>
              </a:rPr>
              <a:t>2</a:t>
            </a:r>
            <a:endParaRPr lang="en-US" sz="2800" dirty="0">
              <a:solidFill>
                <a:srgbClr val="0000CC"/>
              </a:solidFill>
            </a:endParaRPr>
          </a:p>
          <a:p>
            <a:pPr marL="609600" indent="-609600">
              <a:buClr>
                <a:schemeClr val="accent2"/>
              </a:buClr>
              <a:buFontTx/>
              <a:buAutoNum type="alphaUcPeriod"/>
            </a:pPr>
            <a:r>
              <a:rPr lang="en-US" sz="2800" b="1" dirty="0" smtClean="0">
                <a:solidFill>
                  <a:srgbClr val="0000CC"/>
                </a:solidFill>
              </a:rPr>
              <a:t>C</a:t>
            </a:r>
            <a:r>
              <a:rPr lang="en-US" sz="2800" b="1" baseline="-25000" dirty="0" smtClean="0">
                <a:solidFill>
                  <a:srgbClr val="0000CC"/>
                </a:solidFill>
              </a:rPr>
              <a:t>12</a:t>
            </a:r>
            <a:r>
              <a:rPr lang="en-US" sz="2800" b="1" dirty="0" smtClean="0">
                <a:solidFill>
                  <a:srgbClr val="0000CC"/>
                </a:solidFill>
              </a:rPr>
              <a:t>H</a:t>
            </a:r>
            <a:r>
              <a:rPr lang="en-US" sz="2800" b="1" baseline="-25000" dirty="0" smtClean="0">
                <a:solidFill>
                  <a:srgbClr val="0000CC"/>
                </a:solidFill>
              </a:rPr>
              <a:t>22</a:t>
            </a:r>
            <a:r>
              <a:rPr lang="en-US" sz="2800" b="1" dirty="0" smtClean="0">
                <a:solidFill>
                  <a:srgbClr val="0000CC"/>
                </a:solidFill>
              </a:rPr>
              <a:t>O</a:t>
            </a:r>
            <a:r>
              <a:rPr lang="en-US" sz="2800" b="1" baseline="-25000" dirty="0" smtClean="0">
                <a:solidFill>
                  <a:srgbClr val="0000CC"/>
                </a:solidFill>
              </a:rPr>
              <a:t>11</a:t>
            </a:r>
            <a:endParaRPr lang="en-US" sz="2800" b="1" dirty="0" smtClean="0">
              <a:solidFill>
                <a:srgbClr val="0000CC"/>
              </a:solidFill>
            </a:endParaRPr>
          </a:p>
          <a:p>
            <a:pPr marL="609600" indent="-609600">
              <a:buClr>
                <a:schemeClr val="accent2"/>
              </a:buClr>
              <a:buFontTx/>
              <a:buAutoNum type="alphaUcPeriod"/>
            </a:pPr>
            <a:r>
              <a:rPr lang="en-US" sz="2800" b="1" dirty="0" err="1" smtClean="0">
                <a:solidFill>
                  <a:srgbClr val="0000CC"/>
                </a:solidFill>
              </a:rPr>
              <a:t>HCl</a:t>
            </a:r>
            <a:endParaRPr lang="en-US" sz="2800" b="1" baseline="-25000" dirty="0">
              <a:solidFill>
                <a:srgbClr val="0000CC"/>
              </a:solidFill>
            </a:endParaRPr>
          </a:p>
        </p:txBody>
      </p:sp>
      <p:sp>
        <p:nvSpPr>
          <p:cNvPr id="2" name="TextBox 1"/>
          <p:cNvSpPr txBox="1"/>
          <p:nvPr/>
        </p:nvSpPr>
        <p:spPr>
          <a:xfrm>
            <a:off x="350519" y="5029200"/>
            <a:ext cx="8418195" cy="1077218"/>
          </a:xfrm>
          <a:prstGeom prst="rect">
            <a:avLst/>
          </a:prstGeom>
          <a:noFill/>
        </p:spPr>
        <p:txBody>
          <a:bodyPr wrap="square" rtlCol="0">
            <a:spAutoFit/>
          </a:bodyPr>
          <a:lstStyle/>
          <a:p>
            <a:r>
              <a:rPr lang="en-US" sz="3200" b="1" dirty="0" smtClean="0"/>
              <a:t>A metal combined with a non-metal make a “salt”.</a:t>
            </a:r>
            <a:endParaRPr lang="en-US" sz="32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637" y="1219200"/>
            <a:ext cx="6239598" cy="3276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01212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81000"/>
            <a:ext cx="8229600" cy="2209800"/>
          </a:xfrm>
        </p:spPr>
        <p:txBody>
          <a:bodyPr/>
          <a:lstStyle/>
          <a:p>
            <a:pPr algn="l"/>
            <a:r>
              <a:rPr lang="en-US" dirty="0" smtClean="0"/>
              <a:t>2. If a compound conducts electricity when in solution with water, you might categorize the compound as a </a:t>
            </a:r>
            <a:endParaRPr lang="en-US" baseline="30000" dirty="0">
              <a:solidFill>
                <a:srgbClr val="CC0000"/>
              </a:solidFill>
            </a:endParaRPr>
          </a:p>
        </p:txBody>
      </p:sp>
      <p:sp>
        <p:nvSpPr>
          <p:cNvPr id="8196" name="Rectangle 4"/>
          <p:cNvSpPr>
            <a:spLocks noGrp="1" noChangeArrowheads="1"/>
          </p:cNvSpPr>
          <p:nvPr>
            <p:ph type="body" idx="1"/>
          </p:nvPr>
        </p:nvSpPr>
        <p:spPr>
          <a:xfrm>
            <a:off x="1219200" y="2971800"/>
            <a:ext cx="5105400" cy="3200400"/>
          </a:xfrm>
          <a:noFill/>
          <a:ln/>
        </p:spPr>
        <p:txBody>
          <a:bodyPr/>
          <a:lstStyle/>
          <a:p>
            <a:pPr marL="609600" indent="-609600">
              <a:buClr>
                <a:schemeClr val="accent6"/>
              </a:buClr>
              <a:buFontTx/>
              <a:buAutoNum type="alphaUcPeriod"/>
            </a:pPr>
            <a:r>
              <a:rPr lang="en-US" sz="4000" b="1" dirty="0" smtClean="0">
                <a:solidFill>
                  <a:schemeClr val="accent2"/>
                </a:solidFill>
              </a:rPr>
              <a:t>salt</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sugar</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Both conduct</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Neither conduct</a:t>
            </a:r>
            <a:endParaRPr lang="en-US" sz="4000" b="1" baseline="-25000" dirty="0">
              <a:solidFill>
                <a:srgbClr val="CC0000"/>
              </a:solidFill>
            </a:endParaRPr>
          </a:p>
        </p:txBody>
      </p:sp>
      <p:pic>
        <p:nvPicPr>
          <p:cNvPr id="819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117" r="3785"/>
          <a:stretch/>
        </p:blipFill>
        <p:spPr bwMode="auto">
          <a:xfrm>
            <a:off x="6019800" y="2514600"/>
            <a:ext cx="3124200" cy="367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533400"/>
            <a:ext cx="8610600" cy="1143000"/>
          </a:xfrm>
        </p:spPr>
        <p:txBody>
          <a:bodyPr/>
          <a:lstStyle/>
          <a:p>
            <a:pPr algn="l"/>
            <a:r>
              <a:rPr lang="en-US" dirty="0" smtClean="0"/>
              <a:t>3. </a:t>
            </a:r>
            <a:r>
              <a:rPr lang="en-US" dirty="0"/>
              <a:t>Which </a:t>
            </a:r>
            <a:r>
              <a:rPr lang="en-US" dirty="0" smtClean="0"/>
              <a:t>would not conduct electricity very well in solution with pure water?</a:t>
            </a:r>
            <a:endParaRPr lang="en-US" baseline="30000" dirty="0">
              <a:solidFill>
                <a:srgbClr val="CC0000"/>
              </a:solidFill>
            </a:endParaRPr>
          </a:p>
        </p:txBody>
      </p:sp>
      <p:sp>
        <p:nvSpPr>
          <p:cNvPr id="11267" name="Rectangle 3"/>
          <p:cNvSpPr>
            <a:spLocks noGrp="1" noChangeArrowheads="1"/>
          </p:cNvSpPr>
          <p:nvPr>
            <p:ph type="body" idx="1"/>
          </p:nvPr>
        </p:nvSpPr>
        <p:spPr>
          <a:xfrm>
            <a:off x="990600" y="2209800"/>
            <a:ext cx="6781800" cy="4038600"/>
          </a:xfrm>
        </p:spPr>
        <p:txBody>
          <a:bodyPr/>
          <a:lstStyle/>
          <a:p>
            <a:pPr marL="609600" indent="-609600">
              <a:buClr>
                <a:schemeClr val="accent6"/>
              </a:buClr>
              <a:buFontTx/>
              <a:buAutoNum type="alphaUcPeriod"/>
            </a:pPr>
            <a:r>
              <a:rPr lang="en-US" sz="4000" b="1" dirty="0" smtClean="0">
                <a:solidFill>
                  <a:srgbClr val="0000CC"/>
                </a:solidFill>
              </a:rPr>
              <a:t>O</a:t>
            </a:r>
            <a:r>
              <a:rPr lang="en-US" sz="4000" b="1" baseline="-25000" dirty="0" smtClean="0">
                <a:solidFill>
                  <a:srgbClr val="0000CC"/>
                </a:solidFill>
              </a:rPr>
              <a:t>2</a:t>
            </a:r>
          </a:p>
          <a:p>
            <a:pPr marL="609600" indent="-609600">
              <a:buClr>
                <a:schemeClr val="accent6"/>
              </a:buClr>
              <a:buFontTx/>
              <a:buAutoNum type="alphaUcPeriod"/>
            </a:pPr>
            <a:r>
              <a:rPr lang="en-US" sz="4000" b="1" dirty="0" smtClean="0">
                <a:solidFill>
                  <a:srgbClr val="0000CC"/>
                </a:solidFill>
              </a:rPr>
              <a:t>CaCl</a:t>
            </a:r>
            <a:r>
              <a:rPr lang="en-US" sz="4000" b="1" baseline="-25000" dirty="0" smtClean="0">
                <a:solidFill>
                  <a:srgbClr val="0000CC"/>
                </a:solidFill>
              </a:rPr>
              <a:t>2</a:t>
            </a:r>
            <a:endParaRPr lang="en-US" sz="4000" dirty="0" smtClean="0">
              <a:solidFill>
                <a:srgbClr val="0000CC"/>
              </a:solidFill>
            </a:endParaRPr>
          </a:p>
          <a:p>
            <a:pPr marL="609600" indent="-609600">
              <a:buClr>
                <a:schemeClr val="accent6"/>
              </a:buClr>
              <a:buFontTx/>
              <a:buAutoNum type="alphaUcPeriod"/>
            </a:pPr>
            <a:r>
              <a:rPr lang="en-US" sz="4000" b="1" dirty="0" smtClean="0">
                <a:solidFill>
                  <a:srgbClr val="0000CC"/>
                </a:solidFill>
              </a:rPr>
              <a:t>C</a:t>
            </a:r>
            <a:r>
              <a:rPr lang="en-US" sz="4000" b="1" baseline="-25000" dirty="0" smtClean="0">
                <a:solidFill>
                  <a:srgbClr val="0000CC"/>
                </a:solidFill>
              </a:rPr>
              <a:t>12</a:t>
            </a:r>
            <a:r>
              <a:rPr lang="en-US" sz="4000" b="1" dirty="0" smtClean="0">
                <a:solidFill>
                  <a:srgbClr val="0000CC"/>
                </a:solidFill>
              </a:rPr>
              <a:t>H</a:t>
            </a:r>
            <a:r>
              <a:rPr lang="en-US" sz="4000" b="1" baseline="-25000" dirty="0" smtClean="0">
                <a:solidFill>
                  <a:srgbClr val="0000CC"/>
                </a:solidFill>
              </a:rPr>
              <a:t>22</a:t>
            </a:r>
            <a:r>
              <a:rPr lang="en-US" sz="4000" b="1" dirty="0" smtClean="0">
                <a:solidFill>
                  <a:srgbClr val="0000CC"/>
                </a:solidFill>
              </a:rPr>
              <a:t>O</a:t>
            </a:r>
            <a:r>
              <a:rPr lang="en-US" sz="4000" b="1" baseline="-25000" dirty="0" smtClean="0">
                <a:solidFill>
                  <a:srgbClr val="0000CC"/>
                </a:solidFill>
              </a:rPr>
              <a:t>11</a:t>
            </a:r>
            <a:endParaRPr lang="en-US" sz="4000" b="1" dirty="0" smtClean="0">
              <a:solidFill>
                <a:srgbClr val="0000CC"/>
              </a:solidFill>
            </a:endParaRPr>
          </a:p>
          <a:p>
            <a:pPr marL="609600" indent="-609600">
              <a:buClr>
                <a:schemeClr val="accent6"/>
              </a:buClr>
              <a:buFontTx/>
              <a:buAutoNum type="alphaUcPeriod"/>
            </a:pPr>
            <a:r>
              <a:rPr lang="en-US" sz="4000" b="1" dirty="0" err="1" smtClean="0">
                <a:solidFill>
                  <a:srgbClr val="0000CC"/>
                </a:solidFill>
              </a:rPr>
              <a:t>HCl</a:t>
            </a:r>
            <a:endParaRPr lang="en-US" sz="4000" b="1" dirty="0" smtClean="0">
              <a:solidFill>
                <a:srgbClr val="0000CC"/>
              </a:solidFill>
            </a:endParaRPr>
          </a:p>
          <a:p>
            <a:pPr marL="609600" indent="-609600">
              <a:buClr>
                <a:schemeClr val="accent6"/>
              </a:buClr>
              <a:buFontTx/>
              <a:buAutoNum type="alphaUcPeriod"/>
            </a:pPr>
            <a:r>
              <a:rPr lang="en-US" sz="4000" b="1" dirty="0" smtClean="0">
                <a:solidFill>
                  <a:srgbClr val="0000CC"/>
                </a:solidFill>
              </a:rPr>
              <a:t>More than one of these</a:t>
            </a:r>
          </a:p>
          <a:p>
            <a:pPr marL="0" indent="0">
              <a:buClr>
                <a:schemeClr val="tx1"/>
              </a:buClr>
              <a:buNone/>
            </a:pPr>
            <a:endParaRPr lang="en-US" sz="4000" b="1" dirty="0" smtClean="0">
              <a:solidFill>
                <a:srgbClr val="0070C0"/>
              </a:solidFill>
            </a:endParaRPr>
          </a:p>
          <a:p>
            <a:pPr marL="0" indent="0">
              <a:buClr>
                <a:schemeClr val="tx1"/>
              </a:buClr>
              <a:buNone/>
            </a:pPr>
            <a:endParaRPr lang="en-US" sz="4000" b="1" baseline="-25000" dirty="0">
              <a:solidFill>
                <a:srgbClr val="0070C0"/>
              </a:solidFill>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880" y="1524000"/>
            <a:ext cx="394786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533400"/>
            <a:ext cx="8610600" cy="1143000"/>
          </a:xfrm>
        </p:spPr>
        <p:txBody>
          <a:bodyPr/>
          <a:lstStyle/>
          <a:p>
            <a:pPr algn="l"/>
            <a:r>
              <a:rPr lang="en-US" dirty="0" smtClean="0"/>
              <a:t>3ans. </a:t>
            </a:r>
            <a:r>
              <a:rPr lang="en-US" sz="3600" dirty="0"/>
              <a:t>Which </a:t>
            </a:r>
            <a:r>
              <a:rPr lang="en-US" sz="3600" dirty="0" smtClean="0"/>
              <a:t>would not conduct electricity very well in solution with pure water?</a:t>
            </a:r>
            <a:endParaRPr lang="en-US" sz="3600" baseline="30000" dirty="0">
              <a:solidFill>
                <a:srgbClr val="CC0000"/>
              </a:solidFill>
            </a:endParaRPr>
          </a:p>
        </p:txBody>
      </p:sp>
      <p:sp>
        <p:nvSpPr>
          <p:cNvPr id="11267" name="Rectangle 3"/>
          <p:cNvSpPr>
            <a:spLocks noGrp="1" noChangeArrowheads="1"/>
          </p:cNvSpPr>
          <p:nvPr>
            <p:ph type="body" idx="1"/>
          </p:nvPr>
        </p:nvSpPr>
        <p:spPr>
          <a:xfrm>
            <a:off x="152400" y="1981200"/>
            <a:ext cx="3429000" cy="3657600"/>
          </a:xfrm>
          <a:ln>
            <a:solidFill>
              <a:srgbClr val="0070C0"/>
            </a:solidFill>
          </a:ln>
        </p:spPr>
        <p:txBody>
          <a:bodyPr/>
          <a:lstStyle/>
          <a:p>
            <a:pPr marL="609600" indent="-609600">
              <a:buClr>
                <a:schemeClr val="accent6"/>
              </a:buClr>
              <a:buFontTx/>
              <a:buAutoNum type="alphaUcPeriod"/>
            </a:pPr>
            <a:r>
              <a:rPr lang="en-US" b="1" dirty="0" smtClean="0">
                <a:solidFill>
                  <a:srgbClr val="0000CC"/>
                </a:solidFill>
              </a:rPr>
              <a:t>O</a:t>
            </a:r>
            <a:r>
              <a:rPr lang="en-US" b="1" baseline="-25000" dirty="0" smtClean="0">
                <a:solidFill>
                  <a:srgbClr val="0000CC"/>
                </a:solidFill>
              </a:rPr>
              <a:t>2</a:t>
            </a:r>
          </a:p>
          <a:p>
            <a:pPr marL="609600" indent="-609600">
              <a:buClr>
                <a:schemeClr val="accent6"/>
              </a:buClr>
              <a:buFontTx/>
              <a:buAutoNum type="alphaUcPeriod"/>
            </a:pPr>
            <a:r>
              <a:rPr lang="en-US" b="1" dirty="0" smtClean="0">
                <a:solidFill>
                  <a:srgbClr val="0000CC"/>
                </a:solidFill>
              </a:rPr>
              <a:t>CaCl</a:t>
            </a:r>
            <a:r>
              <a:rPr lang="en-US" b="1" baseline="-25000" dirty="0" smtClean="0">
                <a:solidFill>
                  <a:srgbClr val="0000CC"/>
                </a:solidFill>
              </a:rPr>
              <a:t>2</a:t>
            </a:r>
            <a:endParaRPr lang="en-US" dirty="0" smtClean="0">
              <a:solidFill>
                <a:srgbClr val="0000CC"/>
              </a:solidFill>
            </a:endParaRPr>
          </a:p>
          <a:p>
            <a:pPr marL="609600" indent="-609600">
              <a:buClr>
                <a:schemeClr val="accent6"/>
              </a:buClr>
              <a:buFontTx/>
              <a:buAutoNum type="alphaUcPeriod"/>
            </a:pPr>
            <a:r>
              <a:rPr lang="en-US" b="1" dirty="0" smtClean="0">
                <a:solidFill>
                  <a:srgbClr val="0000CC"/>
                </a:solidFill>
              </a:rPr>
              <a:t>C</a:t>
            </a:r>
            <a:r>
              <a:rPr lang="en-US" b="1" baseline="-25000" dirty="0" smtClean="0">
                <a:solidFill>
                  <a:srgbClr val="0000CC"/>
                </a:solidFill>
              </a:rPr>
              <a:t>12</a:t>
            </a:r>
            <a:r>
              <a:rPr lang="en-US" b="1" dirty="0" smtClean="0">
                <a:solidFill>
                  <a:srgbClr val="0000CC"/>
                </a:solidFill>
              </a:rPr>
              <a:t>H</a:t>
            </a:r>
            <a:r>
              <a:rPr lang="en-US" b="1" baseline="-25000" dirty="0" smtClean="0">
                <a:solidFill>
                  <a:srgbClr val="0000CC"/>
                </a:solidFill>
              </a:rPr>
              <a:t>22</a:t>
            </a:r>
            <a:r>
              <a:rPr lang="en-US" b="1" dirty="0" smtClean="0">
                <a:solidFill>
                  <a:srgbClr val="0000CC"/>
                </a:solidFill>
              </a:rPr>
              <a:t>O</a:t>
            </a:r>
            <a:r>
              <a:rPr lang="en-US" b="1" baseline="-25000" dirty="0" smtClean="0">
                <a:solidFill>
                  <a:srgbClr val="0000CC"/>
                </a:solidFill>
              </a:rPr>
              <a:t>11</a:t>
            </a:r>
            <a:endParaRPr lang="en-US" b="1" dirty="0" smtClean="0">
              <a:solidFill>
                <a:srgbClr val="0000CC"/>
              </a:solidFill>
            </a:endParaRPr>
          </a:p>
          <a:p>
            <a:pPr marL="609600" indent="-609600">
              <a:buClr>
                <a:schemeClr val="accent6"/>
              </a:buClr>
              <a:buFontTx/>
              <a:buAutoNum type="alphaUcPeriod"/>
            </a:pPr>
            <a:r>
              <a:rPr lang="en-US" b="1" dirty="0" err="1" smtClean="0">
                <a:solidFill>
                  <a:srgbClr val="0000CC"/>
                </a:solidFill>
              </a:rPr>
              <a:t>HCl</a:t>
            </a:r>
            <a:endParaRPr lang="en-US" b="1" dirty="0" smtClean="0">
              <a:solidFill>
                <a:srgbClr val="0000CC"/>
              </a:solidFill>
            </a:endParaRPr>
          </a:p>
          <a:p>
            <a:pPr marL="609600" indent="-609600">
              <a:buClr>
                <a:schemeClr val="accent6"/>
              </a:buClr>
              <a:buFontTx/>
              <a:buAutoNum type="alphaUcPeriod"/>
            </a:pPr>
            <a:r>
              <a:rPr lang="en-US" b="1" dirty="0" smtClean="0">
                <a:solidFill>
                  <a:srgbClr val="0000CC"/>
                </a:solidFill>
              </a:rPr>
              <a:t>More than one of these</a:t>
            </a:r>
          </a:p>
          <a:p>
            <a:pPr marL="0" indent="0">
              <a:buClr>
                <a:schemeClr val="tx1"/>
              </a:buClr>
              <a:buNone/>
            </a:pPr>
            <a:endParaRPr lang="en-US" sz="4000" b="1" dirty="0" smtClean="0">
              <a:solidFill>
                <a:srgbClr val="0070C0"/>
              </a:solidFill>
            </a:endParaRPr>
          </a:p>
          <a:p>
            <a:pPr marL="0" indent="0">
              <a:buClr>
                <a:schemeClr val="tx1"/>
              </a:buClr>
              <a:buNone/>
            </a:pPr>
            <a:endParaRPr lang="en-US" sz="4000" b="1" baseline="-25000" dirty="0">
              <a:solidFill>
                <a:srgbClr val="0070C0"/>
              </a:solidFill>
            </a:endParaRPr>
          </a:p>
        </p:txBody>
      </p:sp>
      <p:sp>
        <p:nvSpPr>
          <p:cNvPr id="5" name="TextBox 4"/>
          <p:cNvSpPr txBox="1"/>
          <p:nvPr/>
        </p:nvSpPr>
        <p:spPr>
          <a:xfrm>
            <a:off x="3733800" y="1779687"/>
            <a:ext cx="5029200" cy="5078313"/>
          </a:xfrm>
          <a:prstGeom prst="rect">
            <a:avLst/>
          </a:prstGeom>
          <a:noFill/>
        </p:spPr>
        <p:txBody>
          <a:bodyPr wrap="square" rtlCol="0">
            <a:spAutoFit/>
          </a:bodyPr>
          <a:lstStyle/>
          <a:p>
            <a:r>
              <a:rPr lang="en-US" sz="3600" dirty="0" smtClean="0">
                <a:solidFill>
                  <a:srgbClr val="CC0000"/>
                </a:solidFill>
              </a:rPr>
              <a:t>Non-metals combined with each other don’t break into ions in solution. Ions are needed to conduct. Acids are an exception (compounds that begin with H); usually they break into ions.</a:t>
            </a:r>
            <a:endParaRPr lang="en-US" sz="3600" dirty="0">
              <a:solidFill>
                <a:srgbClr val="CC0000"/>
              </a:solidFill>
            </a:endParaRPr>
          </a:p>
        </p:txBody>
      </p:sp>
    </p:spTree>
    <p:extLst>
      <p:ext uri="{BB962C8B-B14F-4D97-AF65-F5344CB8AC3E}">
        <p14:creationId xmlns:p14="http://schemas.microsoft.com/office/powerpoint/2010/main" val="2628294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371600"/>
            <a:ext cx="7772400" cy="1143000"/>
          </a:xfrm>
        </p:spPr>
        <p:txBody>
          <a:bodyPr/>
          <a:lstStyle/>
          <a:p>
            <a:pPr algn="l"/>
            <a:r>
              <a:rPr lang="en-US">
                <a:solidFill>
                  <a:srgbClr val="000000"/>
                </a:solidFill>
                <a:cs typeface="Times New Roman" pitchFamily="18" charset="0"/>
              </a:rPr>
              <a:t>9. If you had a water bottle with very soft sides. When you open your suitcase in Boston, the bottle would look</a:t>
            </a:r>
            <a:r>
              <a:rPr lang="en-US">
                <a:cs typeface="Times New Roman" pitchFamily="18" charset="0"/>
              </a:rPr>
              <a:t/>
            </a:r>
            <a:br>
              <a:rPr lang="en-US">
                <a:cs typeface="Times New Roman" pitchFamily="18" charset="0"/>
              </a:rPr>
            </a:br>
            <a:endParaRPr lang="en-US">
              <a:cs typeface="Times New Roman" pitchFamily="18" charset="0"/>
            </a:endParaRPr>
          </a:p>
        </p:txBody>
      </p:sp>
      <p:sp>
        <p:nvSpPr>
          <p:cNvPr id="36867" name="Rectangle 3"/>
          <p:cNvSpPr>
            <a:spLocks noGrp="1" noChangeArrowheads="1"/>
          </p:cNvSpPr>
          <p:nvPr>
            <p:ph type="body" idx="1"/>
          </p:nvPr>
        </p:nvSpPr>
        <p:spPr>
          <a:xfrm>
            <a:off x="1371600" y="3200400"/>
            <a:ext cx="4724400" cy="2674938"/>
          </a:xfrm>
        </p:spPr>
        <p:txBody>
          <a:bodyPr/>
          <a:lstStyle/>
          <a:p>
            <a:pPr marL="609600" indent="-609600">
              <a:buFontTx/>
              <a:buAutoNum type="alphaUcPeriod"/>
            </a:pPr>
            <a:r>
              <a:rPr lang="en-US" sz="4000" b="1">
                <a:solidFill>
                  <a:schemeClr val="accent2"/>
                </a:solidFill>
                <a:cs typeface="Times New Roman" pitchFamily="18" charset="0"/>
              </a:rPr>
              <a:t>squished	</a:t>
            </a:r>
          </a:p>
          <a:p>
            <a:pPr marL="609600" indent="-609600">
              <a:buFontTx/>
              <a:buAutoNum type="alphaUcPeriod"/>
            </a:pPr>
            <a:r>
              <a:rPr lang="en-US" sz="4000" b="1">
                <a:solidFill>
                  <a:schemeClr val="accent2"/>
                </a:solidFill>
                <a:cs typeface="Times New Roman" pitchFamily="18" charset="0"/>
              </a:rPr>
              <a:t>same size	</a:t>
            </a:r>
          </a:p>
          <a:p>
            <a:pPr marL="609600" indent="-609600">
              <a:buFontTx/>
              <a:buAutoNum type="alphaUcPeriod"/>
            </a:pPr>
            <a:r>
              <a:rPr lang="en-US" sz="4000" b="1">
                <a:solidFill>
                  <a:schemeClr val="accent2"/>
                </a:solidFill>
                <a:cs typeface="Times New Roman" pitchFamily="18" charset="0"/>
              </a:rPr>
              <a:t>puffed out</a:t>
            </a:r>
          </a:p>
          <a:p>
            <a:pPr marL="609600" indent="-609600"/>
            <a:endParaRPr lang="en-US" sz="4000" b="1">
              <a:solidFill>
                <a:schemeClr val="accent2"/>
              </a:solidFill>
            </a:endParaRPr>
          </a:p>
        </p:txBody>
      </p:sp>
      <p:pic>
        <p:nvPicPr>
          <p:cNvPr id="36868" name="Picture 4" descr="C:\Documents and Settings\Student\Desktop\soft water bottle.jpg"/>
          <p:cNvPicPr>
            <a:picLocks noChangeAspect="1" noChangeArrowheads="1"/>
          </p:cNvPicPr>
          <p:nvPr/>
        </p:nvPicPr>
        <p:blipFill>
          <a:blip r:embed="rId3"/>
          <a:srcRect/>
          <a:stretch>
            <a:fillRect/>
          </a:stretch>
        </p:blipFill>
        <p:spPr bwMode="auto">
          <a:xfrm>
            <a:off x="6172200" y="2590800"/>
            <a:ext cx="2051050" cy="3886200"/>
          </a:xfrm>
          <a:prstGeom prst="rect">
            <a:avLst/>
          </a:prstGeom>
          <a:noFill/>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381000"/>
            <a:ext cx="8686800" cy="1600200"/>
          </a:xfrm>
        </p:spPr>
        <p:txBody>
          <a:bodyPr/>
          <a:lstStyle/>
          <a:p>
            <a:pPr algn="l"/>
            <a:r>
              <a:rPr lang="en-US" sz="3600" dirty="0" smtClean="0">
                <a:cs typeface="Times New Roman" pitchFamily="18" charset="0"/>
              </a:rPr>
              <a:t>4. If the microscopic view of a compound in water looks like the picture on the left (I.), </a:t>
            </a:r>
            <a:r>
              <a:rPr lang="en-US" sz="3600" dirty="0" smtClean="0"/>
              <a:t>you might categorize the compound as a</a:t>
            </a:r>
            <a:endParaRPr lang="en-US" sz="3600" dirty="0">
              <a:cs typeface="Times New Roman" pitchFamily="18" charset="0"/>
            </a:endParaRPr>
          </a:p>
        </p:txBody>
      </p:sp>
      <p:sp>
        <p:nvSpPr>
          <p:cNvPr id="2" name="Content Placeholder 1"/>
          <p:cNvSpPr>
            <a:spLocks noGrp="1"/>
          </p:cNvSpPr>
          <p:nvPr>
            <p:ph idx="1"/>
          </p:nvPr>
        </p:nvSpPr>
        <p:spPr>
          <a:xfrm>
            <a:off x="1219200" y="4572000"/>
            <a:ext cx="6858000" cy="914400"/>
          </a:xfrm>
        </p:spPr>
        <p:txBody>
          <a:bodyPr/>
          <a:lstStyle/>
          <a:p>
            <a:pPr marL="609600" indent="-609600">
              <a:buClr>
                <a:schemeClr val="accent6"/>
              </a:buClr>
              <a:buFontTx/>
              <a:buAutoNum type="alphaUcPeriod"/>
            </a:pPr>
            <a:r>
              <a:rPr lang="en-US" b="1" dirty="0" smtClean="0">
                <a:solidFill>
                  <a:schemeClr val="accent2"/>
                </a:solidFill>
              </a:rPr>
              <a:t>Salt      B. Sugar    C. Neither</a:t>
            </a:r>
            <a:endParaRPr lang="en-US" b="1" baseline="-25000" dirty="0" smtClean="0">
              <a:solidFill>
                <a:srgbClr val="CC0000"/>
              </a:solidFill>
            </a:endParaRPr>
          </a:p>
        </p:txBody>
      </p:sp>
      <p:pic>
        <p:nvPicPr>
          <p:cNvPr id="133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732" r="5267" b="1979"/>
          <a:stretch/>
        </p:blipFill>
        <p:spPr bwMode="auto">
          <a:xfrm>
            <a:off x="4953000" y="2801112"/>
            <a:ext cx="3505200" cy="173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8578"/>
          <a:stretch/>
        </p:blipFill>
        <p:spPr bwMode="auto">
          <a:xfrm>
            <a:off x="914400" y="2839704"/>
            <a:ext cx="3200400" cy="173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343400" y="2310170"/>
            <a:ext cx="883920" cy="707886"/>
          </a:xfrm>
          <a:prstGeom prst="rect">
            <a:avLst/>
          </a:prstGeom>
          <a:noFill/>
        </p:spPr>
        <p:txBody>
          <a:bodyPr wrap="square" rtlCol="0">
            <a:spAutoFit/>
          </a:bodyPr>
          <a:lstStyle/>
          <a:p>
            <a:r>
              <a:rPr lang="en-US" sz="4000" b="1" dirty="0" smtClean="0"/>
              <a:t>II. </a:t>
            </a:r>
            <a:endParaRPr lang="en-US" sz="4000" b="1" dirty="0"/>
          </a:p>
        </p:txBody>
      </p:sp>
      <p:sp>
        <p:nvSpPr>
          <p:cNvPr id="12" name="TextBox 11"/>
          <p:cNvSpPr txBox="1"/>
          <p:nvPr/>
        </p:nvSpPr>
        <p:spPr>
          <a:xfrm>
            <a:off x="259080" y="2284155"/>
            <a:ext cx="655320" cy="707886"/>
          </a:xfrm>
          <a:prstGeom prst="rect">
            <a:avLst/>
          </a:prstGeom>
          <a:noFill/>
        </p:spPr>
        <p:txBody>
          <a:bodyPr wrap="square" rtlCol="0">
            <a:spAutoFit/>
          </a:bodyPr>
          <a:lstStyle/>
          <a:p>
            <a:r>
              <a:rPr lang="en-US" sz="4000" b="1" dirty="0" smtClean="0"/>
              <a:t>I. </a:t>
            </a:r>
            <a:endParaRPr lang="en-US" sz="4000" b="1"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4646">
            <a:off x="6155777" y="2284155"/>
            <a:ext cx="494959" cy="51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0487" y="2800017"/>
            <a:ext cx="5429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7177" y="2197718"/>
            <a:ext cx="799719" cy="7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60091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342900"/>
            <a:ext cx="4267200" cy="1143000"/>
          </a:xfrm>
        </p:spPr>
        <p:txBody>
          <a:bodyPr/>
          <a:lstStyle/>
          <a:p>
            <a:pPr algn="l"/>
            <a:r>
              <a:rPr lang="en-US" sz="3600" dirty="0">
                <a:cs typeface="Times New Roman" pitchFamily="18" charset="0"/>
              </a:rPr>
              <a:t>5. </a:t>
            </a:r>
            <a:r>
              <a:rPr lang="en-US" sz="3600" dirty="0" smtClean="0">
                <a:cs typeface="Times New Roman" pitchFamily="18" charset="0"/>
              </a:rPr>
              <a:t>To increase the concentration of a solution, you could </a:t>
            </a:r>
            <a:endParaRPr lang="en-US" sz="3600" dirty="0">
              <a:cs typeface="Times New Roman" pitchFamily="18" charset="0"/>
            </a:endParaRPr>
          </a:p>
        </p:txBody>
      </p:sp>
      <p:sp>
        <p:nvSpPr>
          <p:cNvPr id="14339" name="Rectangle 3"/>
          <p:cNvSpPr>
            <a:spLocks noGrp="1" noChangeArrowheads="1"/>
          </p:cNvSpPr>
          <p:nvPr>
            <p:ph type="body" idx="1"/>
          </p:nvPr>
        </p:nvSpPr>
        <p:spPr>
          <a:xfrm>
            <a:off x="0" y="1981200"/>
            <a:ext cx="5029200" cy="3200400"/>
          </a:xfrm>
        </p:spPr>
        <p:txBody>
          <a:bodyPr/>
          <a:lstStyle/>
          <a:p>
            <a:pPr marL="609600" indent="-609600">
              <a:buClr>
                <a:srgbClr val="008000"/>
              </a:buClr>
              <a:buFontTx/>
              <a:buAutoNum type="alphaUcPeriod"/>
            </a:pPr>
            <a:r>
              <a:rPr lang="en-US" sz="4000" b="1" dirty="0" smtClean="0">
                <a:solidFill>
                  <a:srgbClr val="008000"/>
                </a:solidFill>
              </a:rPr>
              <a:t>Add more water</a:t>
            </a:r>
            <a:endParaRPr lang="en-US" sz="4000" b="1" baseline="-25000" dirty="0" smtClean="0">
              <a:solidFill>
                <a:srgbClr val="008000"/>
              </a:solidFill>
            </a:endParaRPr>
          </a:p>
          <a:p>
            <a:pPr marL="609600" indent="-609600">
              <a:buClr>
                <a:srgbClr val="008000"/>
              </a:buClr>
              <a:buFontTx/>
              <a:buAutoNum type="alphaUcPeriod"/>
            </a:pPr>
            <a:r>
              <a:rPr lang="en-US" sz="4000" b="1" dirty="0" smtClean="0">
                <a:solidFill>
                  <a:srgbClr val="008000"/>
                </a:solidFill>
              </a:rPr>
              <a:t>Add more salt</a:t>
            </a:r>
            <a:endParaRPr lang="en-US" sz="4000" dirty="0" smtClean="0">
              <a:solidFill>
                <a:srgbClr val="008000"/>
              </a:solidFill>
            </a:endParaRPr>
          </a:p>
          <a:p>
            <a:pPr marL="609600" indent="-609600">
              <a:buClr>
                <a:srgbClr val="008000"/>
              </a:buClr>
              <a:buFontTx/>
              <a:buAutoNum type="alphaUcPeriod"/>
            </a:pPr>
            <a:r>
              <a:rPr lang="en-US" sz="4000" b="1" dirty="0" smtClean="0">
                <a:solidFill>
                  <a:srgbClr val="008000"/>
                </a:solidFill>
              </a:rPr>
              <a:t>Evaporate </a:t>
            </a:r>
          </a:p>
          <a:p>
            <a:pPr marL="609600" indent="-609600">
              <a:buClr>
                <a:srgbClr val="008000"/>
              </a:buClr>
              <a:buFontTx/>
              <a:buAutoNum type="alphaUcPeriod"/>
            </a:pPr>
            <a:r>
              <a:rPr lang="en-US" sz="4000" b="1" dirty="0" smtClean="0">
                <a:solidFill>
                  <a:srgbClr val="008000"/>
                </a:solidFill>
              </a:rPr>
              <a:t>Drain out solution</a:t>
            </a:r>
          </a:p>
          <a:p>
            <a:pPr marL="609600" indent="-609600">
              <a:buClr>
                <a:srgbClr val="008000"/>
              </a:buClr>
              <a:buFontTx/>
              <a:buAutoNum type="alphaUcPeriod"/>
            </a:pPr>
            <a:r>
              <a:rPr lang="en-US" sz="4000" b="1" dirty="0" smtClean="0">
                <a:solidFill>
                  <a:srgbClr val="008000"/>
                </a:solidFill>
              </a:rPr>
              <a:t>More than one of these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509" y="403132"/>
            <a:ext cx="4570070" cy="351354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4343400" y="609600"/>
            <a:ext cx="533400" cy="1828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962400" y="1600200"/>
            <a:ext cx="25146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154680" y="3733800"/>
            <a:ext cx="2377440" cy="9144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76800" y="3124200"/>
            <a:ext cx="367284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a:r>
              <a:rPr lang="en-US" dirty="0" smtClean="0"/>
              <a:t>6. Which would you predict to be ionic?</a:t>
            </a:r>
            <a:endParaRPr lang="en-US" dirty="0">
              <a:solidFill>
                <a:srgbClr val="CC0000"/>
              </a:solidFill>
            </a:endParaRPr>
          </a:p>
        </p:txBody>
      </p:sp>
      <p:sp>
        <p:nvSpPr>
          <p:cNvPr id="6147" name="Rectangle 3"/>
          <p:cNvSpPr>
            <a:spLocks noGrp="1" noChangeArrowheads="1"/>
          </p:cNvSpPr>
          <p:nvPr>
            <p:ph type="body" idx="1"/>
          </p:nvPr>
        </p:nvSpPr>
        <p:spPr>
          <a:xfrm>
            <a:off x="838200" y="2209800"/>
            <a:ext cx="6400800" cy="3886200"/>
          </a:xfrm>
        </p:spPr>
        <p:txBody>
          <a:bodyPr/>
          <a:lstStyle/>
          <a:p>
            <a:pPr marL="609600" indent="-609600">
              <a:buClr>
                <a:schemeClr val="accent2"/>
              </a:buClr>
              <a:buFontTx/>
              <a:buAutoNum type="alphaUcPeriod"/>
            </a:pPr>
            <a:r>
              <a:rPr lang="en-US" sz="4400" b="1" dirty="0" smtClean="0">
                <a:solidFill>
                  <a:srgbClr val="0000CC"/>
                </a:solidFill>
              </a:rPr>
              <a:t>NO</a:t>
            </a:r>
            <a:endParaRPr lang="en-US" sz="4400" b="1" baseline="-25000" dirty="0">
              <a:solidFill>
                <a:srgbClr val="0000CC"/>
              </a:solidFill>
            </a:endParaRPr>
          </a:p>
          <a:p>
            <a:pPr marL="609600" indent="-609600">
              <a:buClr>
                <a:schemeClr val="accent2"/>
              </a:buClr>
              <a:buFontTx/>
              <a:buAutoNum type="alphaUcPeriod"/>
            </a:pPr>
            <a:r>
              <a:rPr lang="en-US" sz="4400" b="1" dirty="0" smtClean="0">
                <a:solidFill>
                  <a:srgbClr val="0000CC"/>
                </a:solidFill>
              </a:rPr>
              <a:t>MgF</a:t>
            </a:r>
            <a:r>
              <a:rPr lang="en-US" sz="4400" b="1" baseline="-25000" dirty="0" smtClean="0">
                <a:solidFill>
                  <a:srgbClr val="0000CC"/>
                </a:solidFill>
              </a:rPr>
              <a:t>2</a:t>
            </a:r>
            <a:endParaRPr lang="en-US" sz="4400" dirty="0">
              <a:solidFill>
                <a:srgbClr val="0000CC"/>
              </a:solidFill>
            </a:endParaRPr>
          </a:p>
          <a:p>
            <a:pPr marL="609600" indent="-609600">
              <a:buClr>
                <a:schemeClr val="accent2"/>
              </a:buClr>
              <a:buFontTx/>
              <a:buAutoNum type="alphaUcPeriod"/>
            </a:pPr>
            <a:r>
              <a:rPr lang="en-US" sz="4400" b="1" dirty="0" smtClean="0">
                <a:solidFill>
                  <a:srgbClr val="0000CC"/>
                </a:solidFill>
              </a:rPr>
              <a:t>Al</a:t>
            </a:r>
            <a:r>
              <a:rPr lang="en-US" sz="4400" b="1" baseline="-25000" dirty="0" smtClean="0">
                <a:solidFill>
                  <a:srgbClr val="0000CC"/>
                </a:solidFill>
              </a:rPr>
              <a:t>2</a:t>
            </a:r>
            <a:r>
              <a:rPr lang="en-US" sz="4400" b="1" dirty="0" smtClean="0">
                <a:solidFill>
                  <a:srgbClr val="0000CC"/>
                </a:solidFill>
              </a:rPr>
              <a:t>O</a:t>
            </a:r>
            <a:r>
              <a:rPr lang="en-US" sz="4400" b="1" baseline="-25000" dirty="0">
                <a:solidFill>
                  <a:srgbClr val="0000CC"/>
                </a:solidFill>
              </a:rPr>
              <a:t>3</a:t>
            </a:r>
            <a:endParaRPr lang="en-US" sz="4400" b="1" baseline="-25000" dirty="0" smtClean="0">
              <a:solidFill>
                <a:srgbClr val="0000CC"/>
              </a:solidFill>
            </a:endParaRPr>
          </a:p>
          <a:p>
            <a:pPr marL="609600" indent="-609600">
              <a:buClr>
                <a:schemeClr val="accent2"/>
              </a:buClr>
              <a:buFontTx/>
              <a:buAutoNum type="alphaUcPeriod"/>
            </a:pPr>
            <a:r>
              <a:rPr lang="en-US" sz="4400" b="1" dirty="0" smtClean="0">
                <a:solidFill>
                  <a:srgbClr val="0000CC"/>
                </a:solidFill>
              </a:rPr>
              <a:t>I</a:t>
            </a:r>
            <a:r>
              <a:rPr lang="en-US" sz="4400" b="1" baseline="-25000" dirty="0" smtClean="0">
                <a:solidFill>
                  <a:srgbClr val="0000CC"/>
                </a:solidFill>
              </a:rPr>
              <a:t>2</a:t>
            </a:r>
          </a:p>
          <a:p>
            <a:pPr marL="609600" indent="-609600">
              <a:buClr>
                <a:schemeClr val="accent2"/>
              </a:buClr>
              <a:buFontTx/>
              <a:buAutoNum type="alphaUcPeriod"/>
            </a:pPr>
            <a:r>
              <a:rPr lang="en-US" sz="4400" b="1" dirty="0" smtClean="0">
                <a:solidFill>
                  <a:srgbClr val="0000CC"/>
                </a:solidFill>
              </a:rPr>
              <a:t>More than one of these</a:t>
            </a:r>
            <a:endParaRPr lang="en-US" sz="4400" b="1" baseline="-25000" dirty="0" smtClean="0">
              <a:solidFill>
                <a:srgbClr val="0000CC"/>
              </a:solidFill>
            </a:endParaRPr>
          </a:p>
        </p:txBody>
      </p:sp>
    </p:spTree>
    <p:extLst>
      <p:ext uri="{BB962C8B-B14F-4D97-AF65-F5344CB8AC3E}">
        <p14:creationId xmlns:p14="http://schemas.microsoft.com/office/powerpoint/2010/main" val="273316692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11252"/>
            <a:ext cx="7772400" cy="1143000"/>
          </a:xfrm>
        </p:spPr>
        <p:txBody>
          <a:bodyPr/>
          <a:lstStyle/>
          <a:p>
            <a:pPr algn="l"/>
            <a:r>
              <a:rPr lang="en-US" dirty="0" smtClean="0"/>
              <a:t>6ans. Which would you predict to be ionic?</a:t>
            </a:r>
            <a:endParaRPr lang="en-US" dirty="0">
              <a:solidFill>
                <a:srgbClr val="CC0000"/>
              </a:solidFill>
            </a:endParaRPr>
          </a:p>
        </p:txBody>
      </p:sp>
      <p:sp>
        <p:nvSpPr>
          <p:cNvPr id="6147" name="Rectangle 3"/>
          <p:cNvSpPr>
            <a:spLocks noGrp="1" noChangeArrowheads="1"/>
          </p:cNvSpPr>
          <p:nvPr>
            <p:ph type="body" idx="1"/>
          </p:nvPr>
        </p:nvSpPr>
        <p:spPr>
          <a:xfrm>
            <a:off x="350519" y="1828800"/>
            <a:ext cx="2590800" cy="3200400"/>
          </a:xfrm>
        </p:spPr>
        <p:txBody>
          <a:bodyPr/>
          <a:lstStyle/>
          <a:p>
            <a:pPr marL="609600" indent="-609600">
              <a:buClr>
                <a:schemeClr val="accent2"/>
              </a:buClr>
              <a:buFontTx/>
              <a:buAutoNum type="alphaUcPeriod"/>
            </a:pPr>
            <a:r>
              <a:rPr lang="en-US" sz="2800" b="1" dirty="0" smtClean="0">
                <a:solidFill>
                  <a:srgbClr val="0000CC"/>
                </a:solidFill>
              </a:rPr>
              <a:t>NO</a:t>
            </a:r>
            <a:endParaRPr lang="en-US" sz="2800" b="1" baseline="-25000" dirty="0">
              <a:solidFill>
                <a:srgbClr val="0000CC"/>
              </a:solidFill>
            </a:endParaRPr>
          </a:p>
          <a:p>
            <a:pPr marL="609600" indent="-609600">
              <a:buClr>
                <a:schemeClr val="accent2"/>
              </a:buClr>
              <a:buFontTx/>
              <a:buAutoNum type="alphaUcPeriod"/>
            </a:pPr>
            <a:r>
              <a:rPr lang="en-US" sz="2800" b="1" dirty="0" smtClean="0">
                <a:solidFill>
                  <a:srgbClr val="0000CC"/>
                </a:solidFill>
              </a:rPr>
              <a:t>MgF</a:t>
            </a:r>
            <a:r>
              <a:rPr lang="en-US" sz="2800" b="1" baseline="-25000" dirty="0" smtClean="0">
                <a:solidFill>
                  <a:srgbClr val="0000CC"/>
                </a:solidFill>
              </a:rPr>
              <a:t>2</a:t>
            </a:r>
            <a:endParaRPr lang="en-US" sz="2800" dirty="0">
              <a:solidFill>
                <a:srgbClr val="0000CC"/>
              </a:solidFill>
            </a:endParaRPr>
          </a:p>
          <a:p>
            <a:pPr marL="609600" indent="-609600">
              <a:buClr>
                <a:schemeClr val="accent2"/>
              </a:buClr>
              <a:buFontTx/>
              <a:buAutoNum type="alphaUcPeriod"/>
            </a:pPr>
            <a:r>
              <a:rPr lang="en-US" sz="2800" b="1" dirty="0" smtClean="0">
                <a:solidFill>
                  <a:srgbClr val="0000CC"/>
                </a:solidFill>
              </a:rPr>
              <a:t>Al</a:t>
            </a:r>
            <a:r>
              <a:rPr lang="en-US" sz="2800" b="1" baseline="-25000" dirty="0" smtClean="0">
                <a:solidFill>
                  <a:srgbClr val="0000CC"/>
                </a:solidFill>
              </a:rPr>
              <a:t>2</a:t>
            </a:r>
            <a:r>
              <a:rPr lang="en-US" sz="2800" b="1" dirty="0" smtClean="0">
                <a:solidFill>
                  <a:srgbClr val="0000CC"/>
                </a:solidFill>
              </a:rPr>
              <a:t>O</a:t>
            </a:r>
            <a:r>
              <a:rPr lang="en-US" sz="2800" b="1" baseline="-25000" dirty="0">
                <a:solidFill>
                  <a:srgbClr val="0000CC"/>
                </a:solidFill>
              </a:rPr>
              <a:t>3</a:t>
            </a:r>
            <a:endParaRPr lang="en-US" sz="2800" b="1" baseline="-25000" dirty="0" smtClean="0">
              <a:solidFill>
                <a:srgbClr val="0000CC"/>
              </a:solidFill>
            </a:endParaRPr>
          </a:p>
          <a:p>
            <a:pPr marL="609600" indent="-609600">
              <a:buClr>
                <a:schemeClr val="accent2"/>
              </a:buClr>
              <a:buFontTx/>
              <a:buAutoNum type="alphaUcPeriod"/>
            </a:pPr>
            <a:r>
              <a:rPr lang="en-US" sz="2800" b="1" dirty="0" smtClean="0">
                <a:solidFill>
                  <a:srgbClr val="0000CC"/>
                </a:solidFill>
              </a:rPr>
              <a:t>I</a:t>
            </a:r>
            <a:r>
              <a:rPr lang="en-US" sz="2800" b="1" baseline="-25000" dirty="0" smtClean="0">
                <a:solidFill>
                  <a:srgbClr val="0000CC"/>
                </a:solidFill>
              </a:rPr>
              <a:t>2</a:t>
            </a:r>
          </a:p>
          <a:p>
            <a:pPr marL="609600" indent="-609600">
              <a:buClr>
                <a:schemeClr val="accent2"/>
              </a:buClr>
              <a:buFontTx/>
              <a:buAutoNum type="alphaUcPeriod"/>
            </a:pPr>
            <a:r>
              <a:rPr lang="en-US" sz="2800" b="1" dirty="0" smtClean="0">
                <a:solidFill>
                  <a:srgbClr val="0000CC"/>
                </a:solidFill>
              </a:rPr>
              <a:t>More than one of these</a:t>
            </a:r>
            <a:endParaRPr lang="en-US" sz="2800" b="1" baseline="-25000" dirty="0" smtClean="0">
              <a:solidFill>
                <a:srgbClr val="0000CC"/>
              </a:solidFill>
            </a:endParaRPr>
          </a:p>
        </p:txBody>
      </p:sp>
      <p:sp>
        <p:nvSpPr>
          <p:cNvPr id="4" name="TextBox 3"/>
          <p:cNvSpPr txBox="1"/>
          <p:nvPr/>
        </p:nvSpPr>
        <p:spPr>
          <a:xfrm>
            <a:off x="350519" y="5029200"/>
            <a:ext cx="8418195" cy="1077218"/>
          </a:xfrm>
          <a:prstGeom prst="rect">
            <a:avLst/>
          </a:prstGeom>
          <a:noFill/>
        </p:spPr>
        <p:txBody>
          <a:bodyPr wrap="square" rtlCol="0">
            <a:spAutoFit/>
          </a:bodyPr>
          <a:lstStyle/>
          <a:p>
            <a:r>
              <a:rPr lang="en-US" sz="3200" b="1" dirty="0" smtClean="0"/>
              <a:t>A metal combined with a non-metal make an “ionic compound”.</a:t>
            </a:r>
            <a:endParaRPr lang="en-US" sz="32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021" y="914400"/>
            <a:ext cx="6239598" cy="3276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74101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381000"/>
            <a:ext cx="8686800" cy="1600200"/>
          </a:xfrm>
        </p:spPr>
        <p:txBody>
          <a:bodyPr/>
          <a:lstStyle/>
          <a:p>
            <a:pPr algn="l"/>
            <a:r>
              <a:rPr lang="en-US" sz="3600" dirty="0">
                <a:cs typeface="Times New Roman" pitchFamily="18" charset="0"/>
              </a:rPr>
              <a:t>7</a:t>
            </a:r>
            <a:r>
              <a:rPr lang="en-US" sz="3600" dirty="0" smtClean="0">
                <a:cs typeface="Times New Roman" pitchFamily="18" charset="0"/>
              </a:rPr>
              <a:t>. If the microscopic view of a compound in water looks like the picture on the left (I.), </a:t>
            </a:r>
            <a:r>
              <a:rPr lang="en-US" sz="3600" dirty="0" smtClean="0"/>
              <a:t>you might categorize the compound as a</a:t>
            </a:r>
            <a:endParaRPr lang="en-US" sz="3600" dirty="0">
              <a:cs typeface="Times New Roman" pitchFamily="18" charset="0"/>
            </a:endParaRPr>
          </a:p>
        </p:txBody>
      </p:sp>
      <p:sp>
        <p:nvSpPr>
          <p:cNvPr id="2" name="Content Placeholder 1"/>
          <p:cNvSpPr>
            <a:spLocks noGrp="1"/>
          </p:cNvSpPr>
          <p:nvPr>
            <p:ph idx="1"/>
          </p:nvPr>
        </p:nvSpPr>
        <p:spPr>
          <a:xfrm>
            <a:off x="1219200" y="4572000"/>
            <a:ext cx="6858000" cy="914400"/>
          </a:xfrm>
        </p:spPr>
        <p:txBody>
          <a:bodyPr/>
          <a:lstStyle/>
          <a:p>
            <a:pPr marL="609600" indent="-609600">
              <a:buClr>
                <a:schemeClr val="accent6"/>
              </a:buClr>
              <a:buFontTx/>
              <a:buAutoNum type="alphaUcPeriod"/>
            </a:pPr>
            <a:r>
              <a:rPr lang="en-US" b="1" dirty="0" smtClean="0">
                <a:solidFill>
                  <a:schemeClr val="accent2"/>
                </a:solidFill>
              </a:rPr>
              <a:t>Ionic      B. Covalent    C. Neither</a:t>
            </a:r>
            <a:endParaRPr lang="en-US" b="1" baseline="-25000" dirty="0" smtClean="0">
              <a:solidFill>
                <a:srgbClr val="CC0000"/>
              </a:solidFill>
            </a:endParaRPr>
          </a:p>
        </p:txBody>
      </p:sp>
      <p:pic>
        <p:nvPicPr>
          <p:cNvPr id="1331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8578"/>
          <a:stretch/>
        </p:blipFill>
        <p:spPr bwMode="auto">
          <a:xfrm>
            <a:off x="914400" y="2599943"/>
            <a:ext cx="3200400" cy="173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6732" r="5267" b="1979"/>
          <a:stretch/>
        </p:blipFill>
        <p:spPr bwMode="auto">
          <a:xfrm>
            <a:off x="4953000" y="2599944"/>
            <a:ext cx="3505200" cy="173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343400" y="2310170"/>
            <a:ext cx="883920" cy="707886"/>
          </a:xfrm>
          <a:prstGeom prst="rect">
            <a:avLst/>
          </a:prstGeom>
          <a:noFill/>
        </p:spPr>
        <p:txBody>
          <a:bodyPr wrap="square" rtlCol="0">
            <a:spAutoFit/>
          </a:bodyPr>
          <a:lstStyle/>
          <a:p>
            <a:r>
              <a:rPr lang="en-US" sz="4000" b="1" dirty="0" smtClean="0"/>
              <a:t>II. </a:t>
            </a:r>
            <a:endParaRPr lang="en-US" sz="4000" b="1" dirty="0"/>
          </a:p>
        </p:txBody>
      </p:sp>
      <p:sp>
        <p:nvSpPr>
          <p:cNvPr id="12" name="TextBox 11"/>
          <p:cNvSpPr txBox="1"/>
          <p:nvPr/>
        </p:nvSpPr>
        <p:spPr>
          <a:xfrm>
            <a:off x="259080" y="2284155"/>
            <a:ext cx="655320" cy="707886"/>
          </a:xfrm>
          <a:prstGeom prst="rect">
            <a:avLst/>
          </a:prstGeom>
          <a:noFill/>
        </p:spPr>
        <p:txBody>
          <a:bodyPr wrap="square" rtlCol="0">
            <a:spAutoFit/>
          </a:bodyPr>
          <a:lstStyle/>
          <a:p>
            <a:r>
              <a:rPr lang="en-US" sz="4000" b="1" dirty="0" smtClean="0"/>
              <a:t>I. </a:t>
            </a:r>
            <a:endParaRPr lang="en-US" sz="4000" b="1" dirty="0"/>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07121">
            <a:off x="6155777" y="2009835"/>
            <a:ext cx="556397" cy="58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4921" y="5624935"/>
            <a:ext cx="9027072" cy="584775"/>
          </a:xfrm>
          <a:prstGeom prst="rect">
            <a:avLst/>
          </a:prstGeom>
          <a:noFill/>
        </p:spPr>
        <p:txBody>
          <a:bodyPr wrap="square" rtlCol="0">
            <a:spAutoFit/>
          </a:bodyPr>
          <a:lstStyle/>
          <a:p>
            <a:r>
              <a:rPr lang="en-US" sz="3200" b="1" dirty="0" smtClean="0">
                <a:solidFill>
                  <a:srgbClr val="7030A0"/>
                </a:solidFill>
              </a:rPr>
              <a:t>7b What is the compound on the right</a:t>
            </a:r>
            <a:r>
              <a:rPr lang="en-US" sz="3200" b="1" dirty="0" smtClean="0">
                <a:solidFill>
                  <a:srgbClr val="7030A0"/>
                </a:solidFill>
                <a:cs typeface="Times New Roman" pitchFamily="18" charset="0"/>
              </a:rPr>
              <a:t> (II.)?</a:t>
            </a:r>
            <a:endParaRPr lang="en-US" b="1" dirty="0">
              <a:solidFill>
                <a:srgbClr val="7030A0"/>
              </a:solidFill>
            </a:endParaRPr>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4129" y="1972818"/>
            <a:ext cx="799719" cy="7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2512" y="2597325"/>
            <a:ext cx="5429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381000"/>
            <a:ext cx="8686800" cy="1600200"/>
          </a:xfrm>
        </p:spPr>
        <p:txBody>
          <a:bodyPr/>
          <a:lstStyle/>
          <a:p>
            <a:pPr algn="l"/>
            <a:r>
              <a:rPr lang="en-US" sz="3600" dirty="0" smtClean="0">
                <a:cs typeface="Times New Roman" pitchFamily="18" charset="0"/>
              </a:rPr>
              <a:t>8. If the microscopic view of a compound in water looks like the picture, </a:t>
            </a:r>
            <a:r>
              <a:rPr lang="en-US" sz="3600" dirty="0" smtClean="0"/>
              <a:t>you might categorize the compound as </a:t>
            </a:r>
            <a:endParaRPr lang="en-US" sz="3600" dirty="0">
              <a:cs typeface="Times New Roman" pitchFamily="18" charset="0"/>
            </a:endParaRPr>
          </a:p>
        </p:txBody>
      </p:sp>
      <p:sp>
        <p:nvSpPr>
          <p:cNvPr id="2" name="Content Placeholder 1"/>
          <p:cNvSpPr>
            <a:spLocks noGrp="1"/>
          </p:cNvSpPr>
          <p:nvPr>
            <p:ph idx="1"/>
          </p:nvPr>
        </p:nvSpPr>
        <p:spPr>
          <a:xfrm>
            <a:off x="457200" y="4703064"/>
            <a:ext cx="6858000" cy="914400"/>
          </a:xfrm>
        </p:spPr>
        <p:txBody>
          <a:bodyPr/>
          <a:lstStyle/>
          <a:p>
            <a:pPr marL="609600" indent="-609600">
              <a:buClr>
                <a:schemeClr val="accent6"/>
              </a:buClr>
              <a:buFontTx/>
              <a:buAutoNum type="alphaUcPeriod"/>
            </a:pPr>
            <a:r>
              <a:rPr lang="en-US" b="1" dirty="0" smtClean="0">
                <a:solidFill>
                  <a:schemeClr val="accent2"/>
                </a:solidFill>
              </a:rPr>
              <a:t>Ionic      B. Covalent</a:t>
            </a:r>
            <a:endParaRPr lang="en-US" b="1" baseline="-25000" dirty="0" smtClean="0">
              <a:solidFill>
                <a:srgbClr val="CC000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70"/>
          <a:stretch/>
        </p:blipFill>
        <p:spPr bwMode="auto">
          <a:xfrm>
            <a:off x="4324159" y="2057400"/>
            <a:ext cx="4786313" cy="27374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99859" y="5365944"/>
            <a:ext cx="7848600" cy="928255"/>
            <a:chOff x="914400" y="5585400"/>
            <a:chExt cx="7848600" cy="928255"/>
          </a:xfrm>
        </p:grpSpPr>
        <p:sp>
          <p:nvSpPr>
            <p:cNvPr id="9" name="TextBox 8"/>
            <p:cNvSpPr txBox="1"/>
            <p:nvPr/>
          </p:nvSpPr>
          <p:spPr>
            <a:xfrm>
              <a:off x="914400" y="5638800"/>
              <a:ext cx="7848600" cy="584775"/>
            </a:xfrm>
            <a:prstGeom prst="rect">
              <a:avLst/>
            </a:prstGeom>
            <a:noFill/>
          </p:spPr>
          <p:txBody>
            <a:bodyPr wrap="square" rtlCol="0">
              <a:spAutoFit/>
            </a:bodyPr>
            <a:lstStyle/>
            <a:p>
              <a:r>
                <a:rPr lang="en-US" sz="3200" b="1" dirty="0" smtClean="0">
                  <a:solidFill>
                    <a:srgbClr val="7030A0"/>
                  </a:solidFill>
                </a:rPr>
                <a:t>7b How are the particles         bonded?</a:t>
              </a:r>
              <a:endParaRPr lang="en-US" b="1" dirty="0">
                <a:solidFill>
                  <a:srgbClr val="7030A0"/>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585400"/>
              <a:ext cx="914400" cy="92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4958" y="1487424"/>
            <a:ext cx="65786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4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552" y="220162"/>
            <a:ext cx="1298448" cy="133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2"/>
          <p:cNvSpPr>
            <a:spLocks noGrp="1" noChangeArrowheads="1"/>
          </p:cNvSpPr>
          <p:nvPr>
            <p:ph type="title"/>
          </p:nvPr>
        </p:nvSpPr>
        <p:spPr>
          <a:xfrm>
            <a:off x="15240" y="79057"/>
            <a:ext cx="5410200" cy="3276600"/>
          </a:xfrm>
        </p:spPr>
        <p:txBody>
          <a:bodyPr/>
          <a:lstStyle/>
          <a:p>
            <a:pPr algn="l"/>
            <a:r>
              <a:rPr lang="en-US" sz="4000" b="1" dirty="0" smtClean="0"/>
              <a:t>9. If Sodium Chloride is added to this solution, how will the concentrations change</a:t>
            </a:r>
            <a:r>
              <a:rPr lang="en-US" dirty="0" smtClean="0"/>
              <a:t>?</a:t>
            </a:r>
            <a:endParaRPr lang="en-US" dirty="0">
              <a:solidFill>
                <a:srgbClr val="CC0000"/>
              </a:solidFill>
            </a:endParaRPr>
          </a:p>
        </p:txBody>
      </p:sp>
      <p:sp>
        <p:nvSpPr>
          <p:cNvPr id="6147" name="Rectangle 3"/>
          <p:cNvSpPr>
            <a:spLocks noGrp="1" noChangeArrowheads="1"/>
          </p:cNvSpPr>
          <p:nvPr>
            <p:ph type="body" idx="1"/>
          </p:nvPr>
        </p:nvSpPr>
        <p:spPr>
          <a:xfrm>
            <a:off x="533400" y="3274885"/>
            <a:ext cx="7772400" cy="3203448"/>
          </a:xfrm>
        </p:spPr>
        <p:txBody>
          <a:bodyPr/>
          <a:lstStyle/>
          <a:p>
            <a:pPr marL="609600" indent="-609600">
              <a:buClr>
                <a:schemeClr val="accent2"/>
              </a:buClr>
              <a:buFontTx/>
              <a:buAutoNum type="alphaUcPeriod"/>
            </a:pPr>
            <a:r>
              <a:rPr lang="en-US" sz="4400" b="1" dirty="0" smtClean="0">
                <a:solidFill>
                  <a:srgbClr val="0000CC"/>
                </a:solidFill>
              </a:rPr>
              <a:t>Only the </a:t>
            </a:r>
            <a:r>
              <a:rPr lang="en-US" sz="4400" b="1" dirty="0">
                <a:solidFill>
                  <a:srgbClr val="0000CC"/>
                </a:solidFill>
              </a:rPr>
              <a:t>Na</a:t>
            </a:r>
            <a:r>
              <a:rPr lang="en-US" sz="4400" b="1" baseline="30000" dirty="0" smtClean="0">
                <a:solidFill>
                  <a:srgbClr val="0000CC"/>
                </a:solidFill>
              </a:rPr>
              <a:t>+  </a:t>
            </a:r>
            <a:r>
              <a:rPr lang="en-US" sz="4400" b="1" dirty="0" smtClean="0">
                <a:solidFill>
                  <a:srgbClr val="0000CC"/>
                </a:solidFill>
              </a:rPr>
              <a:t>will increase</a:t>
            </a:r>
            <a:endParaRPr lang="en-US" sz="4400" b="1" baseline="30000" dirty="0" smtClean="0">
              <a:solidFill>
                <a:srgbClr val="0000CC"/>
              </a:solidFill>
            </a:endParaRPr>
          </a:p>
          <a:p>
            <a:pPr marL="609600" indent="-609600">
              <a:buClr>
                <a:schemeClr val="accent2"/>
              </a:buClr>
              <a:buFontTx/>
              <a:buAutoNum type="alphaUcPeriod"/>
            </a:pPr>
            <a:r>
              <a:rPr lang="en-US" sz="4400" b="1" dirty="0">
                <a:solidFill>
                  <a:srgbClr val="0000CC"/>
                </a:solidFill>
              </a:rPr>
              <a:t>Na</a:t>
            </a:r>
            <a:r>
              <a:rPr lang="en-US" sz="4400" b="1" baseline="30000" dirty="0">
                <a:solidFill>
                  <a:srgbClr val="0000CC"/>
                </a:solidFill>
              </a:rPr>
              <a:t>+ </a:t>
            </a:r>
            <a:r>
              <a:rPr lang="en-US" sz="4400" b="1" dirty="0" smtClean="0">
                <a:solidFill>
                  <a:srgbClr val="0000CC"/>
                </a:solidFill>
              </a:rPr>
              <a:t>and </a:t>
            </a:r>
            <a:r>
              <a:rPr lang="en-US" sz="4400" b="1" dirty="0" err="1" smtClean="0">
                <a:solidFill>
                  <a:srgbClr val="0000CC"/>
                </a:solidFill>
              </a:rPr>
              <a:t>Cl</a:t>
            </a:r>
            <a:r>
              <a:rPr lang="en-US" sz="4400" b="1" baseline="30000" dirty="0" smtClean="0">
                <a:solidFill>
                  <a:srgbClr val="0000CC"/>
                </a:solidFill>
              </a:rPr>
              <a:t>-  </a:t>
            </a:r>
            <a:r>
              <a:rPr lang="en-US" sz="4400" b="1" dirty="0">
                <a:solidFill>
                  <a:srgbClr val="0000CC"/>
                </a:solidFill>
              </a:rPr>
              <a:t>will </a:t>
            </a:r>
            <a:r>
              <a:rPr lang="en-US" sz="4400" b="1" dirty="0" smtClean="0">
                <a:solidFill>
                  <a:srgbClr val="0000CC"/>
                </a:solidFill>
              </a:rPr>
              <a:t>increase</a:t>
            </a:r>
            <a:endParaRPr lang="en-US" sz="4400" b="1" baseline="-25000" dirty="0" smtClean="0">
              <a:solidFill>
                <a:srgbClr val="0000CC"/>
              </a:solidFill>
            </a:endParaRPr>
          </a:p>
          <a:p>
            <a:pPr marL="609600" indent="-609600">
              <a:buClr>
                <a:schemeClr val="accent2"/>
              </a:buClr>
              <a:buFontTx/>
              <a:buAutoNum type="alphaUcPeriod"/>
            </a:pPr>
            <a:r>
              <a:rPr lang="en-US" sz="4400" b="1" dirty="0" smtClean="0">
                <a:solidFill>
                  <a:srgbClr val="0000CC"/>
                </a:solidFill>
              </a:rPr>
              <a:t>NO</a:t>
            </a:r>
            <a:r>
              <a:rPr lang="en-US" sz="4400" b="1" baseline="-25000" dirty="0" smtClean="0">
                <a:solidFill>
                  <a:srgbClr val="0000CC"/>
                </a:solidFill>
              </a:rPr>
              <a:t>3</a:t>
            </a:r>
            <a:r>
              <a:rPr lang="en-US" sz="4400" b="1" baseline="30000" dirty="0">
                <a:solidFill>
                  <a:srgbClr val="0000CC"/>
                </a:solidFill>
              </a:rPr>
              <a:t>-</a:t>
            </a:r>
            <a:r>
              <a:rPr lang="en-US" sz="4400" b="1" baseline="30000" dirty="0" smtClean="0">
                <a:solidFill>
                  <a:srgbClr val="0000CC"/>
                </a:solidFill>
              </a:rPr>
              <a:t> </a:t>
            </a:r>
            <a:r>
              <a:rPr lang="en-US" sz="4400" b="1" dirty="0" smtClean="0">
                <a:solidFill>
                  <a:srgbClr val="0000CC"/>
                </a:solidFill>
              </a:rPr>
              <a:t>will decrease</a:t>
            </a:r>
            <a:endParaRPr lang="en-US" sz="4400" b="1" baseline="30000" dirty="0">
              <a:solidFill>
                <a:srgbClr val="0000CC"/>
              </a:solidFill>
            </a:endParaRPr>
          </a:p>
          <a:p>
            <a:pPr marL="609600" indent="-609600">
              <a:buClr>
                <a:schemeClr val="accent2"/>
              </a:buClr>
              <a:buFontTx/>
              <a:buAutoNum type="alphaUcPeriod"/>
            </a:pPr>
            <a:r>
              <a:rPr lang="en-US" sz="4400" b="1" dirty="0" smtClean="0">
                <a:solidFill>
                  <a:srgbClr val="0000CC"/>
                </a:solidFill>
              </a:rPr>
              <a:t>More than one of these</a:t>
            </a:r>
            <a:endParaRPr lang="en-US" sz="4400" b="1" baseline="-25000" dirty="0" smtClean="0">
              <a:solidFill>
                <a:srgbClr val="0000CC"/>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728" y="33718"/>
            <a:ext cx="24955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870"/>
          <a:stretch/>
        </p:blipFill>
        <p:spPr bwMode="auto">
          <a:xfrm>
            <a:off x="6337848" y="1775269"/>
            <a:ext cx="2797878" cy="1600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95339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914400" y="152400"/>
            <a:ext cx="7772400" cy="1143000"/>
          </a:xfrm>
        </p:spPr>
        <p:txBody>
          <a:bodyPr/>
          <a:lstStyle/>
          <a:p>
            <a:r>
              <a:rPr lang="en-US" i="1" dirty="0"/>
              <a:t>Molecule </a:t>
            </a:r>
            <a:r>
              <a:rPr lang="en-US" i="1" smtClean="0"/>
              <a:t>Shapes </a:t>
            </a:r>
            <a:endParaRPr lang="en-US" dirty="0"/>
          </a:p>
        </p:txBody>
      </p:sp>
      <p:sp>
        <p:nvSpPr>
          <p:cNvPr id="23555" name="Rectangle 3"/>
          <p:cNvSpPr>
            <a:spLocks noGrp="1" noChangeArrowheads="1"/>
          </p:cNvSpPr>
          <p:nvPr>
            <p:ph type="subTitle" idx="1"/>
          </p:nvPr>
        </p:nvSpPr>
        <p:spPr>
          <a:xfrm>
            <a:off x="152400" y="990600"/>
            <a:ext cx="8686800" cy="3276600"/>
          </a:xfrm>
        </p:spPr>
        <p:txBody>
          <a:bodyPr/>
          <a:lstStyle/>
          <a:p>
            <a:pPr algn="l"/>
            <a:r>
              <a:rPr lang="en-US" sz="2800" b="1" dirty="0"/>
              <a:t>Learning Goals: </a:t>
            </a:r>
            <a:r>
              <a:rPr lang="en-US" sz="2800" dirty="0"/>
              <a:t>Students will be able to: </a:t>
            </a:r>
          </a:p>
          <a:p>
            <a:pPr marL="457200" lvl="0" indent="-457200" algn="l">
              <a:buFont typeface="Arial" pitchFamily="34" charset="0"/>
              <a:buChar char="•"/>
            </a:pPr>
            <a:r>
              <a:rPr lang="en-US" sz="2800" dirty="0"/>
              <a:t>Identify substances to which “Molecular geometry” applies. </a:t>
            </a:r>
          </a:p>
          <a:p>
            <a:pPr marL="457200" lvl="0" indent="-457200" algn="l">
              <a:buFont typeface="Arial" pitchFamily="34" charset="0"/>
              <a:buChar char="•"/>
            </a:pPr>
            <a:r>
              <a:rPr lang="en-US" sz="2800" dirty="0"/>
              <a:t>Name molecule </a:t>
            </a:r>
            <a:r>
              <a:rPr lang="en-US" sz="2800" u="sng" dirty="0"/>
              <a:t>and</a:t>
            </a:r>
            <a:r>
              <a:rPr lang="en-US" sz="2800" dirty="0"/>
              <a:t> electron geometries for basic molecules. </a:t>
            </a:r>
          </a:p>
          <a:p>
            <a:pPr marL="457200" lvl="0" indent="-457200" algn="l">
              <a:buFont typeface="Arial" pitchFamily="34" charset="0"/>
              <a:buChar char="•"/>
            </a:pPr>
            <a:r>
              <a:rPr lang="en-US" sz="2800" dirty="0"/>
              <a:t>Explain the model being used to predict molecule geometry</a:t>
            </a:r>
            <a:r>
              <a:rPr lang="en-US" sz="2800" i="1" dirty="0"/>
              <a:t>.</a:t>
            </a:r>
            <a:endParaRPr lang="en-US" sz="2800" dirty="0"/>
          </a:p>
          <a:p>
            <a:pPr marL="457200" lvl="0" indent="-457200" algn="l">
              <a:buFont typeface="Arial" pitchFamily="34" charset="0"/>
              <a:buChar char="•"/>
            </a:pPr>
            <a:r>
              <a:rPr lang="en-US" sz="2800" dirty="0"/>
              <a:t>Predict common molecular geometry from the number of electron pairs and bonded atoms around a central atom of basic compounds</a:t>
            </a:r>
            <a:r>
              <a:rPr lang="en-US" sz="2800" i="1" dirty="0"/>
              <a:t>. </a:t>
            </a:r>
            <a:endParaRPr lang="en-US" sz="2800" dirty="0"/>
          </a:p>
        </p:txBody>
      </p:sp>
      <p:sp>
        <p:nvSpPr>
          <p:cNvPr id="23556" name="Text Box 4"/>
          <p:cNvSpPr txBox="1">
            <a:spLocks noChangeArrowheads="1"/>
          </p:cNvSpPr>
          <p:nvPr/>
        </p:nvSpPr>
        <p:spPr bwMode="auto">
          <a:xfrm>
            <a:off x="1447800" y="6165502"/>
            <a:ext cx="541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by Trish Loeblein updated </a:t>
            </a:r>
            <a:r>
              <a:rPr lang="en-US" dirty="0" smtClean="0"/>
              <a:t>October 2011</a:t>
            </a:r>
            <a:endParaRPr lang="en-US" dirty="0"/>
          </a:p>
        </p:txBody>
      </p:sp>
      <p:sp>
        <p:nvSpPr>
          <p:cNvPr id="5" name="Rectangle 4"/>
          <p:cNvSpPr/>
          <p:nvPr/>
        </p:nvSpPr>
        <p:spPr>
          <a:xfrm>
            <a:off x="5600700" y="6488668"/>
            <a:ext cx="3581400" cy="369332"/>
          </a:xfrm>
          <a:prstGeom prst="rect">
            <a:avLst/>
          </a:prstGeom>
        </p:spPr>
        <p:txBody>
          <a:bodyPr wrap="square">
            <a:spAutoFit/>
          </a:bodyPr>
          <a:lstStyle/>
          <a:p>
            <a:r>
              <a:rPr lang="en-US" dirty="0" smtClean="0">
                <a:hlinkClick r:id="rId2"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marL="838200" indent="-838200" algn="l">
              <a:buFontTx/>
              <a:buAutoNum type="arabicPeriod"/>
            </a:pPr>
            <a:r>
              <a:rPr lang="en-US" b="1" dirty="0" smtClean="0"/>
              <a:t>Which is a molecule?</a:t>
            </a:r>
            <a:endParaRPr lang="en-US" b="1" dirty="0">
              <a:solidFill>
                <a:srgbClr val="CC0000"/>
              </a:solidFill>
            </a:endParaRPr>
          </a:p>
        </p:txBody>
      </p:sp>
      <p:sp>
        <p:nvSpPr>
          <p:cNvPr id="6147" name="Rectangle 3"/>
          <p:cNvSpPr>
            <a:spLocks noGrp="1" noChangeArrowheads="1"/>
          </p:cNvSpPr>
          <p:nvPr>
            <p:ph type="body" idx="1"/>
          </p:nvPr>
        </p:nvSpPr>
        <p:spPr>
          <a:xfrm>
            <a:off x="1600200" y="1676400"/>
            <a:ext cx="5181600" cy="4419600"/>
          </a:xfrm>
        </p:spPr>
        <p:txBody>
          <a:bodyPr/>
          <a:lstStyle/>
          <a:p>
            <a:pPr marL="609600" indent="-609600">
              <a:buClr>
                <a:schemeClr val="accent2"/>
              </a:buClr>
              <a:buFontTx/>
              <a:buAutoNum type="alphaUcPeriod"/>
            </a:pPr>
            <a:r>
              <a:rPr lang="en-US" sz="4800" b="1" dirty="0" smtClean="0">
                <a:solidFill>
                  <a:srgbClr val="0000CC"/>
                </a:solidFill>
              </a:rPr>
              <a:t>CO</a:t>
            </a:r>
            <a:r>
              <a:rPr lang="en-US" sz="4800" b="1" baseline="-25000" dirty="0" smtClean="0">
                <a:solidFill>
                  <a:srgbClr val="0000CC"/>
                </a:solidFill>
              </a:rPr>
              <a:t>2</a:t>
            </a:r>
            <a:endParaRPr lang="en-US" sz="4800" b="1" baseline="-25000" dirty="0">
              <a:solidFill>
                <a:srgbClr val="0000CC"/>
              </a:solidFill>
            </a:endParaRPr>
          </a:p>
          <a:p>
            <a:pPr marL="609600" indent="-609600">
              <a:buClr>
                <a:schemeClr val="accent2"/>
              </a:buClr>
              <a:buFontTx/>
              <a:buAutoNum type="alphaUcPeriod"/>
            </a:pPr>
            <a:r>
              <a:rPr lang="en-US" sz="4800" b="1" dirty="0" smtClean="0">
                <a:solidFill>
                  <a:srgbClr val="0000CC"/>
                </a:solidFill>
              </a:rPr>
              <a:t>CaCl</a:t>
            </a:r>
            <a:r>
              <a:rPr lang="en-US" sz="4800" b="1" baseline="-25000" dirty="0" smtClean="0">
                <a:solidFill>
                  <a:srgbClr val="0000CC"/>
                </a:solidFill>
              </a:rPr>
              <a:t>2</a:t>
            </a:r>
            <a:endParaRPr lang="en-US" sz="4800" dirty="0">
              <a:solidFill>
                <a:srgbClr val="0000CC"/>
              </a:solidFill>
            </a:endParaRPr>
          </a:p>
          <a:p>
            <a:pPr marL="609600" indent="-609600">
              <a:buClr>
                <a:schemeClr val="accent2"/>
              </a:buClr>
              <a:buFontTx/>
              <a:buAutoNum type="alphaUcPeriod"/>
            </a:pPr>
            <a:r>
              <a:rPr lang="en-US" sz="4800" b="1" dirty="0" smtClean="0">
                <a:solidFill>
                  <a:srgbClr val="0000CC"/>
                </a:solidFill>
              </a:rPr>
              <a:t>NH</a:t>
            </a:r>
            <a:r>
              <a:rPr lang="en-US" sz="4800" b="1" baseline="-25000" dirty="0" smtClean="0">
                <a:solidFill>
                  <a:srgbClr val="0000CC"/>
                </a:solidFill>
              </a:rPr>
              <a:t>4</a:t>
            </a:r>
            <a:r>
              <a:rPr lang="en-US" sz="4800" b="1" dirty="0" smtClean="0">
                <a:solidFill>
                  <a:srgbClr val="0000CC"/>
                </a:solidFill>
              </a:rPr>
              <a:t>Cl</a:t>
            </a:r>
          </a:p>
          <a:p>
            <a:pPr marL="609600" indent="-609600">
              <a:buClr>
                <a:schemeClr val="accent2"/>
              </a:buClr>
              <a:buFontTx/>
              <a:buAutoNum type="alphaUcPeriod"/>
            </a:pPr>
            <a:r>
              <a:rPr lang="en-US" sz="4800" b="1" dirty="0" smtClean="0">
                <a:solidFill>
                  <a:srgbClr val="0000CC"/>
                </a:solidFill>
              </a:rPr>
              <a:t>Li</a:t>
            </a:r>
            <a:r>
              <a:rPr lang="en-US" sz="4800" b="1" baseline="-25000" dirty="0" smtClean="0">
                <a:solidFill>
                  <a:srgbClr val="0000CC"/>
                </a:solidFill>
              </a:rPr>
              <a:t>2</a:t>
            </a:r>
            <a:r>
              <a:rPr lang="en-US" sz="4800" b="1" dirty="0" smtClean="0">
                <a:solidFill>
                  <a:srgbClr val="0000CC"/>
                </a:solidFill>
              </a:rPr>
              <a:t>SO</a:t>
            </a:r>
            <a:r>
              <a:rPr lang="en-US" sz="4800" b="1" baseline="-25000" dirty="0" smtClean="0">
                <a:solidFill>
                  <a:srgbClr val="0000CC"/>
                </a:solidFill>
              </a:rPr>
              <a:t>4</a:t>
            </a:r>
            <a:endParaRPr lang="en-US" sz="4800" dirty="0">
              <a:solidFill>
                <a:srgbClr val="0000CC"/>
              </a:solidFill>
            </a:endParaRPr>
          </a:p>
          <a:p>
            <a:pPr marL="0" indent="0">
              <a:buClr>
                <a:schemeClr val="accent2"/>
              </a:buClr>
              <a:buNone/>
            </a:pPr>
            <a:endParaRPr lang="en-US" sz="4400" b="1" baseline="-25000" dirty="0">
              <a:solidFill>
                <a:srgbClr val="0000CC"/>
              </a:solidFill>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81000"/>
            <a:ext cx="8189976" cy="2209800"/>
          </a:xfrm>
        </p:spPr>
        <p:txBody>
          <a:bodyPr/>
          <a:lstStyle/>
          <a:p>
            <a:pPr algn="l"/>
            <a:r>
              <a:rPr lang="en-US" dirty="0" smtClean="0"/>
              <a:t>2</a:t>
            </a:r>
            <a:r>
              <a:rPr lang="en-US" b="1" dirty="0" smtClean="0"/>
              <a:t>. Which would have a linear shape?</a:t>
            </a:r>
            <a:endParaRPr lang="en-US" b="1" baseline="30000" dirty="0">
              <a:solidFill>
                <a:srgbClr val="CC0000"/>
              </a:solidFill>
            </a:endParaRPr>
          </a:p>
        </p:txBody>
      </p:sp>
      <p:sp>
        <p:nvSpPr>
          <p:cNvPr id="8196" name="Rectangle 4"/>
          <p:cNvSpPr>
            <a:spLocks noGrp="1" noChangeArrowheads="1"/>
          </p:cNvSpPr>
          <p:nvPr>
            <p:ph type="body" idx="1"/>
          </p:nvPr>
        </p:nvSpPr>
        <p:spPr>
          <a:xfrm>
            <a:off x="1066800" y="2743200"/>
            <a:ext cx="5105400" cy="3200400"/>
          </a:xfrm>
          <a:noFill/>
          <a:ln/>
        </p:spPr>
        <p:txBody>
          <a:bodyPr/>
          <a:lstStyle/>
          <a:p>
            <a:pPr marL="609600" indent="-609600">
              <a:buClr>
                <a:schemeClr val="accent6"/>
              </a:buClr>
              <a:buFontTx/>
              <a:buAutoNum type="alphaUcPeriod"/>
            </a:pPr>
            <a:r>
              <a:rPr lang="en-US" sz="4000" b="1" dirty="0" err="1" smtClean="0">
                <a:solidFill>
                  <a:schemeClr val="accent2"/>
                </a:solidFill>
              </a:rPr>
              <a:t>HBr</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CO</a:t>
            </a:r>
            <a:r>
              <a:rPr lang="en-US" sz="4000" b="1" baseline="-25000" dirty="0" smtClean="0">
                <a:solidFill>
                  <a:srgbClr val="0000CC"/>
                </a:solidFill>
              </a:rPr>
              <a:t>2</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Both are linear</a:t>
            </a:r>
            <a:endParaRPr lang="en-US" sz="4000" b="1" baseline="-25000" dirty="0">
              <a:solidFill>
                <a:srgbClr val="CC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685800"/>
            <a:ext cx="8229600" cy="1143000"/>
          </a:xfrm>
        </p:spPr>
        <p:txBody>
          <a:bodyPr/>
          <a:lstStyle/>
          <a:p>
            <a:pPr algn="l"/>
            <a:r>
              <a:rPr lang="en-US" sz="4800"/>
              <a:t>What effects pressure for ideal gases?</a:t>
            </a:r>
          </a:p>
        </p:txBody>
      </p:sp>
      <p:sp>
        <p:nvSpPr>
          <p:cNvPr id="38915" name="Rectangle 3"/>
          <p:cNvSpPr>
            <a:spLocks noGrp="1" noChangeArrowheads="1"/>
          </p:cNvSpPr>
          <p:nvPr>
            <p:ph type="body" idx="1"/>
          </p:nvPr>
        </p:nvSpPr>
        <p:spPr>
          <a:xfrm>
            <a:off x="381000" y="2133600"/>
            <a:ext cx="8229600" cy="4525963"/>
          </a:xfrm>
        </p:spPr>
        <p:txBody>
          <a:bodyPr/>
          <a:lstStyle/>
          <a:p>
            <a:r>
              <a:rPr lang="en-US"/>
              <a:t>Temperature</a:t>
            </a:r>
          </a:p>
          <a:p>
            <a:r>
              <a:rPr lang="en-US"/>
              <a:t>Number of particles</a:t>
            </a:r>
          </a:p>
          <a:p>
            <a:r>
              <a:rPr lang="en-US"/>
              <a:t>Volume</a:t>
            </a:r>
          </a:p>
          <a:p>
            <a:r>
              <a:rPr lang="en-US"/>
              <a:t>Mass of particles doesn’t effect pressure (Avogadro’s Principle)</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25424" y="304800"/>
            <a:ext cx="8418576" cy="2209800"/>
          </a:xfrm>
        </p:spPr>
        <p:txBody>
          <a:bodyPr/>
          <a:lstStyle/>
          <a:p>
            <a:pPr algn="l"/>
            <a:r>
              <a:rPr lang="en-US" dirty="0"/>
              <a:t>3</a:t>
            </a:r>
            <a:r>
              <a:rPr lang="en-US" b="1" dirty="0" smtClean="0"/>
              <a:t>. Which has only single bonds?</a:t>
            </a:r>
            <a:endParaRPr lang="en-US" b="1" baseline="30000" dirty="0">
              <a:solidFill>
                <a:srgbClr val="CC0000"/>
              </a:solidFill>
            </a:endParaRPr>
          </a:p>
        </p:txBody>
      </p:sp>
      <p:sp>
        <p:nvSpPr>
          <p:cNvPr id="8196" name="Rectangle 4"/>
          <p:cNvSpPr>
            <a:spLocks noGrp="1" noChangeArrowheads="1"/>
          </p:cNvSpPr>
          <p:nvPr>
            <p:ph type="body" idx="1"/>
          </p:nvPr>
        </p:nvSpPr>
        <p:spPr>
          <a:xfrm>
            <a:off x="1524000" y="2514600"/>
            <a:ext cx="6248400" cy="3200400"/>
          </a:xfrm>
          <a:noFill/>
          <a:ln/>
        </p:spPr>
        <p:txBody>
          <a:bodyPr/>
          <a:lstStyle/>
          <a:p>
            <a:pPr marL="609600" indent="-609600">
              <a:buClr>
                <a:schemeClr val="accent6"/>
              </a:buClr>
              <a:buFontTx/>
              <a:buAutoNum type="alphaUcPeriod"/>
            </a:pPr>
            <a:r>
              <a:rPr lang="en-US" sz="4000" b="1" dirty="0" err="1" smtClean="0">
                <a:solidFill>
                  <a:schemeClr val="accent2"/>
                </a:solidFill>
              </a:rPr>
              <a:t>HBr</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CO</a:t>
            </a:r>
            <a:r>
              <a:rPr lang="en-US" sz="4000" b="1" baseline="-25000" dirty="0" smtClean="0">
                <a:solidFill>
                  <a:srgbClr val="0000CC"/>
                </a:solidFill>
              </a:rPr>
              <a:t>2</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Both have all single bonds</a:t>
            </a:r>
            <a:endParaRPr lang="en-US" sz="4000" b="1" baseline="-25000" dirty="0">
              <a:solidFill>
                <a:srgbClr val="CC0000"/>
              </a:solidFill>
            </a:endParaRPr>
          </a:p>
        </p:txBody>
      </p:sp>
    </p:spTree>
    <p:extLst>
      <p:ext uri="{BB962C8B-B14F-4D97-AF65-F5344CB8AC3E}">
        <p14:creationId xmlns:p14="http://schemas.microsoft.com/office/powerpoint/2010/main" val="152263975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533400"/>
            <a:ext cx="8610600" cy="1143000"/>
          </a:xfrm>
        </p:spPr>
        <p:txBody>
          <a:bodyPr/>
          <a:lstStyle/>
          <a:p>
            <a:pPr algn="l"/>
            <a:r>
              <a:rPr lang="en-US" b="1" dirty="0" smtClean="0"/>
              <a:t>4. What shape is water?</a:t>
            </a:r>
            <a:endParaRPr lang="en-US" b="1" baseline="30000" dirty="0">
              <a:solidFill>
                <a:srgbClr val="CC0000"/>
              </a:solidFill>
            </a:endParaRPr>
          </a:p>
        </p:txBody>
      </p:sp>
      <p:sp>
        <p:nvSpPr>
          <p:cNvPr id="11267" name="Rectangle 3"/>
          <p:cNvSpPr>
            <a:spLocks noGrp="1" noChangeArrowheads="1"/>
          </p:cNvSpPr>
          <p:nvPr>
            <p:ph type="body" idx="1"/>
          </p:nvPr>
        </p:nvSpPr>
        <p:spPr>
          <a:xfrm>
            <a:off x="990600" y="2209800"/>
            <a:ext cx="6781800" cy="4038600"/>
          </a:xfrm>
        </p:spPr>
        <p:txBody>
          <a:bodyPr/>
          <a:lstStyle/>
          <a:p>
            <a:pPr marL="609600" indent="-609600">
              <a:buClr>
                <a:schemeClr val="accent6"/>
              </a:buClr>
              <a:buFontTx/>
              <a:buAutoNum type="alphaUcPeriod"/>
            </a:pPr>
            <a:r>
              <a:rPr lang="en-US" sz="4000" b="1" dirty="0">
                <a:solidFill>
                  <a:srgbClr val="0000CC"/>
                </a:solidFill>
              </a:rPr>
              <a:t>T</a:t>
            </a:r>
            <a:r>
              <a:rPr lang="en-US" sz="4000" b="1" dirty="0" smtClean="0">
                <a:solidFill>
                  <a:srgbClr val="0000CC"/>
                </a:solidFill>
              </a:rPr>
              <a:t>etrahedral</a:t>
            </a:r>
            <a:endParaRPr lang="en-US" sz="4000" b="1" baseline="-25000" dirty="0" smtClean="0">
              <a:solidFill>
                <a:srgbClr val="0000CC"/>
              </a:solidFill>
            </a:endParaRPr>
          </a:p>
          <a:p>
            <a:pPr marL="609600" indent="-609600">
              <a:buClr>
                <a:schemeClr val="accent6"/>
              </a:buClr>
              <a:buFontTx/>
              <a:buAutoNum type="alphaUcPeriod"/>
            </a:pPr>
            <a:r>
              <a:rPr lang="en-US" sz="4000" b="1" dirty="0">
                <a:solidFill>
                  <a:srgbClr val="0000CC"/>
                </a:solidFill>
              </a:rPr>
              <a:t>B</a:t>
            </a:r>
            <a:r>
              <a:rPr lang="en-US" sz="4000" b="1" dirty="0" smtClean="0">
                <a:solidFill>
                  <a:srgbClr val="0000CC"/>
                </a:solidFill>
              </a:rPr>
              <a:t>ent</a:t>
            </a:r>
            <a:endParaRPr lang="en-US" sz="4000" dirty="0" smtClean="0">
              <a:solidFill>
                <a:srgbClr val="0000CC"/>
              </a:solidFill>
            </a:endParaRPr>
          </a:p>
          <a:p>
            <a:pPr marL="609600" indent="-609600">
              <a:buClr>
                <a:schemeClr val="accent6"/>
              </a:buClr>
              <a:buFontTx/>
              <a:buAutoNum type="alphaUcPeriod"/>
            </a:pPr>
            <a:r>
              <a:rPr lang="en-US" sz="4000" b="1" dirty="0" err="1" smtClean="0">
                <a:solidFill>
                  <a:srgbClr val="0000CC"/>
                </a:solidFill>
              </a:rPr>
              <a:t>Trigonal</a:t>
            </a:r>
            <a:r>
              <a:rPr lang="en-US" sz="4000" b="1" dirty="0" smtClean="0">
                <a:solidFill>
                  <a:srgbClr val="0000CC"/>
                </a:solidFill>
              </a:rPr>
              <a:t> planar</a:t>
            </a:r>
          </a:p>
          <a:p>
            <a:pPr marL="609600" indent="-609600">
              <a:buClr>
                <a:schemeClr val="accent6"/>
              </a:buClr>
              <a:buFontTx/>
              <a:buAutoNum type="alphaUcPeriod"/>
            </a:pPr>
            <a:r>
              <a:rPr lang="en-US" sz="4000" b="1" dirty="0">
                <a:solidFill>
                  <a:srgbClr val="0000CC"/>
                </a:solidFill>
              </a:rPr>
              <a:t>L</a:t>
            </a:r>
            <a:r>
              <a:rPr lang="en-US" sz="4000" b="1" dirty="0" smtClean="0">
                <a:solidFill>
                  <a:srgbClr val="0000CC"/>
                </a:solidFill>
              </a:rPr>
              <a:t>inear</a:t>
            </a:r>
          </a:p>
          <a:p>
            <a:pPr marL="0" indent="0">
              <a:buClr>
                <a:schemeClr val="tx1"/>
              </a:buClr>
              <a:buNone/>
            </a:pPr>
            <a:endParaRPr lang="en-US" sz="4000" b="1" dirty="0" smtClean="0">
              <a:solidFill>
                <a:srgbClr val="0070C0"/>
              </a:solidFill>
            </a:endParaRPr>
          </a:p>
          <a:p>
            <a:pPr marL="0" indent="0">
              <a:buClr>
                <a:schemeClr val="tx1"/>
              </a:buClr>
              <a:buNone/>
            </a:pPr>
            <a:endParaRPr lang="en-US" sz="4000" b="1" baseline="-25000" dirty="0">
              <a:solidFill>
                <a:srgbClr val="0070C0"/>
              </a:solidFill>
            </a:endParaRP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a:r>
              <a:rPr lang="en-US" dirty="0" smtClean="0"/>
              <a:t>5. </a:t>
            </a:r>
            <a:r>
              <a:rPr lang="en-US" b="1" dirty="0" smtClean="0"/>
              <a:t>Which is an example of an exception to the octet rule?</a:t>
            </a:r>
            <a:endParaRPr lang="en-US" b="1" dirty="0">
              <a:solidFill>
                <a:srgbClr val="CC0000"/>
              </a:solidFill>
            </a:endParaRPr>
          </a:p>
        </p:txBody>
      </p:sp>
      <p:sp>
        <p:nvSpPr>
          <p:cNvPr id="6147" name="Rectangle 3"/>
          <p:cNvSpPr>
            <a:spLocks noGrp="1" noChangeArrowheads="1"/>
          </p:cNvSpPr>
          <p:nvPr>
            <p:ph type="body" idx="1"/>
          </p:nvPr>
        </p:nvSpPr>
        <p:spPr>
          <a:xfrm>
            <a:off x="838200" y="2209800"/>
            <a:ext cx="6400800" cy="3886200"/>
          </a:xfrm>
        </p:spPr>
        <p:txBody>
          <a:bodyPr/>
          <a:lstStyle/>
          <a:p>
            <a:pPr marL="609600" indent="-609600">
              <a:buClr>
                <a:schemeClr val="accent2"/>
              </a:buClr>
              <a:buFontTx/>
              <a:buAutoNum type="alphaUcPeriod"/>
            </a:pPr>
            <a:r>
              <a:rPr lang="en-US" sz="4400" b="1" dirty="0" smtClean="0">
                <a:solidFill>
                  <a:srgbClr val="0000CC"/>
                </a:solidFill>
              </a:rPr>
              <a:t>O</a:t>
            </a:r>
            <a:r>
              <a:rPr lang="en-US" sz="4400" b="1" baseline="-25000" dirty="0" smtClean="0">
                <a:solidFill>
                  <a:srgbClr val="0000CC"/>
                </a:solidFill>
              </a:rPr>
              <a:t>2</a:t>
            </a:r>
            <a:endParaRPr lang="en-US" sz="4400" b="1" baseline="-25000" dirty="0">
              <a:solidFill>
                <a:srgbClr val="0000CC"/>
              </a:solidFill>
            </a:endParaRPr>
          </a:p>
          <a:p>
            <a:pPr marL="609600" indent="-609600">
              <a:buClr>
                <a:schemeClr val="accent2"/>
              </a:buClr>
              <a:buFontTx/>
              <a:buAutoNum type="alphaUcPeriod"/>
            </a:pPr>
            <a:r>
              <a:rPr lang="en-US" sz="4400" b="1" dirty="0">
                <a:solidFill>
                  <a:srgbClr val="0000CC"/>
                </a:solidFill>
              </a:rPr>
              <a:t>N</a:t>
            </a:r>
            <a:r>
              <a:rPr lang="en-US" sz="4400" b="1" baseline="-25000" dirty="0" smtClean="0">
                <a:solidFill>
                  <a:srgbClr val="0000CC"/>
                </a:solidFill>
              </a:rPr>
              <a:t>2</a:t>
            </a:r>
            <a:endParaRPr lang="en-US" sz="4400" dirty="0">
              <a:solidFill>
                <a:srgbClr val="0000CC"/>
              </a:solidFill>
            </a:endParaRPr>
          </a:p>
          <a:p>
            <a:pPr marL="609600" indent="-609600">
              <a:buClr>
                <a:schemeClr val="accent2"/>
              </a:buClr>
              <a:buFontTx/>
              <a:buAutoNum type="alphaUcPeriod"/>
            </a:pPr>
            <a:r>
              <a:rPr lang="en-US" sz="4400" b="1" dirty="0" smtClean="0">
                <a:solidFill>
                  <a:srgbClr val="0000CC"/>
                </a:solidFill>
              </a:rPr>
              <a:t>B</a:t>
            </a:r>
            <a:r>
              <a:rPr lang="en-US" sz="4400" b="1" dirty="0">
                <a:solidFill>
                  <a:srgbClr val="0000CC"/>
                </a:solidFill>
              </a:rPr>
              <a:t>F</a:t>
            </a:r>
            <a:r>
              <a:rPr lang="en-US" sz="4400" b="1" baseline="-25000" dirty="0" smtClean="0">
                <a:solidFill>
                  <a:srgbClr val="0000CC"/>
                </a:solidFill>
              </a:rPr>
              <a:t>3</a:t>
            </a:r>
          </a:p>
          <a:p>
            <a:pPr marL="609600" indent="-609600">
              <a:buClr>
                <a:schemeClr val="accent2"/>
              </a:buClr>
              <a:buFontTx/>
              <a:buAutoNum type="alphaUcPeriod"/>
            </a:pPr>
            <a:r>
              <a:rPr lang="en-US" sz="4400" b="1" dirty="0" smtClean="0">
                <a:solidFill>
                  <a:srgbClr val="0000CC"/>
                </a:solidFill>
              </a:rPr>
              <a:t>I</a:t>
            </a:r>
            <a:r>
              <a:rPr lang="en-US" sz="4400" b="1" baseline="-25000" dirty="0" smtClean="0">
                <a:solidFill>
                  <a:srgbClr val="0000CC"/>
                </a:solidFill>
              </a:rPr>
              <a:t>2</a:t>
            </a:r>
          </a:p>
          <a:p>
            <a:pPr marL="609600" indent="-609600">
              <a:buClr>
                <a:schemeClr val="accent2"/>
              </a:buClr>
              <a:buFontTx/>
              <a:buAutoNum type="alphaUcPeriod"/>
            </a:pPr>
            <a:r>
              <a:rPr lang="en-US" sz="4400" b="1" dirty="0" smtClean="0">
                <a:solidFill>
                  <a:srgbClr val="0000CC"/>
                </a:solidFill>
              </a:rPr>
              <a:t>More than one of these</a:t>
            </a:r>
            <a:endParaRPr lang="en-US" sz="4400" b="1" baseline="-25000" dirty="0" smtClean="0">
              <a:solidFill>
                <a:srgbClr val="0000CC"/>
              </a:solidFill>
            </a:endParaRPr>
          </a:p>
        </p:txBody>
      </p:sp>
    </p:spTree>
    <p:extLst>
      <p:ext uri="{BB962C8B-B14F-4D97-AF65-F5344CB8AC3E}">
        <p14:creationId xmlns:p14="http://schemas.microsoft.com/office/powerpoint/2010/main" val="273316692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143000"/>
          </a:xfrm>
        </p:spPr>
        <p:txBody>
          <a:bodyPr/>
          <a:lstStyle/>
          <a:p>
            <a:pPr algn="l"/>
            <a:r>
              <a:rPr lang="en-US" dirty="0" smtClean="0"/>
              <a:t>5ans. </a:t>
            </a:r>
            <a:r>
              <a:rPr lang="en-US" b="1" dirty="0" smtClean="0"/>
              <a:t>Which is an example of an exception to the octet rule?</a:t>
            </a:r>
            <a:endParaRPr lang="en-US" b="1" dirty="0">
              <a:solidFill>
                <a:srgbClr val="CC0000"/>
              </a:solidFill>
            </a:endParaRPr>
          </a:p>
        </p:txBody>
      </p:sp>
      <p:sp>
        <p:nvSpPr>
          <p:cNvPr id="6147" name="Rectangle 3"/>
          <p:cNvSpPr>
            <a:spLocks noGrp="1" noChangeArrowheads="1"/>
          </p:cNvSpPr>
          <p:nvPr>
            <p:ph type="body" idx="1"/>
          </p:nvPr>
        </p:nvSpPr>
        <p:spPr>
          <a:xfrm>
            <a:off x="838200" y="2209800"/>
            <a:ext cx="6400800" cy="3886200"/>
          </a:xfrm>
        </p:spPr>
        <p:txBody>
          <a:bodyPr/>
          <a:lstStyle/>
          <a:p>
            <a:pPr marL="609600" indent="-609600">
              <a:buClr>
                <a:schemeClr val="accent2"/>
              </a:buClr>
              <a:buFontTx/>
              <a:buAutoNum type="alphaUcPeriod"/>
            </a:pPr>
            <a:r>
              <a:rPr lang="en-US" sz="4400" b="1" dirty="0" smtClean="0">
                <a:solidFill>
                  <a:srgbClr val="0000CC"/>
                </a:solidFill>
              </a:rPr>
              <a:t>O</a:t>
            </a:r>
            <a:r>
              <a:rPr lang="en-US" sz="4400" b="1" baseline="-25000" dirty="0" smtClean="0">
                <a:solidFill>
                  <a:srgbClr val="0000CC"/>
                </a:solidFill>
              </a:rPr>
              <a:t>2</a:t>
            </a:r>
            <a:endParaRPr lang="en-US" sz="4400" b="1" baseline="-25000" dirty="0">
              <a:solidFill>
                <a:srgbClr val="0000CC"/>
              </a:solidFill>
            </a:endParaRPr>
          </a:p>
          <a:p>
            <a:pPr marL="609600" indent="-609600">
              <a:buClr>
                <a:schemeClr val="accent2"/>
              </a:buClr>
              <a:buFontTx/>
              <a:buAutoNum type="alphaUcPeriod"/>
            </a:pPr>
            <a:r>
              <a:rPr lang="en-US" sz="4400" b="1" dirty="0">
                <a:solidFill>
                  <a:srgbClr val="0000CC"/>
                </a:solidFill>
              </a:rPr>
              <a:t>N</a:t>
            </a:r>
            <a:r>
              <a:rPr lang="en-US" sz="4400" b="1" baseline="-25000" dirty="0" smtClean="0">
                <a:solidFill>
                  <a:srgbClr val="0000CC"/>
                </a:solidFill>
              </a:rPr>
              <a:t>2</a:t>
            </a:r>
            <a:endParaRPr lang="en-US" sz="4400" dirty="0">
              <a:solidFill>
                <a:srgbClr val="0000CC"/>
              </a:solidFill>
            </a:endParaRPr>
          </a:p>
          <a:p>
            <a:pPr marL="609600" indent="-609600">
              <a:buClr>
                <a:schemeClr val="accent2"/>
              </a:buClr>
              <a:buFontTx/>
              <a:buAutoNum type="alphaUcPeriod"/>
            </a:pPr>
            <a:r>
              <a:rPr lang="en-US" sz="4400" b="1" dirty="0" smtClean="0">
                <a:solidFill>
                  <a:srgbClr val="0000CC"/>
                </a:solidFill>
              </a:rPr>
              <a:t>B</a:t>
            </a:r>
            <a:r>
              <a:rPr lang="en-US" sz="4400" b="1" dirty="0">
                <a:solidFill>
                  <a:srgbClr val="0000CC"/>
                </a:solidFill>
              </a:rPr>
              <a:t>F</a:t>
            </a:r>
            <a:r>
              <a:rPr lang="en-US" sz="4400" b="1" baseline="-25000" dirty="0" smtClean="0">
                <a:solidFill>
                  <a:srgbClr val="0000CC"/>
                </a:solidFill>
              </a:rPr>
              <a:t>3</a:t>
            </a:r>
          </a:p>
          <a:p>
            <a:pPr marL="609600" indent="-609600">
              <a:buClr>
                <a:schemeClr val="accent2"/>
              </a:buClr>
              <a:buFontTx/>
              <a:buAutoNum type="alphaUcPeriod"/>
            </a:pPr>
            <a:r>
              <a:rPr lang="en-US" sz="4400" b="1" dirty="0" smtClean="0">
                <a:solidFill>
                  <a:srgbClr val="0000CC"/>
                </a:solidFill>
              </a:rPr>
              <a:t>I</a:t>
            </a:r>
            <a:r>
              <a:rPr lang="en-US" sz="4400" b="1" baseline="-25000" dirty="0" smtClean="0">
                <a:solidFill>
                  <a:srgbClr val="0000CC"/>
                </a:solidFill>
              </a:rPr>
              <a:t>2</a:t>
            </a:r>
          </a:p>
          <a:p>
            <a:pPr marL="609600" indent="-609600">
              <a:buClr>
                <a:schemeClr val="accent2"/>
              </a:buClr>
              <a:buFontTx/>
              <a:buAutoNum type="alphaUcPeriod"/>
            </a:pPr>
            <a:r>
              <a:rPr lang="en-US" sz="4400" b="1" dirty="0" smtClean="0">
                <a:solidFill>
                  <a:srgbClr val="0000CC"/>
                </a:solidFill>
              </a:rPr>
              <a:t>More than one of these</a:t>
            </a:r>
            <a:endParaRPr lang="en-US" sz="4400" b="1" baseline="-25000" dirty="0" smtClean="0">
              <a:solidFill>
                <a:srgbClr val="0000CC"/>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286529"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2819400" y="3924300"/>
            <a:ext cx="3048000" cy="190500"/>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40382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685800"/>
            <a:ext cx="5471160" cy="1697736"/>
          </a:xfrm>
        </p:spPr>
        <p:txBody>
          <a:bodyPr/>
          <a:lstStyle/>
          <a:p>
            <a:pPr algn="l"/>
            <a:r>
              <a:rPr lang="en-US" dirty="0"/>
              <a:t>6</a:t>
            </a:r>
            <a:r>
              <a:rPr lang="en-US" b="1" dirty="0" smtClean="0"/>
              <a:t>. Which molecule could be represented with this diagram?</a:t>
            </a:r>
            <a:endParaRPr lang="en-US" b="1" baseline="30000" dirty="0">
              <a:solidFill>
                <a:srgbClr val="CC0000"/>
              </a:solidFill>
            </a:endParaRPr>
          </a:p>
        </p:txBody>
      </p:sp>
      <p:sp>
        <p:nvSpPr>
          <p:cNvPr id="8196" name="Rectangle 4"/>
          <p:cNvSpPr>
            <a:spLocks noGrp="1" noChangeArrowheads="1"/>
          </p:cNvSpPr>
          <p:nvPr>
            <p:ph type="body" idx="1"/>
          </p:nvPr>
        </p:nvSpPr>
        <p:spPr>
          <a:xfrm>
            <a:off x="685800" y="2743200"/>
            <a:ext cx="4419600" cy="2438400"/>
          </a:xfrm>
          <a:noFill/>
          <a:ln/>
        </p:spPr>
        <p:txBody>
          <a:bodyPr/>
          <a:lstStyle/>
          <a:p>
            <a:pPr marL="609600" indent="-609600">
              <a:buClr>
                <a:schemeClr val="accent6"/>
              </a:buClr>
              <a:buFontTx/>
              <a:buAutoNum type="alphaUcPeriod"/>
            </a:pPr>
            <a:r>
              <a:rPr lang="en-US" sz="4000" b="1" dirty="0" smtClean="0">
                <a:solidFill>
                  <a:schemeClr val="accent2"/>
                </a:solidFill>
              </a:rPr>
              <a:t>BH</a:t>
            </a:r>
            <a:r>
              <a:rPr lang="en-US" sz="4000" b="1" baseline="-25000" dirty="0" smtClean="0">
                <a:solidFill>
                  <a:srgbClr val="0000CC"/>
                </a:solidFill>
              </a:rPr>
              <a:t>3</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CH</a:t>
            </a:r>
            <a:r>
              <a:rPr lang="en-US" sz="4000" b="1" baseline="-25000" dirty="0">
                <a:solidFill>
                  <a:srgbClr val="0000CC"/>
                </a:solidFill>
              </a:rPr>
              <a:t>4</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NH</a:t>
            </a:r>
            <a:r>
              <a:rPr lang="en-US" sz="4000" b="1" baseline="-25000" dirty="0" smtClean="0">
                <a:solidFill>
                  <a:srgbClr val="0000CC"/>
                </a:solidFill>
              </a:rPr>
              <a:t>3</a:t>
            </a:r>
            <a:endParaRPr lang="en-US" sz="4000" b="1" baseline="-25000" dirty="0">
              <a:solidFill>
                <a:srgbClr val="CC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715" y="152400"/>
            <a:ext cx="34385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5029200"/>
            <a:ext cx="7848600" cy="1446550"/>
          </a:xfrm>
          <a:prstGeom prst="rect">
            <a:avLst/>
          </a:prstGeom>
          <a:noFill/>
        </p:spPr>
        <p:txBody>
          <a:bodyPr wrap="square" rtlCol="0">
            <a:spAutoFit/>
          </a:bodyPr>
          <a:lstStyle/>
          <a:p>
            <a:r>
              <a:rPr lang="en-US" sz="4400" dirty="0" smtClean="0"/>
              <a:t>6b. </a:t>
            </a:r>
            <a:r>
              <a:rPr lang="en-US" sz="4400" b="1" dirty="0" smtClean="0"/>
              <a:t>What would the structural formula look like?</a:t>
            </a:r>
            <a:endParaRPr lang="en-US" sz="4400" b="1" dirty="0"/>
          </a:p>
        </p:txBody>
      </p:sp>
    </p:spTree>
    <p:extLst>
      <p:ext uri="{BB962C8B-B14F-4D97-AF65-F5344CB8AC3E}">
        <p14:creationId xmlns:p14="http://schemas.microsoft.com/office/powerpoint/2010/main" val="23319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457200"/>
            <a:ext cx="5471160" cy="1697736"/>
          </a:xfrm>
        </p:spPr>
        <p:txBody>
          <a:bodyPr/>
          <a:lstStyle/>
          <a:p>
            <a:pPr algn="l"/>
            <a:r>
              <a:rPr lang="en-US" dirty="0" smtClean="0"/>
              <a:t>7</a:t>
            </a:r>
            <a:r>
              <a:rPr lang="en-US" b="1" dirty="0" smtClean="0"/>
              <a:t>. Which molecule could be represented with this diagram?</a:t>
            </a:r>
            <a:endParaRPr lang="en-US" b="1" baseline="30000" dirty="0">
              <a:solidFill>
                <a:srgbClr val="CC0000"/>
              </a:solidFill>
            </a:endParaRPr>
          </a:p>
        </p:txBody>
      </p:sp>
      <p:sp>
        <p:nvSpPr>
          <p:cNvPr id="8196" name="Rectangle 4"/>
          <p:cNvSpPr>
            <a:spLocks noGrp="1" noChangeArrowheads="1"/>
          </p:cNvSpPr>
          <p:nvPr>
            <p:ph type="body" idx="1"/>
          </p:nvPr>
        </p:nvSpPr>
        <p:spPr>
          <a:xfrm>
            <a:off x="609600" y="2438400"/>
            <a:ext cx="4419600" cy="3046202"/>
          </a:xfrm>
          <a:noFill/>
          <a:ln/>
        </p:spPr>
        <p:txBody>
          <a:bodyPr/>
          <a:lstStyle/>
          <a:p>
            <a:pPr marL="609600" indent="-609600">
              <a:buClr>
                <a:schemeClr val="accent6"/>
              </a:buClr>
              <a:buFontTx/>
              <a:buAutoNum type="alphaUcPeriod"/>
            </a:pPr>
            <a:r>
              <a:rPr lang="en-US" sz="4000" b="1" dirty="0" err="1" smtClean="0">
                <a:solidFill>
                  <a:schemeClr val="accent2"/>
                </a:solidFill>
              </a:rPr>
              <a:t>HCl</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CH</a:t>
            </a:r>
            <a:r>
              <a:rPr lang="en-US" sz="4000" b="1" baseline="-25000" dirty="0">
                <a:solidFill>
                  <a:srgbClr val="0000CC"/>
                </a:solidFill>
              </a:rPr>
              <a:t>4</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NH</a:t>
            </a:r>
            <a:r>
              <a:rPr lang="en-US" sz="4000" b="1" baseline="-25000" dirty="0" smtClean="0">
                <a:solidFill>
                  <a:srgbClr val="0000CC"/>
                </a:solidFill>
              </a:rPr>
              <a:t>3</a:t>
            </a:r>
          </a:p>
          <a:p>
            <a:pPr marL="609600" indent="-609600">
              <a:buClr>
                <a:schemeClr val="accent6"/>
              </a:buClr>
              <a:buFontTx/>
              <a:buAutoNum type="alphaUcPeriod"/>
            </a:pPr>
            <a:r>
              <a:rPr lang="en-US" sz="4000" b="1" dirty="0" smtClean="0">
                <a:solidFill>
                  <a:schemeClr val="accent2"/>
                </a:solidFill>
              </a:rPr>
              <a:t>F</a:t>
            </a:r>
            <a:r>
              <a:rPr lang="en-US" sz="4000" b="1" baseline="-25000" dirty="0">
                <a:solidFill>
                  <a:srgbClr val="0000CC"/>
                </a:solidFill>
              </a:rPr>
              <a:t>2</a:t>
            </a:r>
          </a:p>
          <a:p>
            <a:pPr marL="609600" indent="-609600">
              <a:buClr>
                <a:schemeClr val="accent6"/>
              </a:buClr>
              <a:buFontTx/>
              <a:buAutoNum type="alphaUcPeriod"/>
            </a:pPr>
            <a:endParaRPr lang="en-US" sz="4000" b="1" baseline="-25000" dirty="0" smtClean="0">
              <a:solidFill>
                <a:srgbClr val="0000CC"/>
              </a:solidFill>
            </a:endParaRPr>
          </a:p>
          <a:p>
            <a:pPr marL="609600" indent="-609600">
              <a:buClr>
                <a:schemeClr val="accent6"/>
              </a:buClr>
              <a:buFontTx/>
              <a:buAutoNum type="alphaUcPeriod"/>
            </a:pPr>
            <a:endParaRPr lang="en-US" sz="4000" b="1" baseline="-25000" dirty="0" smtClean="0">
              <a:solidFill>
                <a:srgbClr val="0000CC"/>
              </a:solidFill>
            </a:endParaRPr>
          </a:p>
          <a:p>
            <a:pPr marL="609600" indent="-609600">
              <a:buClr>
                <a:schemeClr val="accent6"/>
              </a:buClr>
              <a:buFontTx/>
              <a:buAutoNum type="alphaUcPeriod"/>
            </a:pPr>
            <a:endParaRPr lang="en-US" sz="4000" b="1" baseline="-25000" dirty="0" smtClean="0">
              <a:solidFill>
                <a:srgbClr val="0000CC"/>
              </a:solidFill>
            </a:endParaRPr>
          </a:p>
          <a:p>
            <a:pPr marL="609600" indent="-609600">
              <a:buClr>
                <a:schemeClr val="accent6"/>
              </a:buClr>
              <a:buFontTx/>
              <a:buAutoNum type="alphaUcPeriod"/>
            </a:pPr>
            <a:endParaRPr lang="en-US" sz="4000" b="1" baseline="-25000" dirty="0">
              <a:solidFill>
                <a:srgbClr val="CC0000"/>
              </a:solidFill>
            </a:endParaRPr>
          </a:p>
        </p:txBody>
      </p:sp>
      <p:sp>
        <p:nvSpPr>
          <p:cNvPr id="2" name="TextBox 1"/>
          <p:cNvSpPr txBox="1"/>
          <p:nvPr/>
        </p:nvSpPr>
        <p:spPr>
          <a:xfrm>
            <a:off x="914400" y="5484602"/>
            <a:ext cx="8229600" cy="1446550"/>
          </a:xfrm>
          <a:prstGeom prst="rect">
            <a:avLst/>
          </a:prstGeom>
          <a:noFill/>
        </p:spPr>
        <p:txBody>
          <a:bodyPr wrap="square" rtlCol="0">
            <a:spAutoFit/>
          </a:bodyPr>
          <a:lstStyle/>
          <a:p>
            <a:r>
              <a:rPr lang="en-US" sz="4400" dirty="0" smtClean="0"/>
              <a:t>7b. </a:t>
            </a:r>
            <a:r>
              <a:rPr lang="en-US" sz="4400" b="1" dirty="0" smtClean="0"/>
              <a:t>What would the structural formula look like?</a:t>
            </a:r>
            <a:endParaRPr lang="en-US" sz="4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457200"/>
            <a:ext cx="38385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7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914400" y="152400"/>
            <a:ext cx="7772400" cy="1143000"/>
          </a:xfrm>
        </p:spPr>
        <p:txBody>
          <a:bodyPr/>
          <a:lstStyle/>
          <a:p>
            <a:r>
              <a:rPr lang="en-US" i="1" dirty="0"/>
              <a:t>Molecule </a:t>
            </a:r>
            <a:r>
              <a:rPr lang="en-US" i="1" dirty="0" smtClean="0"/>
              <a:t>Polarity</a:t>
            </a:r>
            <a:endParaRPr lang="en-US" dirty="0"/>
          </a:p>
        </p:txBody>
      </p:sp>
      <p:sp>
        <p:nvSpPr>
          <p:cNvPr id="23555" name="Rectangle 3"/>
          <p:cNvSpPr>
            <a:spLocks noGrp="1" noChangeArrowheads="1"/>
          </p:cNvSpPr>
          <p:nvPr>
            <p:ph type="subTitle" idx="1"/>
          </p:nvPr>
        </p:nvSpPr>
        <p:spPr>
          <a:xfrm>
            <a:off x="152400" y="990600"/>
            <a:ext cx="8686800" cy="3276600"/>
          </a:xfrm>
        </p:spPr>
        <p:txBody>
          <a:bodyPr/>
          <a:lstStyle/>
          <a:p>
            <a:pPr algn="l"/>
            <a:r>
              <a:rPr lang="en-US" sz="2800" b="1" dirty="0"/>
              <a:t>Learning Goals: </a:t>
            </a:r>
            <a:r>
              <a:rPr lang="en-US" sz="2800" dirty="0"/>
              <a:t>Students will be able to: </a:t>
            </a:r>
          </a:p>
          <a:p>
            <a:pPr marL="457200" lvl="0" indent="-457200" algn="l">
              <a:buFont typeface="Arial" pitchFamily="34" charset="0"/>
              <a:buChar char="•"/>
            </a:pPr>
            <a:r>
              <a:rPr lang="en-US" sz="2800" dirty="0" smtClean="0"/>
              <a:t>Define </a:t>
            </a:r>
            <a:r>
              <a:rPr lang="en-US" sz="2800" dirty="0"/>
              <a:t>bond polarity and molecular polarity</a:t>
            </a:r>
          </a:p>
          <a:p>
            <a:pPr marL="457200" lvl="0" indent="-457200" algn="l">
              <a:buFont typeface="Arial" pitchFamily="34" charset="0"/>
              <a:buChar char="•"/>
            </a:pPr>
            <a:r>
              <a:rPr lang="en-US" sz="2800" dirty="0"/>
              <a:t>Explain the relationships between bond polarity and molecular polarity</a:t>
            </a:r>
          </a:p>
          <a:p>
            <a:pPr marL="457200" lvl="0" indent="-457200" algn="l">
              <a:buFont typeface="Arial" pitchFamily="34" charset="0"/>
              <a:buChar char="•"/>
            </a:pPr>
            <a:r>
              <a:rPr lang="en-US" sz="2800" dirty="0"/>
              <a:t>Identify tools/representations to approximate bond and molecular polarity </a:t>
            </a:r>
          </a:p>
          <a:p>
            <a:pPr marL="914400" lvl="1" indent="-457200" algn="l">
              <a:buFont typeface="Arial" pitchFamily="34" charset="0"/>
              <a:buChar char="•"/>
            </a:pPr>
            <a:r>
              <a:rPr lang="en-US" dirty="0"/>
              <a:t>Use these common tools to approximate and compare polarity </a:t>
            </a:r>
          </a:p>
          <a:p>
            <a:pPr marL="457200" lvl="0" indent="-457200" algn="l">
              <a:buFont typeface="Arial" pitchFamily="34" charset="0"/>
              <a:buChar char="•"/>
            </a:pPr>
            <a:r>
              <a:rPr lang="en-US" sz="2800" dirty="0"/>
              <a:t>Use standard notation to indicate polarity </a:t>
            </a:r>
          </a:p>
          <a:p>
            <a:pPr marL="457200" lvl="0" indent="-457200" algn="l">
              <a:buFont typeface="Arial" pitchFamily="34" charset="0"/>
              <a:buChar char="•"/>
            </a:pPr>
            <a:r>
              <a:rPr lang="en-US" sz="2800" dirty="0"/>
              <a:t>Identify the bonds between atoms as nonpolar covalent, moderately polar covalent, very polar covalent, or ionic. </a:t>
            </a:r>
          </a:p>
        </p:txBody>
      </p:sp>
      <p:sp>
        <p:nvSpPr>
          <p:cNvPr id="23556" name="Text Box 4"/>
          <p:cNvSpPr txBox="1">
            <a:spLocks noChangeArrowheads="1"/>
          </p:cNvSpPr>
          <p:nvPr/>
        </p:nvSpPr>
        <p:spPr bwMode="auto">
          <a:xfrm>
            <a:off x="3657600" y="6396335"/>
            <a:ext cx="541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by Trish Loeblein updated </a:t>
            </a:r>
            <a:r>
              <a:rPr lang="en-US" dirty="0" smtClean="0"/>
              <a:t>October 2011</a:t>
            </a:r>
            <a:endParaRPr lang="en-US" dirty="0"/>
          </a:p>
        </p:txBody>
      </p:sp>
      <p:sp>
        <p:nvSpPr>
          <p:cNvPr id="5" name="Rectangle 4"/>
          <p:cNvSpPr/>
          <p:nvPr/>
        </p:nvSpPr>
        <p:spPr>
          <a:xfrm>
            <a:off x="6781800" y="106017"/>
            <a:ext cx="2115378" cy="369332"/>
          </a:xfrm>
          <a:prstGeom prst="rect">
            <a:avLst/>
          </a:prstGeom>
        </p:spPr>
        <p:txBody>
          <a:bodyPr wrap="square">
            <a:spAutoFit/>
          </a:bodyPr>
          <a:lstStyle/>
          <a:p>
            <a:r>
              <a:rPr lang="en-US" dirty="0" smtClean="0">
                <a:hlinkClick r:id="rId2"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692" y="0"/>
            <a:ext cx="5127308" cy="313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2"/>
          <p:cNvSpPr>
            <a:spLocks noGrp="1" noChangeArrowheads="1"/>
          </p:cNvSpPr>
          <p:nvPr>
            <p:ph type="title"/>
          </p:nvPr>
        </p:nvSpPr>
        <p:spPr>
          <a:xfrm>
            <a:off x="26504" y="381000"/>
            <a:ext cx="4724400" cy="3145536"/>
          </a:xfrm>
        </p:spPr>
        <p:txBody>
          <a:bodyPr/>
          <a:lstStyle/>
          <a:p>
            <a:pPr algn="l"/>
            <a:r>
              <a:rPr lang="en-US" dirty="0"/>
              <a:t>1</a:t>
            </a:r>
            <a:r>
              <a:rPr lang="en-US" b="1" dirty="0" smtClean="0"/>
              <a:t>. Which would represent the correct dipole?</a:t>
            </a:r>
            <a:endParaRPr lang="en-US" b="1" baseline="30000" dirty="0">
              <a:solidFill>
                <a:srgbClr val="CC0000"/>
              </a:solidFill>
            </a:endParaRPr>
          </a:p>
        </p:txBody>
      </p:sp>
      <p:sp>
        <p:nvSpPr>
          <p:cNvPr id="8196" name="Rectangle 4"/>
          <p:cNvSpPr>
            <a:spLocks noGrp="1" noChangeArrowheads="1"/>
          </p:cNvSpPr>
          <p:nvPr>
            <p:ph type="body" idx="1"/>
          </p:nvPr>
        </p:nvSpPr>
        <p:spPr>
          <a:xfrm>
            <a:off x="609600" y="3352800"/>
            <a:ext cx="5105400" cy="3200400"/>
          </a:xfrm>
          <a:noFill/>
          <a:ln/>
        </p:spPr>
        <p:txBody>
          <a:bodyPr/>
          <a:lstStyle/>
          <a:p>
            <a:pPr marL="609600" indent="-609600">
              <a:buClr>
                <a:schemeClr val="accent6"/>
              </a:buClr>
              <a:buFontTx/>
              <a:buAutoNum type="alphaUcPeriod"/>
            </a:pPr>
            <a:r>
              <a:rPr lang="en-US" sz="4000" b="1" dirty="0" smtClean="0">
                <a:solidFill>
                  <a:schemeClr val="accent2"/>
                </a:solidFill>
              </a:rPr>
              <a:t> </a:t>
            </a:r>
            <a:endParaRPr lang="en-US" sz="4000" b="1" baseline="-25000" dirty="0">
              <a:solidFill>
                <a:srgbClr val="CC0000"/>
              </a:solidFill>
            </a:endParaRPr>
          </a:p>
          <a:p>
            <a:pPr marL="609600" indent="-609600">
              <a:buClr>
                <a:schemeClr val="accent6"/>
              </a:buClr>
              <a:buFontTx/>
              <a:buAutoNum type="alphaUcPeriod"/>
            </a:pPr>
            <a:r>
              <a:rPr lang="en-US" sz="4000" b="1" dirty="0">
                <a:solidFill>
                  <a:schemeClr val="accent2"/>
                </a:solidFill>
              </a:rPr>
              <a:t> </a:t>
            </a:r>
            <a:endParaRPr lang="en-US" sz="4000" b="1" baseline="-25000" dirty="0">
              <a:solidFill>
                <a:srgbClr val="CC0000"/>
              </a:solidFill>
            </a:endParaRPr>
          </a:p>
          <a:p>
            <a:pPr marL="609600" indent="-609600">
              <a:buClr>
                <a:schemeClr val="accent6"/>
              </a:buClr>
              <a:buFontTx/>
              <a:buAutoNum type="alphaUcPeriod"/>
            </a:pPr>
            <a:r>
              <a:rPr lang="en-US" sz="4000" b="1" dirty="0" smtClean="0">
                <a:solidFill>
                  <a:schemeClr val="accent2"/>
                </a:solidFill>
              </a:rPr>
              <a:t>There is no dipole</a:t>
            </a:r>
            <a:endParaRPr lang="en-US" sz="4000" b="1" baseline="-25000" dirty="0">
              <a:solidFill>
                <a:srgbClr val="CC0000"/>
              </a:solidFill>
            </a:endParaRPr>
          </a:p>
        </p:txBody>
      </p:sp>
      <p:cxnSp>
        <p:nvCxnSpPr>
          <p:cNvPr id="3" name="Straight Arrow Connector 2"/>
          <p:cNvCxnSpPr/>
          <p:nvPr/>
        </p:nvCxnSpPr>
        <p:spPr>
          <a:xfrm>
            <a:off x="1371600" y="3657600"/>
            <a:ext cx="12954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458468" y="4419600"/>
            <a:ext cx="12954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832" y="0"/>
            <a:ext cx="5127308" cy="313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2"/>
          <p:cNvSpPr>
            <a:spLocks noGrp="1" noChangeArrowheads="1"/>
          </p:cNvSpPr>
          <p:nvPr>
            <p:ph type="title"/>
          </p:nvPr>
        </p:nvSpPr>
        <p:spPr>
          <a:xfrm>
            <a:off x="381000" y="228600"/>
            <a:ext cx="3962400" cy="3145536"/>
          </a:xfrm>
        </p:spPr>
        <p:txBody>
          <a:bodyPr/>
          <a:lstStyle/>
          <a:p>
            <a:pPr algn="l"/>
            <a:r>
              <a:rPr lang="en-US" dirty="0" smtClean="0"/>
              <a:t>2</a:t>
            </a:r>
            <a:r>
              <a:rPr lang="en-US" b="1" dirty="0" smtClean="0"/>
              <a:t>. Which would be the best description for the bond?</a:t>
            </a:r>
            <a:endParaRPr lang="en-US" b="1" baseline="30000" dirty="0">
              <a:solidFill>
                <a:srgbClr val="CC0000"/>
              </a:solidFill>
            </a:endParaRPr>
          </a:p>
        </p:txBody>
      </p:sp>
      <p:sp>
        <p:nvSpPr>
          <p:cNvPr id="8196" name="Rectangle 4"/>
          <p:cNvSpPr>
            <a:spLocks noGrp="1" noChangeArrowheads="1"/>
          </p:cNvSpPr>
          <p:nvPr>
            <p:ph type="body" idx="1"/>
          </p:nvPr>
        </p:nvSpPr>
        <p:spPr>
          <a:xfrm>
            <a:off x="533400" y="3236976"/>
            <a:ext cx="6553200" cy="3200400"/>
          </a:xfrm>
          <a:noFill/>
          <a:ln/>
        </p:spPr>
        <p:txBody>
          <a:bodyPr/>
          <a:lstStyle/>
          <a:p>
            <a:pPr marL="609600" indent="-609600">
              <a:buClr>
                <a:schemeClr val="accent6"/>
              </a:buClr>
              <a:buFontTx/>
              <a:buAutoNum type="alphaUcPeriod"/>
            </a:pPr>
            <a:r>
              <a:rPr lang="en-US" sz="4000" b="1" dirty="0" smtClean="0">
                <a:solidFill>
                  <a:srgbClr val="0070C0"/>
                </a:solidFill>
              </a:rPr>
              <a:t> </a:t>
            </a:r>
            <a:r>
              <a:rPr lang="en-US" sz="4000" b="1" dirty="0">
                <a:solidFill>
                  <a:srgbClr val="0000CC"/>
                </a:solidFill>
              </a:rPr>
              <a:t>nonpolar </a:t>
            </a:r>
            <a:r>
              <a:rPr lang="en-US" sz="4000" b="1" dirty="0" smtClean="0">
                <a:solidFill>
                  <a:srgbClr val="0000CC"/>
                </a:solidFill>
              </a:rPr>
              <a:t>covalent</a:t>
            </a:r>
          </a:p>
          <a:p>
            <a:pPr marL="609600" indent="-609600">
              <a:buClr>
                <a:schemeClr val="accent6"/>
              </a:buClr>
              <a:buFontTx/>
              <a:buAutoNum type="alphaUcPeriod"/>
            </a:pPr>
            <a:r>
              <a:rPr lang="en-US" sz="4000" b="1" dirty="0" smtClean="0">
                <a:solidFill>
                  <a:srgbClr val="0000CC"/>
                </a:solidFill>
              </a:rPr>
              <a:t>moderately polar covalent</a:t>
            </a:r>
            <a:endParaRPr lang="en-US" sz="4000" b="1" baseline="-25000" dirty="0">
              <a:solidFill>
                <a:srgbClr val="0000CC"/>
              </a:solidFill>
            </a:endParaRPr>
          </a:p>
          <a:p>
            <a:pPr marL="609600" indent="-609600">
              <a:buClr>
                <a:schemeClr val="accent6"/>
              </a:buClr>
              <a:buFontTx/>
              <a:buAutoNum type="alphaUcPeriod"/>
            </a:pPr>
            <a:r>
              <a:rPr lang="en-US" sz="4000" b="1" dirty="0">
                <a:solidFill>
                  <a:srgbClr val="0000CC"/>
                </a:solidFill>
              </a:rPr>
              <a:t>very polar </a:t>
            </a:r>
            <a:r>
              <a:rPr lang="en-US" sz="4000" b="1" dirty="0" smtClean="0">
                <a:solidFill>
                  <a:srgbClr val="0000CC"/>
                </a:solidFill>
              </a:rPr>
              <a:t>covalent</a:t>
            </a:r>
          </a:p>
          <a:p>
            <a:pPr marL="609600" indent="-609600">
              <a:buClr>
                <a:schemeClr val="accent6"/>
              </a:buClr>
              <a:buFontTx/>
              <a:buAutoNum type="alphaUcPeriod"/>
            </a:pPr>
            <a:r>
              <a:rPr lang="en-US" sz="4000" b="1" dirty="0" smtClean="0">
                <a:solidFill>
                  <a:srgbClr val="0000CC"/>
                </a:solidFill>
              </a:rPr>
              <a:t>ionic</a:t>
            </a:r>
            <a:endParaRPr lang="en-US" sz="4000" b="1" baseline="-25000" dirty="0">
              <a:solidFill>
                <a:srgbClr val="0000CC"/>
              </a:solidFill>
            </a:endParaRPr>
          </a:p>
        </p:txBody>
      </p:sp>
    </p:spTree>
    <p:extLst>
      <p:ext uri="{BB962C8B-B14F-4D97-AF65-F5344CB8AC3E}">
        <p14:creationId xmlns:p14="http://schemas.microsoft.com/office/powerpoint/2010/main" val="272550280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57150"/>
            <a:ext cx="6096001" cy="27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2"/>
          <p:cNvSpPr>
            <a:spLocks noGrp="1" noChangeArrowheads="1"/>
          </p:cNvSpPr>
          <p:nvPr>
            <p:ph type="title"/>
          </p:nvPr>
        </p:nvSpPr>
        <p:spPr>
          <a:xfrm>
            <a:off x="283464" y="76200"/>
            <a:ext cx="3602736" cy="3581400"/>
          </a:xfrm>
        </p:spPr>
        <p:txBody>
          <a:bodyPr/>
          <a:lstStyle/>
          <a:p>
            <a:pPr algn="l"/>
            <a:r>
              <a:rPr lang="en-US" dirty="0" smtClean="0"/>
              <a:t>3</a:t>
            </a:r>
            <a:r>
              <a:rPr lang="en-US" b="1" dirty="0" smtClean="0"/>
              <a:t>. </a:t>
            </a:r>
            <a:r>
              <a:rPr lang="en-US" sz="4000" b="1" dirty="0" smtClean="0"/>
              <a:t>The </a:t>
            </a:r>
            <a:r>
              <a:rPr lang="en-US" sz="4000" b="1" dirty="0"/>
              <a:t>molecule shown would be described with</a:t>
            </a:r>
          </a:p>
        </p:txBody>
      </p:sp>
      <p:sp>
        <p:nvSpPr>
          <p:cNvPr id="6147" name="Rectangle 3"/>
          <p:cNvSpPr>
            <a:spLocks noGrp="1" noChangeArrowheads="1"/>
          </p:cNvSpPr>
          <p:nvPr>
            <p:ph type="body" idx="1"/>
          </p:nvPr>
        </p:nvSpPr>
        <p:spPr>
          <a:xfrm>
            <a:off x="228600" y="3352800"/>
            <a:ext cx="8915400" cy="2362200"/>
          </a:xfrm>
        </p:spPr>
        <p:txBody>
          <a:bodyPr/>
          <a:lstStyle/>
          <a:p>
            <a:pPr marL="695325" indent="-695325">
              <a:buFont typeface="+mj-lt"/>
              <a:buAutoNum type="alphaUcPeriod"/>
            </a:pPr>
            <a:r>
              <a:rPr lang="en-US" sz="4000" b="1" dirty="0">
                <a:solidFill>
                  <a:srgbClr val="0070C0"/>
                </a:solidFill>
              </a:rPr>
              <a:t>polar bonds, nonpolar molecule</a:t>
            </a:r>
          </a:p>
          <a:p>
            <a:pPr marL="622300" indent="-622300">
              <a:buFont typeface="+mj-lt"/>
              <a:buAutoNum type="alphaUcPeriod"/>
            </a:pPr>
            <a:r>
              <a:rPr lang="en-US" sz="4000" b="1" dirty="0" smtClean="0">
                <a:solidFill>
                  <a:srgbClr val="0070C0"/>
                </a:solidFill>
              </a:rPr>
              <a:t>nonpolar </a:t>
            </a:r>
            <a:r>
              <a:rPr lang="en-US" sz="4000" b="1" dirty="0">
                <a:solidFill>
                  <a:srgbClr val="0070C0"/>
                </a:solidFill>
              </a:rPr>
              <a:t>bonds, nonpolar molecule</a:t>
            </a:r>
          </a:p>
          <a:p>
            <a:pPr marL="695325" indent="-695325">
              <a:buFont typeface="+mj-lt"/>
              <a:buAutoNum type="alphaUcPeriod"/>
            </a:pPr>
            <a:r>
              <a:rPr lang="en-US" sz="4000" b="1" dirty="0">
                <a:solidFill>
                  <a:srgbClr val="0070C0"/>
                </a:solidFill>
              </a:rPr>
              <a:t>polar bonds, </a:t>
            </a:r>
            <a:r>
              <a:rPr lang="en-US" sz="4000" b="1" dirty="0" smtClean="0">
                <a:solidFill>
                  <a:srgbClr val="0070C0"/>
                </a:solidFill>
              </a:rPr>
              <a:t>polar </a:t>
            </a:r>
            <a:r>
              <a:rPr lang="en-US" sz="4000" b="1" dirty="0">
                <a:solidFill>
                  <a:srgbClr val="0070C0"/>
                </a:solidFill>
              </a:rPr>
              <a:t>molecule</a:t>
            </a:r>
          </a:p>
          <a:p>
            <a:pPr marL="622300" indent="-622300">
              <a:buFont typeface="+mj-lt"/>
              <a:buAutoNum type="alphaUcPeriod"/>
            </a:pPr>
            <a:r>
              <a:rPr lang="en-US" sz="4000" b="1" dirty="0">
                <a:solidFill>
                  <a:srgbClr val="0070C0"/>
                </a:solidFill>
              </a:rPr>
              <a:t>nonpolar </a:t>
            </a:r>
            <a:r>
              <a:rPr lang="en-US" sz="4000" b="1" dirty="0" smtClean="0">
                <a:solidFill>
                  <a:srgbClr val="0070C0"/>
                </a:solidFill>
              </a:rPr>
              <a:t>bonds, polar </a:t>
            </a:r>
            <a:r>
              <a:rPr lang="en-US" sz="4000" b="1" dirty="0">
                <a:solidFill>
                  <a:srgbClr val="0070C0"/>
                </a:solidFill>
              </a:rPr>
              <a:t>molecule</a:t>
            </a:r>
          </a:p>
          <a:p>
            <a:pPr marL="0" indent="0">
              <a:buClr>
                <a:schemeClr val="accent2"/>
              </a:buClr>
              <a:buNone/>
            </a:pPr>
            <a:endParaRPr lang="en-US" sz="4400" b="1" baseline="-25000" dirty="0">
              <a:solidFill>
                <a:srgbClr val="0000C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Slides for next day</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57150"/>
            <a:ext cx="6096001" cy="27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2"/>
          <p:cNvSpPr>
            <a:spLocks noGrp="1" noChangeArrowheads="1"/>
          </p:cNvSpPr>
          <p:nvPr>
            <p:ph type="title"/>
          </p:nvPr>
        </p:nvSpPr>
        <p:spPr>
          <a:xfrm>
            <a:off x="84684" y="76200"/>
            <a:ext cx="3602736" cy="3581400"/>
          </a:xfrm>
        </p:spPr>
        <p:txBody>
          <a:bodyPr/>
          <a:lstStyle/>
          <a:p>
            <a:pPr algn="l"/>
            <a:r>
              <a:rPr lang="en-US" dirty="0"/>
              <a:t>4</a:t>
            </a:r>
            <a:r>
              <a:rPr lang="en-US" b="1" dirty="0" smtClean="0"/>
              <a:t>. </a:t>
            </a:r>
            <a:r>
              <a:rPr lang="en-US" sz="4000" b="1" dirty="0" smtClean="0"/>
              <a:t>The bond dipole and molecular dipole would be</a:t>
            </a:r>
            <a:endParaRPr lang="en-US" sz="4000" b="1" dirty="0"/>
          </a:p>
        </p:txBody>
      </p:sp>
      <p:sp>
        <p:nvSpPr>
          <p:cNvPr id="6147" name="Rectangle 3"/>
          <p:cNvSpPr>
            <a:spLocks noGrp="1" noChangeArrowheads="1"/>
          </p:cNvSpPr>
          <p:nvPr>
            <p:ph type="body" idx="1"/>
          </p:nvPr>
        </p:nvSpPr>
        <p:spPr>
          <a:xfrm>
            <a:off x="228600" y="3657600"/>
            <a:ext cx="8915400" cy="2362200"/>
          </a:xfrm>
        </p:spPr>
        <p:txBody>
          <a:bodyPr/>
          <a:lstStyle/>
          <a:p>
            <a:pPr marL="695325" indent="-695325">
              <a:buFont typeface="+mj-lt"/>
              <a:buAutoNum type="alphaUcPeriod"/>
            </a:pPr>
            <a:r>
              <a:rPr lang="en-US" sz="4000" b="1" dirty="0" smtClean="0">
                <a:solidFill>
                  <a:srgbClr val="0070C0"/>
                </a:solidFill>
              </a:rPr>
              <a:t>                    , no molecule dipole </a:t>
            </a:r>
            <a:endParaRPr lang="en-US" sz="4000" b="1" dirty="0">
              <a:solidFill>
                <a:srgbClr val="0070C0"/>
              </a:solidFill>
            </a:endParaRPr>
          </a:p>
          <a:p>
            <a:pPr marL="622300" indent="-622300">
              <a:buFont typeface="+mj-lt"/>
              <a:buAutoNum type="alphaUcPeriod"/>
            </a:pPr>
            <a:r>
              <a:rPr lang="en-US" sz="4000" b="1" dirty="0" smtClean="0">
                <a:solidFill>
                  <a:srgbClr val="0070C0"/>
                </a:solidFill>
              </a:rPr>
              <a:t>                     ,</a:t>
            </a:r>
            <a:endParaRPr lang="en-US" sz="4000" b="1" dirty="0">
              <a:solidFill>
                <a:srgbClr val="0070C0"/>
              </a:solidFill>
            </a:endParaRPr>
          </a:p>
          <a:p>
            <a:pPr marL="695325" indent="-695325">
              <a:buFont typeface="+mj-lt"/>
              <a:buAutoNum type="alphaUcPeriod"/>
            </a:pPr>
            <a:r>
              <a:rPr lang="en-US" sz="4000" b="1" dirty="0" smtClean="0">
                <a:solidFill>
                  <a:srgbClr val="0070C0"/>
                </a:solidFill>
              </a:rPr>
              <a:t>                    , </a:t>
            </a:r>
            <a:r>
              <a:rPr lang="en-US" sz="4000" b="1" dirty="0">
                <a:solidFill>
                  <a:srgbClr val="0070C0"/>
                </a:solidFill>
              </a:rPr>
              <a:t>no molecule </a:t>
            </a:r>
            <a:r>
              <a:rPr lang="en-US" sz="4000" b="1" dirty="0" smtClean="0">
                <a:solidFill>
                  <a:srgbClr val="0070C0"/>
                </a:solidFill>
              </a:rPr>
              <a:t>dipole</a:t>
            </a:r>
          </a:p>
          <a:p>
            <a:pPr marL="695325" indent="-695325">
              <a:buFont typeface="+mj-lt"/>
              <a:buAutoNum type="alphaUcPeriod"/>
            </a:pPr>
            <a:r>
              <a:rPr lang="en-US" sz="4000" b="1" dirty="0" smtClean="0">
                <a:solidFill>
                  <a:srgbClr val="0070C0"/>
                </a:solidFill>
              </a:rPr>
              <a:t>                    , </a:t>
            </a:r>
            <a:endParaRPr lang="en-US" sz="4400" b="1" baseline="-25000" dirty="0">
              <a:solidFill>
                <a:srgbClr val="0000CC"/>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886200"/>
            <a:ext cx="2243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728" y="4495800"/>
            <a:ext cx="2243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675" y="4495800"/>
            <a:ext cx="847725" cy="34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303015"/>
            <a:ext cx="2133600" cy="5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028" y="6248400"/>
            <a:ext cx="847725" cy="34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6818" y="6080367"/>
            <a:ext cx="2133600" cy="5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901042"/>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533" r="3298"/>
          <a:stretch/>
        </p:blipFill>
        <p:spPr bwMode="auto">
          <a:xfrm>
            <a:off x="3962400" y="1536192"/>
            <a:ext cx="5437632" cy="198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2"/>
          <p:cNvSpPr>
            <a:spLocks noGrp="1" noChangeArrowheads="1"/>
          </p:cNvSpPr>
          <p:nvPr>
            <p:ph type="title"/>
          </p:nvPr>
        </p:nvSpPr>
        <p:spPr>
          <a:xfrm>
            <a:off x="283464" y="76200"/>
            <a:ext cx="3602736" cy="3581400"/>
          </a:xfrm>
        </p:spPr>
        <p:txBody>
          <a:bodyPr/>
          <a:lstStyle/>
          <a:p>
            <a:pPr algn="l"/>
            <a:r>
              <a:rPr lang="en-US" dirty="0" smtClean="0"/>
              <a:t>5</a:t>
            </a:r>
            <a:r>
              <a:rPr lang="en-US" b="1" dirty="0" smtClean="0"/>
              <a:t>. </a:t>
            </a:r>
            <a:r>
              <a:rPr lang="en-US" sz="4000" b="1" dirty="0" smtClean="0"/>
              <a:t>The </a:t>
            </a:r>
            <a:r>
              <a:rPr lang="en-US" sz="4000" b="1" dirty="0"/>
              <a:t>molecule shown would be described with</a:t>
            </a:r>
          </a:p>
        </p:txBody>
      </p:sp>
      <p:sp>
        <p:nvSpPr>
          <p:cNvPr id="6147" name="Rectangle 3"/>
          <p:cNvSpPr>
            <a:spLocks noGrp="1" noChangeArrowheads="1"/>
          </p:cNvSpPr>
          <p:nvPr>
            <p:ph type="body" idx="1"/>
          </p:nvPr>
        </p:nvSpPr>
        <p:spPr>
          <a:xfrm>
            <a:off x="261730" y="3429000"/>
            <a:ext cx="8915400" cy="2362200"/>
          </a:xfrm>
        </p:spPr>
        <p:txBody>
          <a:bodyPr/>
          <a:lstStyle/>
          <a:p>
            <a:pPr marL="695325" indent="-695325">
              <a:buFont typeface="+mj-lt"/>
              <a:buAutoNum type="alphaUcPeriod"/>
            </a:pPr>
            <a:r>
              <a:rPr lang="en-US" sz="4000" b="1" dirty="0">
                <a:solidFill>
                  <a:srgbClr val="0070C0"/>
                </a:solidFill>
              </a:rPr>
              <a:t>polar bonds, nonpolar molecule</a:t>
            </a:r>
          </a:p>
          <a:p>
            <a:pPr marL="622300" indent="-622300">
              <a:buFont typeface="+mj-lt"/>
              <a:buAutoNum type="alphaUcPeriod"/>
            </a:pPr>
            <a:r>
              <a:rPr lang="en-US" sz="4000" b="1" dirty="0" smtClean="0">
                <a:solidFill>
                  <a:srgbClr val="0070C0"/>
                </a:solidFill>
              </a:rPr>
              <a:t>nonpolar </a:t>
            </a:r>
            <a:r>
              <a:rPr lang="en-US" sz="4000" b="1" dirty="0">
                <a:solidFill>
                  <a:srgbClr val="0070C0"/>
                </a:solidFill>
              </a:rPr>
              <a:t>bonds, nonpolar molecule</a:t>
            </a:r>
          </a:p>
          <a:p>
            <a:pPr marL="695325" indent="-695325">
              <a:buFont typeface="+mj-lt"/>
              <a:buAutoNum type="alphaUcPeriod"/>
            </a:pPr>
            <a:r>
              <a:rPr lang="en-US" sz="4000" b="1" dirty="0">
                <a:solidFill>
                  <a:srgbClr val="0070C0"/>
                </a:solidFill>
              </a:rPr>
              <a:t>polar bonds, </a:t>
            </a:r>
            <a:r>
              <a:rPr lang="en-US" sz="4000" b="1" dirty="0" smtClean="0">
                <a:solidFill>
                  <a:srgbClr val="0070C0"/>
                </a:solidFill>
              </a:rPr>
              <a:t>polar </a:t>
            </a:r>
            <a:r>
              <a:rPr lang="en-US" sz="4000" b="1" dirty="0">
                <a:solidFill>
                  <a:srgbClr val="0070C0"/>
                </a:solidFill>
              </a:rPr>
              <a:t>molecule</a:t>
            </a:r>
          </a:p>
          <a:p>
            <a:pPr marL="622300" indent="-622300">
              <a:buFont typeface="+mj-lt"/>
              <a:buAutoNum type="alphaUcPeriod"/>
            </a:pPr>
            <a:r>
              <a:rPr lang="en-US" sz="4000" b="1" dirty="0">
                <a:solidFill>
                  <a:srgbClr val="0070C0"/>
                </a:solidFill>
              </a:rPr>
              <a:t>nonpolar </a:t>
            </a:r>
            <a:r>
              <a:rPr lang="en-US" sz="4000" b="1" dirty="0" smtClean="0">
                <a:solidFill>
                  <a:srgbClr val="0070C0"/>
                </a:solidFill>
              </a:rPr>
              <a:t>bonds, polar </a:t>
            </a:r>
            <a:r>
              <a:rPr lang="en-US" sz="4000" b="1" dirty="0">
                <a:solidFill>
                  <a:srgbClr val="0070C0"/>
                </a:solidFill>
              </a:rPr>
              <a:t>molecule</a:t>
            </a:r>
          </a:p>
          <a:p>
            <a:pPr marL="0" indent="0">
              <a:buClr>
                <a:schemeClr val="accent2"/>
              </a:buClr>
              <a:buNone/>
            </a:pPr>
            <a:endParaRPr lang="en-US" sz="4400" b="1" baseline="-25000" dirty="0">
              <a:solidFill>
                <a:srgbClr val="0000CC"/>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896" y="152400"/>
            <a:ext cx="5777484" cy="126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64134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
            <a:ext cx="5400675" cy="35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2"/>
          <p:cNvSpPr>
            <a:spLocks noGrp="1" noChangeArrowheads="1"/>
          </p:cNvSpPr>
          <p:nvPr>
            <p:ph type="title"/>
          </p:nvPr>
        </p:nvSpPr>
        <p:spPr>
          <a:xfrm>
            <a:off x="283464" y="76200"/>
            <a:ext cx="3602736" cy="3581400"/>
          </a:xfrm>
        </p:spPr>
        <p:txBody>
          <a:bodyPr/>
          <a:lstStyle/>
          <a:p>
            <a:pPr algn="l"/>
            <a:r>
              <a:rPr lang="en-US" dirty="0"/>
              <a:t>6</a:t>
            </a:r>
            <a:r>
              <a:rPr lang="en-US" b="1" dirty="0" smtClean="0"/>
              <a:t>. </a:t>
            </a:r>
            <a:r>
              <a:rPr lang="en-US" sz="4000" b="1" dirty="0" smtClean="0"/>
              <a:t>The </a:t>
            </a:r>
            <a:r>
              <a:rPr lang="en-US" sz="4000" b="1" dirty="0"/>
              <a:t>molecule shown would be described with</a:t>
            </a:r>
          </a:p>
        </p:txBody>
      </p:sp>
      <p:sp>
        <p:nvSpPr>
          <p:cNvPr id="6147" name="Rectangle 3"/>
          <p:cNvSpPr>
            <a:spLocks noGrp="1" noChangeArrowheads="1"/>
          </p:cNvSpPr>
          <p:nvPr>
            <p:ph type="body" idx="1"/>
          </p:nvPr>
        </p:nvSpPr>
        <p:spPr>
          <a:xfrm>
            <a:off x="228600" y="3417424"/>
            <a:ext cx="8915400" cy="2362200"/>
          </a:xfrm>
        </p:spPr>
        <p:txBody>
          <a:bodyPr/>
          <a:lstStyle/>
          <a:p>
            <a:pPr marL="695325" indent="-695325">
              <a:buFont typeface="+mj-lt"/>
              <a:buAutoNum type="alphaUcPeriod"/>
            </a:pPr>
            <a:r>
              <a:rPr lang="en-US" sz="4000" b="1" dirty="0">
                <a:solidFill>
                  <a:srgbClr val="0070C0"/>
                </a:solidFill>
              </a:rPr>
              <a:t>polar bonds, nonpolar molecule</a:t>
            </a:r>
          </a:p>
          <a:p>
            <a:pPr marL="622300" indent="-622300">
              <a:buFont typeface="+mj-lt"/>
              <a:buAutoNum type="alphaUcPeriod"/>
            </a:pPr>
            <a:r>
              <a:rPr lang="en-US" sz="4000" b="1" dirty="0" smtClean="0">
                <a:solidFill>
                  <a:srgbClr val="0070C0"/>
                </a:solidFill>
              </a:rPr>
              <a:t>nonpolar </a:t>
            </a:r>
            <a:r>
              <a:rPr lang="en-US" sz="4000" b="1" dirty="0">
                <a:solidFill>
                  <a:srgbClr val="0070C0"/>
                </a:solidFill>
              </a:rPr>
              <a:t>bonds, nonpolar molecule</a:t>
            </a:r>
          </a:p>
          <a:p>
            <a:pPr marL="695325" indent="-695325">
              <a:buFont typeface="+mj-lt"/>
              <a:buAutoNum type="alphaUcPeriod"/>
            </a:pPr>
            <a:r>
              <a:rPr lang="en-US" sz="4000" b="1" dirty="0">
                <a:solidFill>
                  <a:srgbClr val="0070C0"/>
                </a:solidFill>
              </a:rPr>
              <a:t>polar bonds, </a:t>
            </a:r>
            <a:r>
              <a:rPr lang="en-US" sz="4000" b="1" dirty="0" smtClean="0">
                <a:solidFill>
                  <a:srgbClr val="0070C0"/>
                </a:solidFill>
              </a:rPr>
              <a:t>polar </a:t>
            </a:r>
            <a:r>
              <a:rPr lang="en-US" sz="4000" b="1" dirty="0">
                <a:solidFill>
                  <a:srgbClr val="0070C0"/>
                </a:solidFill>
              </a:rPr>
              <a:t>molecule</a:t>
            </a:r>
          </a:p>
          <a:p>
            <a:pPr marL="622300" indent="-622300">
              <a:buFont typeface="+mj-lt"/>
              <a:buAutoNum type="alphaUcPeriod"/>
            </a:pPr>
            <a:r>
              <a:rPr lang="en-US" sz="4000" b="1" dirty="0">
                <a:solidFill>
                  <a:srgbClr val="0070C0"/>
                </a:solidFill>
              </a:rPr>
              <a:t>nonpolar </a:t>
            </a:r>
            <a:r>
              <a:rPr lang="en-US" sz="4000" b="1" dirty="0" smtClean="0">
                <a:solidFill>
                  <a:srgbClr val="0070C0"/>
                </a:solidFill>
              </a:rPr>
              <a:t>bonds, polar </a:t>
            </a:r>
            <a:r>
              <a:rPr lang="en-US" sz="4000" b="1" dirty="0">
                <a:solidFill>
                  <a:srgbClr val="0070C0"/>
                </a:solidFill>
              </a:rPr>
              <a:t>molecule</a:t>
            </a:r>
          </a:p>
          <a:p>
            <a:pPr marL="0" indent="0">
              <a:buClr>
                <a:schemeClr val="accent2"/>
              </a:buClr>
              <a:buNone/>
            </a:pPr>
            <a:endParaRPr lang="en-US" sz="4400" b="1" baseline="-25000" dirty="0">
              <a:solidFill>
                <a:srgbClr val="0000CC"/>
              </a:solidFill>
            </a:endParaRPr>
          </a:p>
        </p:txBody>
      </p:sp>
    </p:spTree>
    <p:extLst>
      <p:ext uri="{BB962C8B-B14F-4D97-AF65-F5344CB8AC3E}">
        <p14:creationId xmlns:p14="http://schemas.microsoft.com/office/powerpoint/2010/main" val="240980625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82472"/>
            <a:ext cx="6579740" cy="431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2"/>
          <p:cNvSpPr>
            <a:spLocks noGrp="1" noChangeArrowheads="1"/>
          </p:cNvSpPr>
          <p:nvPr>
            <p:ph type="title"/>
          </p:nvPr>
        </p:nvSpPr>
        <p:spPr/>
        <p:txBody>
          <a:bodyPr/>
          <a:lstStyle/>
          <a:p>
            <a:pPr algn="l"/>
            <a:r>
              <a:rPr lang="en-US" dirty="0" smtClean="0"/>
              <a:t>7</a:t>
            </a:r>
            <a:r>
              <a:rPr lang="en-US" b="1" dirty="0" smtClean="0"/>
              <a:t>. Draw the dipole representations</a:t>
            </a:r>
            <a:endParaRPr lang="en-US" b="1" dirty="0"/>
          </a:p>
        </p:txBody>
      </p:sp>
    </p:spTree>
    <p:extLst>
      <p:ext uri="{BB962C8B-B14F-4D97-AF65-F5344CB8AC3E}">
        <p14:creationId xmlns:p14="http://schemas.microsoft.com/office/powerpoint/2010/main" val="134676306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2031"/>
          <a:stretch/>
        </p:blipFill>
        <p:spPr bwMode="auto">
          <a:xfrm>
            <a:off x="838200" y="1118616"/>
            <a:ext cx="7555173" cy="188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2"/>
          <p:cNvSpPr>
            <a:spLocks noGrp="1" noChangeArrowheads="1"/>
          </p:cNvSpPr>
          <p:nvPr>
            <p:ph type="title"/>
          </p:nvPr>
        </p:nvSpPr>
        <p:spPr>
          <a:xfrm>
            <a:off x="228600" y="152400"/>
            <a:ext cx="8610600" cy="1143000"/>
          </a:xfrm>
        </p:spPr>
        <p:txBody>
          <a:bodyPr/>
          <a:lstStyle/>
          <a:p>
            <a:pPr algn="l"/>
            <a:r>
              <a:rPr lang="en-US" sz="4000" dirty="0" smtClean="0"/>
              <a:t>7ans</a:t>
            </a:r>
            <a:r>
              <a:rPr lang="en-US" sz="4000" b="1" dirty="0" smtClean="0"/>
              <a:t>. Draw the dipole representations</a:t>
            </a:r>
            <a:endParaRPr lang="en-US" sz="4000" b="1"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608" y="3046105"/>
            <a:ext cx="5867400" cy="364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22264"/>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762000"/>
            <a:ext cx="7772400" cy="1470025"/>
          </a:xfrm>
        </p:spPr>
        <p:txBody>
          <a:bodyPr/>
          <a:lstStyle/>
          <a:p>
            <a:pPr eaLnBrk="1" hangingPunct="1"/>
            <a:r>
              <a:rPr lang="en-US" smtClean="0"/>
              <a:t>States of Matter Basics</a:t>
            </a:r>
          </a:p>
        </p:txBody>
      </p:sp>
      <p:sp>
        <p:nvSpPr>
          <p:cNvPr id="2051" name="Rectangle 3"/>
          <p:cNvSpPr>
            <a:spLocks noGrp="1" noChangeArrowheads="1"/>
          </p:cNvSpPr>
          <p:nvPr>
            <p:ph type="subTitle" idx="1"/>
          </p:nvPr>
        </p:nvSpPr>
        <p:spPr>
          <a:xfrm>
            <a:off x="381000" y="3276600"/>
            <a:ext cx="8382000" cy="3429000"/>
          </a:xfrm>
        </p:spPr>
        <p:txBody>
          <a:bodyPr/>
          <a:lstStyle/>
          <a:p>
            <a:pPr eaLnBrk="1" hangingPunct="1"/>
            <a:r>
              <a:rPr lang="en-US" sz="2000" smtClean="0"/>
              <a:t>Trish Loeblein</a:t>
            </a:r>
          </a:p>
          <a:p>
            <a:pPr eaLnBrk="1" hangingPunct="1"/>
            <a:r>
              <a:rPr lang="en-US" sz="2000" smtClean="0"/>
              <a:t>High School Chemistry lesson</a:t>
            </a:r>
          </a:p>
          <a:p>
            <a:pPr eaLnBrk="1" hangingPunct="1"/>
            <a:r>
              <a:rPr lang="en-US" sz="2000" smtClean="0"/>
              <a:t>January 2012</a:t>
            </a:r>
          </a:p>
          <a:p>
            <a:pPr algn="l" eaLnBrk="1" hangingPunct="1"/>
            <a:r>
              <a:rPr lang="en-US" sz="2000" smtClean="0"/>
              <a:t>(this uses the simulation “Basics”, but the full version could be used)</a:t>
            </a:r>
          </a:p>
          <a:p>
            <a:pPr algn="l" eaLnBrk="1" hangingPunct="1"/>
            <a:r>
              <a:rPr lang="en-US" sz="2000" smtClean="0"/>
              <a:t> For some questions,  I turned on the Teacher menu item “ White background” because it works better with my projector. </a:t>
            </a:r>
          </a:p>
        </p:txBody>
      </p:sp>
      <p:sp>
        <p:nvSpPr>
          <p:cNvPr id="4" name="Rectangle 3"/>
          <p:cNvSpPr/>
          <p:nvPr/>
        </p:nvSpPr>
        <p:spPr>
          <a:xfrm>
            <a:off x="3810000" y="5943600"/>
            <a:ext cx="3581400" cy="369332"/>
          </a:xfrm>
          <a:prstGeom prst="rect">
            <a:avLst/>
          </a:prstGeom>
        </p:spPr>
        <p:txBody>
          <a:bodyPr wrap="square">
            <a:spAutoFit/>
          </a:bodyPr>
          <a:lstStyle/>
          <a:p>
            <a:r>
              <a:rPr lang="en-US" dirty="0"/>
              <a:t>Trish </a:t>
            </a:r>
            <a:r>
              <a:rPr lang="en-US" dirty="0" smtClean="0"/>
              <a:t>Loeblein </a:t>
            </a:r>
            <a:r>
              <a:rPr lang="en-US" dirty="0" smtClean="0">
                <a:hlinkClick r:id="rId2"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smtClean="0"/>
              <a:t>Learning Goals:</a:t>
            </a:r>
          </a:p>
        </p:txBody>
      </p:sp>
      <p:sp>
        <p:nvSpPr>
          <p:cNvPr id="3075" name="Rectangle 3"/>
          <p:cNvSpPr>
            <a:spLocks noGrp="1" noChangeArrowheads="1"/>
          </p:cNvSpPr>
          <p:nvPr>
            <p:ph type="body" idx="1"/>
          </p:nvPr>
        </p:nvSpPr>
        <p:spPr/>
        <p:txBody>
          <a:bodyPr/>
          <a:lstStyle/>
          <a:p>
            <a:pPr marL="0" indent="0">
              <a:buFontTx/>
              <a:buNone/>
              <a:defRPr/>
            </a:pPr>
            <a:r>
              <a:rPr lang="en-US" sz="2800" dirty="0" smtClean="0"/>
              <a:t>Students </a:t>
            </a:r>
            <a:r>
              <a:rPr lang="en-US" sz="2800" dirty="0"/>
              <a:t>will be able to: </a:t>
            </a:r>
          </a:p>
          <a:p>
            <a:pPr>
              <a:defRPr/>
            </a:pPr>
            <a:r>
              <a:rPr lang="en-US" sz="2800" dirty="0"/>
              <a:t>Describe differences and similarities between solids, liquids and gases on a molecular level.</a:t>
            </a:r>
          </a:p>
          <a:p>
            <a:pPr>
              <a:defRPr/>
            </a:pPr>
            <a:r>
              <a:rPr lang="en-US" sz="2800" dirty="0"/>
              <a:t>Explain gas pressure using the Kinetic Theory.</a:t>
            </a:r>
          </a:p>
          <a:p>
            <a:pPr>
              <a:defRPr/>
            </a:pPr>
            <a:r>
              <a:rPr lang="en-US" sz="2800" dirty="0"/>
              <a:t>Determine processes you could use to make solids, liquids and gases change phases.</a:t>
            </a:r>
          </a:p>
          <a:p>
            <a:pPr>
              <a:defRPr/>
            </a:pPr>
            <a:r>
              <a:rPr lang="en-US" sz="2800" dirty="0"/>
              <a:t>Compare and contrast the behavior of the 4 substances in the simulation and use your understanding about molecules to explain your observations. </a:t>
            </a:r>
          </a:p>
          <a:p>
            <a:pPr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533400"/>
            <a:ext cx="8763000" cy="1143000"/>
          </a:xfrm>
        </p:spPr>
        <p:txBody>
          <a:bodyPr/>
          <a:lstStyle/>
          <a:p>
            <a:pPr algn="l"/>
            <a:r>
              <a:rPr lang="en-US" smtClean="0"/>
              <a:t>Which is most likely oxygen gas?</a:t>
            </a:r>
          </a:p>
        </p:txBody>
      </p:sp>
      <p:sp>
        <p:nvSpPr>
          <p:cNvPr id="4099" name="TextBox 13"/>
          <p:cNvSpPr txBox="1">
            <a:spLocks noChangeArrowheads="1"/>
          </p:cNvSpPr>
          <p:nvPr/>
        </p:nvSpPr>
        <p:spPr bwMode="auto">
          <a:xfrm>
            <a:off x="685800" y="48768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A				B			C</a:t>
            </a:r>
          </a:p>
        </p:txBody>
      </p:sp>
      <p:pic>
        <p:nvPicPr>
          <p:cNvPr id="41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470150"/>
            <a:ext cx="2408238" cy="22479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8"/>
          <p:cNvPicPr>
            <a:picLocks noChangeAspect="1" noChangeArrowheads="1"/>
          </p:cNvPicPr>
          <p:nvPr/>
        </p:nvPicPr>
        <p:blipFill>
          <a:blip r:embed="rId4">
            <a:extLst>
              <a:ext uri="{28A0092B-C50C-407E-A947-70E740481C1C}">
                <a14:useLocalDpi xmlns:a14="http://schemas.microsoft.com/office/drawing/2010/main" val="0"/>
              </a:ext>
            </a:extLst>
          </a:blip>
          <a:srcRect b="14742"/>
          <a:stretch>
            <a:fillRect/>
          </a:stretch>
        </p:blipFill>
        <p:spPr bwMode="auto">
          <a:xfrm>
            <a:off x="6324600" y="2473325"/>
            <a:ext cx="2401888" cy="225583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9"/>
          <p:cNvPicPr>
            <a:picLocks noChangeAspect="1" noChangeArrowheads="1"/>
          </p:cNvPicPr>
          <p:nvPr/>
        </p:nvPicPr>
        <p:blipFill>
          <a:blip r:embed="rId5">
            <a:extLst>
              <a:ext uri="{28A0092B-C50C-407E-A947-70E740481C1C}">
                <a14:useLocalDpi xmlns:a14="http://schemas.microsoft.com/office/drawing/2010/main" val="0"/>
              </a:ext>
            </a:extLst>
          </a:blip>
          <a:srcRect t="5438" r="7739" b="4565"/>
          <a:stretch>
            <a:fillRect/>
          </a:stretch>
        </p:blipFill>
        <p:spPr bwMode="auto">
          <a:xfrm>
            <a:off x="290513" y="2684463"/>
            <a:ext cx="2733675"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470150"/>
            <a:ext cx="2514600" cy="22590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533400"/>
            <a:ext cx="8534400" cy="1143000"/>
          </a:xfrm>
        </p:spPr>
        <p:txBody>
          <a:bodyPr/>
          <a:lstStyle/>
          <a:p>
            <a:pPr algn="l"/>
            <a:r>
              <a:rPr lang="en-US" smtClean="0"/>
              <a:t>Which is most likely liquid water?</a:t>
            </a:r>
          </a:p>
        </p:txBody>
      </p:sp>
      <p:sp>
        <p:nvSpPr>
          <p:cNvPr id="5123" name="TextBox 5"/>
          <p:cNvSpPr txBox="1">
            <a:spLocks noChangeArrowheads="1"/>
          </p:cNvSpPr>
          <p:nvPr/>
        </p:nvSpPr>
        <p:spPr bwMode="auto">
          <a:xfrm>
            <a:off x="685800" y="48768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A				B			C</a:t>
            </a:r>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66950"/>
            <a:ext cx="258127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4800" y="2478088"/>
            <a:ext cx="2514600" cy="2260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52675"/>
            <a:ext cx="25908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76600" y="2478088"/>
            <a:ext cx="2514600" cy="2260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0950" y="2501900"/>
            <a:ext cx="23431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248400" y="2460625"/>
            <a:ext cx="2514600" cy="22590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685800"/>
            <a:ext cx="8229600" cy="1143000"/>
          </a:xfrm>
        </p:spPr>
        <p:txBody>
          <a:bodyPr/>
          <a:lstStyle/>
          <a:p>
            <a:r>
              <a:rPr lang="en-US" sz="3200" smtClean="0"/>
              <a:t>How could there be 2 phases of oxygen at one temperapture</a:t>
            </a:r>
            <a:r>
              <a:rPr lang="en-US" sz="3200" i="1" smtClean="0"/>
              <a:t>?</a:t>
            </a:r>
            <a:r>
              <a:rPr lang="en-US" sz="3200" smtClean="0"/>
              <a:t> </a:t>
            </a:r>
            <a:r>
              <a:rPr lang="en-US" smtClean="0"/>
              <a:t/>
            </a:r>
            <a:br>
              <a:rPr lang="en-US" smtClean="0"/>
            </a:br>
            <a:endParaRPr lang="en-US" smtClean="0"/>
          </a:p>
        </p:txBody>
      </p:sp>
      <p:sp>
        <p:nvSpPr>
          <p:cNvPr id="5" name="TextBox 4"/>
          <p:cNvSpPr txBox="1">
            <a:spLocks noChangeArrowheads="1"/>
          </p:cNvSpPr>
          <p:nvPr/>
        </p:nvSpPr>
        <p:spPr bwMode="auto">
          <a:xfrm>
            <a:off x="3962400" y="1981200"/>
            <a:ext cx="3505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a:solidFill>
                  <a:srgbClr val="FF0000"/>
                </a:solidFill>
              </a:rPr>
              <a:t>Oxygen </a:t>
            </a:r>
          </a:p>
          <a:p>
            <a:pPr eaLnBrk="1" hangingPunct="1"/>
            <a:r>
              <a:rPr lang="en-US" sz="4000"/>
              <a:t>    </a:t>
            </a:r>
            <a:r>
              <a:rPr lang="en-US" sz="4000" b="1">
                <a:solidFill>
                  <a:srgbClr val="FF0000"/>
                </a:solidFill>
              </a:rPr>
              <a:t>Liquid-Gas</a:t>
            </a:r>
          </a:p>
          <a:p>
            <a:pPr eaLnBrk="1" hangingPunct="1"/>
            <a:r>
              <a:rPr lang="en-US" sz="4000"/>
              <a:t>Like water-water vapor in  a water bottle </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75" y="2027238"/>
            <a:ext cx="2025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2027238"/>
            <a:ext cx="3717925" cy="414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2590800"/>
            <a:ext cx="8229600" cy="1143000"/>
          </a:xfrm>
        </p:spPr>
        <p:txBody>
          <a:bodyPr/>
          <a:lstStyle/>
          <a:p>
            <a:pPr algn="l"/>
            <a:r>
              <a:rPr lang="en-US">
                <a:solidFill>
                  <a:srgbClr val="000000"/>
                </a:solidFill>
                <a:cs typeface="Times New Roman" pitchFamily="18" charset="0"/>
              </a:rPr>
              <a:t>People who climb the tallest mountains in the world often use oxygen tanks to help them breathe.   If a mountain climber asked you to explain the physics behind the “thin air”, what would you say to him?</a:t>
            </a:r>
            <a:r>
              <a:rPr lang="en-US"/>
              <a:t> </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28600"/>
            <a:ext cx="4648200" cy="2362200"/>
          </a:xfrm>
        </p:spPr>
        <p:txBody>
          <a:bodyPr/>
          <a:lstStyle/>
          <a:p>
            <a:pPr algn="l"/>
            <a:r>
              <a:rPr lang="en-US" sz="4000" b="1" smtClean="0">
                <a:solidFill>
                  <a:srgbClr val="7030A0"/>
                </a:solidFill>
              </a:rPr>
              <a:t>What happens if you add energy using the heater?</a:t>
            </a:r>
          </a:p>
        </p:txBody>
      </p:sp>
      <p:sp>
        <p:nvSpPr>
          <p:cNvPr id="7171" name="Content Placeholder 2"/>
          <p:cNvSpPr>
            <a:spLocks noGrp="1"/>
          </p:cNvSpPr>
          <p:nvPr>
            <p:ph idx="1"/>
          </p:nvPr>
        </p:nvSpPr>
        <p:spPr>
          <a:xfrm>
            <a:off x="152400" y="2498725"/>
            <a:ext cx="5562600" cy="3749675"/>
          </a:xfrm>
        </p:spPr>
        <p:txBody>
          <a:bodyPr/>
          <a:lstStyle/>
          <a:p>
            <a:pPr marL="514350" indent="-514350">
              <a:buFontTx/>
              <a:buAutoNum type="alphaUcPeriod"/>
            </a:pPr>
            <a:r>
              <a:rPr lang="en-US" sz="3600" b="1" smtClean="0"/>
              <a:t>No change other than all atoms speed up</a:t>
            </a:r>
          </a:p>
          <a:p>
            <a:pPr marL="514350" indent="-514350">
              <a:buFontTx/>
              <a:buAutoNum type="alphaUcPeriod"/>
            </a:pPr>
            <a:r>
              <a:rPr lang="en-US" sz="3600" b="1" smtClean="0"/>
              <a:t>More atoms would condense</a:t>
            </a:r>
          </a:p>
          <a:p>
            <a:pPr marL="514350" indent="-514350">
              <a:buFontTx/>
              <a:buAutoNum type="alphaUcPeriod"/>
            </a:pPr>
            <a:r>
              <a:rPr lang="en-US" sz="3600" b="1" smtClean="0"/>
              <a:t>More atoms would evaporate</a:t>
            </a:r>
          </a:p>
        </p:txBody>
      </p:sp>
      <p:pic>
        <p:nvPicPr>
          <p:cNvPr id="71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263" y="0"/>
            <a:ext cx="364807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913" y="3754438"/>
            <a:ext cx="16287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l="21176" t="14117" r="44412" b="14117"/>
          <a:stretch>
            <a:fillRect/>
          </a:stretch>
        </p:blipFill>
        <p:spPr bwMode="auto">
          <a:xfrm>
            <a:off x="4572000" y="285750"/>
            <a:ext cx="4191000"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l="21094" t="15625" r="44922" b="29688"/>
          <a:stretch>
            <a:fillRect/>
          </a:stretch>
        </p:blipFill>
        <p:spPr bwMode="auto">
          <a:xfrm>
            <a:off x="228600" y="381000"/>
            <a:ext cx="4114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228600" y="5562600"/>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a:t>More are gaseous</a:t>
            </a:r>
          </a:p>
        </p:txBody>
      </p:sp>
      <p:cxnSp>
        <p:nvCxnSpPr>
          <p:cNvPr id="8" name="Straight Arrow Connector 7"/>
          <p:cNvCxnSpPr/>
          <p:nvPr/>
        </p:nvCxnSpPr>
        <p:spPr>
          <a:xfrm flipV="1">
            <a:off x="3581400" y="4648200"/>
            <a:ext cx="1676400" cy="990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228600"/>
            <a:ext cx="4648200" cy="2362200"/>
          </a:xfrm>
        </p:spPr>
        <p:txBody>
          <a:bodyPr/>
          <a:lstStyle/>
          <a:p>
            <a:pPr algn="l"/>
            <a:r>
              <a:rPr lang="en-US" sz="4000" b="1" smtClean="0">
                <a:solidFill>
                  <a:srgbClr val="7030A0"/>
                </a:solidFill>
              </a:rPr>
              <a:t>What happens if you reduce the volume?</a:t>
            </a:r>
          </a:p>
        </p:txBody>
      </p:sp>
      <p:sp>
        <p:nvSpPr>
          <p:cNvPr id="9219" name="Content Placeholder 2"/>
          <p:cNvSpPr>
            <a:spLocks noGrp="1"/>
          </p:cNvSpPr>
          <p:nvPr>
            <p:ph idx="1"/>
          </p:nvPr>
        </p:nvSpPr>
        <p:spPr>
          <a:xfrm>
            <a:off x="152400" y="2498725"/>
            <a:ext cx="5562600" cy="3749675"/>
          </a:xfrm>
        </p:spPr>
        <p:txBody>
          <a:bodyPr/>
          <a:lstStyle/>
          <a:p>
            <a:pPr marL="514350" indent="-514350">
              <a:buFontTx/>
              <a:buAutoNum type="alphaUcPeriod"/>
            </a:pPr>
            <a:r>
              <a:rPr lang="en-US" sz="3600" b="1" smtClean="0"/>
              <a:t>No change other than the atoms would be closer together.</a:t>
            </a:r>
          </a:p>
          <a:p>
            <a:pPr marL="514350" indent="-514350">
              <a:buFontTx/>
              <a:buAutoNum type="alphaUcPeriod"/>
            </a:pPr>
            <a:r>
              <a:rPr lang="en-US" sz="3600" b="1" smtClean="0"/>
              <a:t>More atoms would condense</a:t>
            </a:r>
          </a:p>
          <a:p>
            <a:pPr marL="514350" indent="-514350">
              <a:buFontTx/>
              <a:buAutoNum type="alphaUcPeriod"/>
            </a:pPr>
            <a:r>
              <a:rPr lang="en-US" sz="3600" b="1" smtClean="0"/>
              <a:t>More atoms would evaporate</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213" y="304800"/>
            <a:ext cx="348456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28600"/>
            <a:ext cx="4648200" cy="2362200"/>
          </a:xfrm>
        </p:spPr>
        <p:txBody>
          <a:bodyPr/>
          <a:lstStyle/>
          <a:p>
            <a:pPr algn="l"/>
            <a:r>
              <a:rPr lang="en-US" sz="4000" b="1" smtClean="0">
                <a:solidFill>
                  <a:srgbClr val="7030A0"/>
                </a:solidFill>
              </a:rPr>
              <a:t>What happens if you reduce the volume a little?</a:t>
            </a:r>
          </a:p>
        </p:txBody>
      </p:sp>
      <p:sp>
        <p:nvSpPr>
          <p:cNvPr id="10243" name="Content Placeholder 2"/>
          <p:cNvSpPr>
            <a:spLocks noGrp="1"/>
          </p:cNvSpPr>
          <p:nvPr>
            <p:ph idx="1"/>
          </p:nvPr>
        </p:nvSpPr>
        <p:spPr>
          <a:xfrm>
            <a:off x="152400" y="2498725"/>
            <a:ext cx="5562600" cy="3749675"/>
          </a:xfrm>
        </p:spPr>
        <p:txBody>
          <a:bodyPr/>
          <a:lstStyle/>
          <a:p>
            <a:pPr marL="514350" indent="-514350">
              <a:buFontTx/>
              <a:buAutoNum type="alphaUcPeriod"/>
            </a:pPr>
            <a:r>
              <a:rPr lang="en-US" sz="3600" b="1" smtClean="0"/>
              <a:t>No change </a:t>
            </a:r>
          </a:p>
          <a:p>
            <a:pPr marL="514350" indent="-514350">
              <a:buFontTx/>
              <a:buAutoNum type="alphaUcPeriod"/>
            </a:pPr>
            <a:r>
              <a:rPr lang="en-US" sz="3600" b="1" smtClean="0"/>
              <a:t>More atoms would condense</a:t>
            </a:r>
          </a:p>
          <a:p>
            <a:pPr marL="514350" indent="-514350">
              <a:buFontTx/>
              <a:buAutoNum type="alphaUcPeriod"/>
            </a:pPr>
            <a:r>
              <a:rPr lang="en-US" sz="3600" b="1" smtClean="0"/>
              <a:t>More atoms would evaporate</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l="15321" t="12645"/>
          <a:stretch>
            <a:fillRect/>
          </a:stretch>
        </p:blipFill>
        <p:spPr bwMode="auto">
          <a:xfrm>
            <a:off x="5621338" y="214313"/>
            <a:ext cx="3522662"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US" smtClean="0"/>
              <a:t>Which liquid material is most likely shown on the left?</a:t>
            </a:r>
          </a:p>
        </p:txBody>
      </p:sp>
      <p:sp>
        <p:nvSpPr>
          <p:cNvPr id="11267" name="Content Placeholder 1"/>
          <p:cNvSpPr>
            <a:spLocks noGrp="1"/>
          </p:cNvSpPr>
          <p:nvPr>
            <p:ph idx="1"/>
          </p:nvPr>
        </p:nvSpPr>
        <p:spPr>
          <a:xfrm>
            <a:off x="381000" y="3733800"/>
            <a:ext cx="3581400" cy="2667000"/>
          </a:xfrm>
        </p:spPr>
        <p:txBody>
          <a:bodyPr/>
          <a:lstStyle/>
          <a:p>
            <a:pPr marL="514350" indent="-514350">
              <a:buFontTx/>
              <a:buAutoNum type="alphaUcPeriod"/>
            </a:pPr>
            <a:r>
              <a:rPr lang="en-US" sz="3600" b="1" smtClean="0">
                <a:solidFill>
                  <a:srgbClr val="7030A0"/>
                </a:solidFill>
              </a:rPr>
              <a:t>Argon </a:t>
            </a:r>
          </a:p>
          <a:p>
            <a:pPr marL="514350" indent="-514350">
              <a:buFontTx/>
              <a:buAutoNum type="alphaUcPeriod"/>
            </a:pPr>
            <a:r>
              <a:rPr lang="en-US" sz="3600" b="1" smtClean="0">
                <a:solidFill>
                  <a:srgbClr val="7030A0"/>
                </a:solidFill>
              </a:rPr>
              <a:t>Neon</a:t>
            </a:r>
          </a:p>
          <a:p>
            <a:pPr marL="514350" indent="-514350">
              <a:buFontTx/>
              <a:buAutoNum type="alphaUcPeriod"/>
            </a:pPr>
            <a:r>
              <a:rPr lang="en-US" sz="3600" b="1" smtClean="0">
                <a:solidFill>
                  <a:srgbClr val="7030A0"/>
                </a:solidFill>
              </a:rPr>
              <a:t>Water</a:t>
            </a:r>
          </a:p>
          <a:p>
            <a:pPr marL="514350" indent="-514350">
              <a:buFontTx/>
              <a:buAutoNum type="alphaUcPeriod"/>
            </a:pPr>
            <a:r>
              <a:rPr lang="en-US" sz="3600" b="1" smtClean="0">
                <a:solidFill>
                  <a:srgbClr val="7030A0"/>
                </a:solidFill>
              </a:rPr>
              <a:t>Oxygen</a:t>
            </a:r>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28800"/>
            <a:ext cx="2528888"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4"/>
          <p:cNvPicPr>
            <a:picLocks noChangeAspect="1" noChangeArrowheads="1"/>
          </p:cNvPicPr>
          <p:nvPr/>
        </p:nvPicPr>
        <p:blipFill>
          <a:blip r:embed="rId4">
            <a:extLst>
              <a:ext uri="{28A0092B-C50C-407E-A947-70E740481C1C}">
                <a14:useLocalDpi xmlns:a14="http://schemas.microsoft.com/office/drawing/2010/main" val="0"/>
              </a:ext>
            </a:extLst>
          </a:blip>
          <a:srcRect t="28947" b="17612"/>
          <a:stretch>
            <a:fillRect/>
          </a:stretch>
        </p:blipFill>
        <p:spPr bwMode="auto">
          <a:xfrm>
            <a:off x="2155825" y="1524000"/>
            <a:ext cx="1922463"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33575"/>
            <a:ext cx="2528888"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5"/>
          <p:cNvPicPr>
            <a:picLocks noChangeAspect="1" noChangeArrowheads="1"/>
          </p:cNvPicPr>
          <p:nvPr/>
        </p:nvPicPr>
        <p:blipFill>
          <a:blip r:embed="rId5">
            <a:extLst>
              <a:ext uri="{28A0092B-C50C-407E-A947-70E740481C1C}">
                <a14:useLocalDpi xmlns:a14="http://schemas.microsoft.com/office/drawing/2010/main" val="0"/>
              </a:ext>
            </a:extLst>
          </a:blip>
          <a:srcRect l="10464" t="15388" r="10683" b="23740"/>
          <a:stretch>
            <a:fillRect/>
          </a:stretch>
        </p:blipFill>
        <p:spPr bwMode="auto">
          <a:xfrm>
            <a:off x="5715000" y="1524000"/>
            <a:ext cx="1536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2" name="TextBox 2"/>
          <p:cNvSpPr txBox="1">
            <a:spLocks noChangeArrowheads="1"/>
          </p:cNvSpPr>
          <p:nvPr/>
        </p:nvSpPr>
        <p:spPr bwMode="auto">
          <a:xfrm>
            <a:off x="4572000" y="5324475"/>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a:t>Temperature shown is the melting point</a:t>
            </a:r>
            <a:r>
              <a:rPr lang="en-US"/>
              <a:t>.</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470025"/>
          </a:xfrm>
        </p:spPr>
        <p:txBody>
          <a:bodyPr>
            <a:normAutofit fontScale="90000"/>
          </a:bodyPr>
          <a:lstStyle/>
          <a:p>
            <a:r>
              <a:rPr lang="en-US" dirty="0" smtClean="0">
                <a:hlinkClick r:id="rId3"/>
              </a:rPr>
              <a:t>Density</a:t>
            </a:r>
            <a:r>
              <a:rPr lang="en-US" dirty="0" smtClean="0"/>
              <a:t> Concept Question </a:t>
            </a:r>
            <a:br>
              <a:rPr lang="en-US" dirty="0" smtClean="0"/>
            </a:br>
            <a:r>
              <a:rPr lang="en-US" sz="3200" dirty="0" smtClean="0"/>
              <a:t>by Trish Loeblein </a:t>
            </a:r>
            <a:br>
              <a:rPr lang="en-US" sz="3200" dirty="0" smtClean="0"/>
            </a:br>
            <a:r>
              <a:rPr lang="en-US" sz="3200" dirty="0" smtClean="0"/>
              <a:t>used with </a:t>
            </a:r>
            <a:r>
              <a:rPr lang="en-US" sz="3200" dirty="0" smtClean="0">
                <a:hlinkClick r:id="rId4"/>
              </a:rPr>
              <a:t>Density Activity </a:t>
            </a:r>
            <a:endParaRPr lang="en-US" dirty="0"/>
          </a:p>
        </p:txBody>
      </p:sp>
      <p:sp>
        <p:nvSpPr>
          <p:cNvPr id="3" name="Subtitle 2"/>
          <p:cNvSpPr>
            <a:spLocks noGrp="1"/>
          </p:cNvSpPr>
          <p:nvPr>
            <p:ph type="subTitle" idx="1"/>
          </p:nvPr>
        </p:nvSpPr>
        <p:spPr>
          <a:xfrm>
            <a:off x="457200" y="2209800"/>
            <a:ext cx="8153400" cy="4267200"/>
          </a:xfrm>
        </p:spPr>
        <p:txBody>
          <a:bodyPr>
            <a:normAutofit fontScale="47500" lnSpcReduction="20000"/>
          </a:bodyPr>
          <a:lstStyle/>
          <a:p>
            <a:pPr algn="l"/>
            <a:r>
              <a:rPr lang="en-US" sz="5100" b="1" dirty="0">
                <a:solidFill>
                  <a:schemeClr val="tx1"/>
                </a:solidFill>
              </a:rPr>
              <a:t>Learning Goals: </a:t>
            </a:r>
            <a:endParaRPr lang="en-US" sz="5100" dirty="0">
              <a:solidFill>
                <a:schemeClr val="tx1"/>
              </a:solidFill>
            </a:endParaRPr>
          </a:p>
          <a:p>
            <a:pPr algn="l"/>
            <a:r>
              <a:rPr lang="en-US" sz="5100" dirty="0">
                <a:solidFill>
                  <a:schemeClr val="tx1"/>
                </a:solidFill>
              </a:rPr>
              <a:t>Students will be able to use </a:t>
            </a:r>
            <a:r>
              <a:rPr lang="en-US" sz="5100" u="sng" dirty="0">
                <a:solidFill>
                  <a:schemeClr val="tx1"/>
                </a:solidFill>
              </a:rPr>
              <a:t>macroscopic evidence</a:t>
            </a:r>
            <a:r>
              <a:rPr lang="en-US" sz="5100" dirty="0">
                <a:solidFill>
                  <a:schemeClr val="tx1"/>
                </a:solidFill>
              </a:rPr>
              <a:t> to: </a:t>
            </a:r>
          </a:p>
          <a:p>
            <a:pPr algn="l"/>
            <a:r>
              <a:rPr lang="en-US" sz="5100" dirty="0">
                <a:solidFill>
                  <a:schemeClr val="tx1"/>
                </a:solidFill>
              </a:rPr>
              <a:t> </a:t>
            </a:r>
          </a:p>
          <a:p>
            <a:pPr marL="457200" lvl="0" indent="-457200" algn="l">
              <a:buFont typeface="Arial" pitchFamily="34" charset="0"/>
              <a:buChar char="•"/>
            </a:pPr>
            <a:r>
              <a:rPr lang="en-US" sz="5100" dirty="0">
                <a:solidFill>
                  <a:schemeClr val="tx1"/>
                </a:solidFill>
              </a:rPr>
              <a:t>Measure the volume of an object by observing the amount of fluid it displaces or can displace.</a:t>
            </a:r>
          </a:p>
          <a:p>
            <a:pPr marL="457200" lvl="0" indent="-457200" algn="l">
              <a:buFont typeface="Arial" pitchFamily="34" charset="0"/>
              <a:buChar char="•"/>
            </a:pPr>
            <a:r>
              <a:rPr lang="en-US" sz="5100" dirty="0">
                <a:solidFill>
                  <a:schemeClr val="tx1"/>
                </a:solidFill>
              </a:rPr>
              <a:t>Provide evidence and reasoning for how objects of similar:</a:t>
            </a:r>
          </a:p>
          <a:p>
            <a:pPr marL="914400" lvl="1" indent="-117475" algn="l">
              <a:buFont typeface="Arial" pitchFamily="34" charset="0"/>
              <a:buChar char="•"/>
            </a:pPr>
            <a:r>
              <a:rPr lang="en-US" sz="5100" dirty="0">
                <a:solidFill>
                  <a:schemeClr val="tx1"/>
                </a:solidFill>
              </a:rPr>
              <a:t>mass can have differing volume</a:t>
            </a:r>
          </a:p>
          <a:p>
            <a:pPr marL="914400" lvl="1" indent="-117475" algn="l">
              <a:buFont typeface="Arial" pitchFamily="34" charset="0"/>
              <a:buChar char="•"/>
            </a:pPr>
            <a:r>
              <a:rPr lang="en-US" sz="5100" dirty="0">
                <a:solidFill>
                  <a:schemeClr val="tx1"/>
                </a:solidFill>
              </a:rPr>
              <a:t>volume can have differing mass.</a:t>
            </a:r>
          </a:p>
          <a:p>
            <a:pPr marL="457200" lvl="0" indent="-457200" algn="l">
              <a:buFont typeface="Arial" pitchFamily="34" charset="0"/>
              <a:buChar char="•"/>
            </a:pPr>
            <a:r>
              <a:rPr lang="en-US" sz="5100" dirty="0">
                <a:solidFill>
                  <a:schemeClr val="tx1"/>
                </a:solidFill>
              </a:rPr>
              <a:t>Identify the unknown materials by calculating density using displacement of fluid techniques and reference tables provided in the simulation.</a:t>
            </a:r>
          </a:p>
          <a:p>
            <a:endParaRPr lang="en-US" dirty="0"/>
          </a:p>
        </p:txBody>
      </p:sp>
    </p:spTree>
    <p:extLst>
      <p:ext uri="{BB962C8B-B14F-4D97-AF65-F5344CB8AC3E}">
        <p14:creationId xmlns:p14="http://schemas.microsoft.com/office/powerpoint/2010/main" val="2045487518"/>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089"/>
            <a:ext cx="5943600" cy="2887493"/>
          </a:xfrm>
        </p:spPr>
        <p:txBody>
          <a:bodyPr>
            <a:normAutofit fontScale="90000"/>
          </a:bodyPr>
          <a:lstStyle/>
          <a:p>
            <a:pPr algn="l"/>
            <a:r>
              <a:rPr lang="en-US" dirty="0" smtClean="0"/>
              <a:t>1. </a:t>
            </a:r>
            <a:r>
              <a:rPr lang="en-US" sz="4000" b="1" dirty="0"/>
              <a:t>Y</a:t>
            </a:r>
            <a:r>
              <a:rPr lang="en-US" sz="4000" b="1" dirty="0" smtClean="0"/>
              <a:t>ou put in a pool with 100 L of water. Then you drop an aluminum block in and the volume rises to 105 L. What is the volume of the block?</a:t>
            </a:r>
            <a:endParaRPr lang="en-US" sz="4000" b="1" dirty="0"/>
          </a:p>
        </p:txBody>
      </p:sp>
      <p:sp>
        <p:nvSpPr>
          <p:cNvPr id="3" name="Content Placeholder 2"/>
          <p:cNvSpPr>
            <a:spLocks noGrp="1"/>
          </p:cNvSpPr>
          <p:nvPr>
            <p:ph idx="1"/>
          </p:nvPr>
        </p:nvSpPr>
        <p:spPr>
          <a:xfrm>
            <a:off x="457199" y="3505200"/>
            <a:ext cx="6010275" cy="2620963"/>
          </a:xfrm>
        </p:spPr>
        <p:txBody>
          <a:bodyPr>
            <a:noAutofit/>
          </a:bodyPr>
          <a:lstStyle/>
          <a:p>
            <a:pPr marL="514350" indent="-514350">
              <a:buFont typeface="+mj-lt"/>
              <a:buAutoNum type="alphaUcPeriod"/>
            </a:pPr>
            <a:r>
              <a:rPr lang="en-US" sz="4000" b="1" dirty="0" smtClean="0">
                <a:solidFill>
                  <a:srgbClr val="0070C0"/>
                </a:solidFill>
              </a:rPr>
              <a:t>5L</a:t>
            </a:r>
          </a:p>
          <a:p>
            <a:pPr marL="514350" indent="-514350">
              <a:buFont typeface="+mj-lt"/>
              <a:buAutoNum type="alphaUcPeriod"/>
            </a:pPr>
            <a:r>
              <a:rPr lang="en-US" sz="4000" b="1" dirty="0">
                <a:solidFill>
                  <a:srgbClr val="0070C0"/>
                </a:solidFill>
              </a:rPr>
              <a:t>1</a:t>
            </a:r>
            <a:r>
              <a:rPr lang="en-US" sz="4000" b="1" dirty="0" smtClean="0">
                <a:solidFill>
                  <a:srgbClr val="0070C0"/>
                </a:solidFill>
              </a:rPr>
              <a:t>05 L</a:t>
            </a:r>
          </a:p>
          <a:p>
            <a:pPr marL="514350" indent="-514350">
              <a:buFont typeface="+mj-lt"/>
              <a:buAutoNum type="alphaUcPeriod"/>
            </a:pPr>
            <a:r>
              <a:rPr lang="en-US" sz="4000" b="1" dirty="0">
                <a:solidFill>
                  <a:srgbClr val="0070C0"/>
                </a:solidFill>
              </a:rPr>
              <a:t>Depends on </a:t>
            </a:r>
            <a:r>
              <a:rPr lang="en-US" sz="4000" b="1" dirty="0" smtClean="0">
                <a:solidFill>
                  <a:srgbClr val="0070C0"/>
                </a:solidFill>
              </a:rPr>
              <a:t>block shape</a:t>
            </a:r>
          </a:p>
          <a:p>
            <a:pPr marL="514350" indent="-514350">
              <a:buFont typeface="+mj-lt"/>
              <a:buAutoNum type="alphaUcPeriod"/>
            </a:pPr>
            <a:r>
              <a:rPr lang="en-US" sz="4000" b="1" dirty="0" smtClean="0">
                <a:solidFill>
                  <a:srgbClr val="0070C0"/>
                </a:solidFill>
              </a:rPr>
              <a:t>Not enough information</a:t>
            </a:r>
            <a:endParaRPr lang="en-US" sz="4000" b="1" dirty="0">
              <a:solidFill>
                <a:srgbClr val="0070C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859" t="10233"/>
          <a:stretch/>
        </p:blipFill>
        <p:spPr bwMode="auto">
          <a:xfrm>
            <a:off x="6467475" y="342090"/>
            <a:ext cx="2601541" cy="287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7253"/>
          <a:stretch/>
        </p:blipFill>
        <p:spPr bwMode="auto">
          <a:xfrm>
            <a:off x="6467475" y="3229583"/>
            <a:ext cx="2619375" cy="290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265291"/>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089"/>
            <a:ext cx="5943600" cy="2887493"/>
          </a:xfrm>
        </p:spPr>
        <p:txBody>
          <a:bodyPr>
            <a:normAutofit fontScale="90000"/>
          </a:bodyPr>
          <a:lstStyle/>
          <a:p>
            <a:pPr algn="l"/>
            <a:r>
              <a:rPr lang="en-US" dirty="0"/>
              <a:t>2</a:t>
            </a:r>
            <a:r>
              <a:rPr lang="en-US" dirty="0" smtClean="0"/>
              <a:t>. </a:t>
            </a:r>
            <a:r>
              <a:rPr lang="en-US" sz="4000" b="1" dirty="0"/>
              <a:t>Y</a:t>
            </a:r>
            <a:r>
              <a:rPr lang="en-US" sz="4000" b="1" dirty="0" smtClean="0"/>
              <a:t>ou put in a pool with 100 L of water. Then you drop an wood block in and the volume rises to 102 L. What is the volume of the block?</a:t>
            </a:r>
            <a:endParaRPr lang="en-US" sz="4000" b="1" dirty="0"/>
          </a:p>
        </p:txBody>
      </p:sp>
      <p:sp>
        <p:nvSpPr>
          <p:cNvPr id="3" name="Content Placeholder 2"/>
          <p:cNvSpPr>
            <a:spLocks noGrp="1"/>
          </p:cNvSpPr>
          <p:nvPr>
            <p:ph idx="1"/>
          </p:nvPr>
        </p:nvSpPr>
        <p:spPr>
          <a:xfrm>
            <a:off x="457199" y="3505200"/>
            <a:ext cx="6010275" cy="2971800"/>
          </a:xfrm>
        </p:spPr>
        <p:txBody>
          <a:bodyPr>
            <a:noAutofit/>
          </a:bodyPr>
          <a:lstStyle/>
          <a:p>
            <a:pPr marL="514350" indent="-514350">
              <a:buFont typeface="+mj-lt"/>
              <a:buAutoNum type="alphaUcPeriod"/>
            </a:pPr>
            <a:r>
              <a:rPr lang="en-US" sz="4000" b="1" dirty="0" smtClean="0">
                <a:solidFill>
                  <a:srgbClr val="0070C0"/>
                </a:solidFill>
              </a:rPr>
              <a:t>5L</a:t>
            </a:r>
          </a:p>
          <a:p>
            <a:pPr marL="514350" indent="-514350">
              <a:buFont typeface="+mj-lt"/>
              <a:buAutoNum type="alphaUcPeriod"/>
            </a:pPr>
            <a:r>
              <a:rPr lang="en-US" sz="4000" b="1" dirty="0">
                <a:solidFill>
                  <a:srgbClr val="0070C0"/>
                </a:solidFill>
              </a:rPr>
              <a:t>1</a:t>
            </a:r>
            <a:r>
              <a:rPr lang="en-US" sz="4000" b="1" dirty="0" smtClean="0">
                <a:solidFill>
                  <a:srgbClr val="0070C0"/>
                </a:solidFill>
              </a:rPr>
              <a:t>05 L</a:t>
            </a:r>
          </a:p>
          <a:p>
            <a:pPr marL="514350" indent="-514350">
              <a:buFont typeface="+mj-lt"/>
              <a:buAutoNum type="alphaUcPeriod"/>
            </a:pPr>
            <a:r>
              <a:rPr lang="en-US" sz="4000" b="1" dirty="0">
                <a:solidFill>
                  <a:srgbClr val="0070C0"/>
                </a:solidFill>
              </a:rPr>
              <a:t>Depends on </a:t>
            </a:r>
            <a:r>
              <a:rPr lang="en-US" sz="4000" b="1" dirty="0" smtClean="0">
                <a:solidFill>
                  <a:srgbClr val="0070C0"/>
                </a:solidFill>
              </a:rPr>
              <a:t>block</a:t>
            </a:r>
            <a:r>
              <a:rPr lang="en-US" sz="4000" b="1" dirty="0">
                <a:solidFill>
                  <a:srgbClr val="0070C0"/>
                </a:solidFill>
              </a:rPr>
              <a:t> </a:t>
            </a:r>
            <a:r>
              <a:rPr lang="en-US" sz="4000" b="1" dirty="0" smtClean="0">
                <a:solidFill>
                  <a:srgbClr val="0070C0"/>
                </a:solidFill>
              </a:rPr>
              <a:t>shape</a:t>
            </a:r>
          </a:p>
          <a:p>
            <a:pPr marL="514350" indent="-514350">
              <a:buFont typeface="+mj-lt"/>
              <a:buAutoNum type="alphaUcPeriod"/>
            </a:pPr>
            <a:r>
              <a:rPr lang="en-US" sz="4000" b="1" dirty="0" smtClean="0">
                <a:solidFill>
                  <a:srgbClr val="0070C0"/>
                </a:solidFill>
              </a:rPr>
              <a:t>Not </a:t>
            </a:r>
            <a:r>
              <a:rPr lang="en-US" sz="4000" b="1" dirty="0">
                <a:solidFill>
                  <a:srgbClr val="0070C0"/>
                </a:solidFill>
              </a:rPr>
              <a:t>enough information</a:t>
            </a:r>
          </a:p>
          <a:p>
            <a:pPr marL="514350" indent="-514350">
              <a:buFont typeface="+mj-lt"/>
              <a:buAutoNum type="alphaUcPeriod"/>
            </a:pPr>
            <a:endParaRPr lang="en-US" sz="4000" b="1" dirty="0">
              <a:solidFill>
                <a:srgbClr val="0070C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99"/>
          <a:stretch/>
        </p:blipFill>
        <p:spPr bwMode="auto">
          <a:xfrm>
            <a:off x="6638924" y="486383"/>
            <a:ext cx="2276475" cy="295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622" y="3445213"/>
            <a:ext cx="2247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096785"/>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1"/>
            <a:ext cx="5791200" cy="2774983"/>
          </a:xfrm>
        </p:spPr>
        <p:txBody>
          <a:bodyPr>
            <a:normAutofit fontScale="90000"/>
          </a:bodyPr>
          <a:lstStyle/>
          <a:p>
            <a:pPr algn="l"/>
            <a:r>
              <a:rPr lang="en-US" dirty="0" smtClean="0"/>
              <a:t>3. </a:t>
            </a:r>
            <a:r>
              <a:rPr lang="en-US" sz="4000" b="1" dirty="0" smtClean="0"/>
              <a:t>Two different blocks, both with a mass of 5 kg have different volumes. How is it possible?</a:t>
            </a:r>
            <a:endParaRPr lang="en-US" sz="4000" b="1" dirty="0"/>
          </a:p>
        </p:txBody>
      </p:sp>
      <p:sp>
        <p:nvSpPr>
          <p:cNvPr id="3" name="Content Placeholder 2"/>
          <p:cNvSpPr>
            <a:spLocks noGrp="1"/>
          </p:cNvSpPr>
          <p:nvPr>
            <p:ph idx="1"/>
          </p:nvPr>
        </p:nvSpPr>
        <p:spPr>
          <a:xfrm>
            <a:off x="0" y="2590800"/>
            <a:ext cx="5410200" cy="4038600"/>
          </a:xfrm>
        </p:spPr>
        <p:txBody>
          <a:bodyPr>
            <a:normAutofit/>
          </a:bodyPr>
          <a:lstStyle/>
          <a:p>
            <a:pPr marL="514350" indent="-514350">
              <a:buFont typeface="+mj-lt"/>
              <a:buAutoNum type="alphaUcPeriod"/>
            </a:pPr>
            <a:r>
              <a:rPr lang="en-US" b="1" dirty="0" smtClean="0">
                <a:solidFill>
                  <a:srgbClr val="0070C0"/>
                </a:solidFill>
              </a:rPr>
              <a:t>One is more dense</a:t>
            </a:r>
          </a:p>
          <a:p>
            <a:pPr marL="514350" indent="-514350">
              <a:buFont typeface="+mj-lt"/>
              <a:buAutoNum type="alphaUcPeriod"/>
            </a:pPr>
            <a:r>
              <a:rPr lang="en-US" b="1" dirty="0" smtClean="0">
                <a:solidFill>
                  <a:srgbClr val="0070C0"/>
                </a:solidFill>
              </a:rPr>
              <a:t>They are made of the same material</a:t>
            </a:r>
          </a:p>
          <a:p>
            <a:pPr marL="514350" indent="-514350">
              <a:buFont typeface="+mj-lt"/>
              <a:buAutoNum type="alphaUcPeriod"/>
            </a:pPr>
            <a:r>
              <a:rPr lang="en-US" b="1" dirty="0" smtClean="0">
                <a:solidFill>
                  <a:srgbClr val="0070C0"/>
                </a:solidFill>
              </a:rPr>
              <a:t>They are made of different material</a:t>
            </a:r>
          </a:p>
          <a:p>
            <a:pPr marL="514350" indent="-514350">
              <a:buFont typeface="+mj-lt"/>
              <a:buAutoNum type="alphaUcPeriod"/>
            </a:pPr>
            <a:r>
              <a:rPr lang="en-US" b="1" dirty="0" smtClean="0">
                <a:solidFill>
                  <a:srgbClr val="0070C0"/>
                </a:solidFill>
              </a:rPr>
              <a:t>More than one of these</a:t>
            </a:r>
          </a:p>
          <a:p>
            <a:pPr marL="514350" indent="-514350">
              <a:buFont typeface="+mj-lt"/>
              <a:buAutoNum type="alphaUcPeriod"/>
            </a:pPr>
            <a:r>
              <a:rPr lang="en-US" b="1" dirty="0" smtClean="0">
                <a:solidFill>
                  <a:srgbClr val="0070C0"/>
                </a:solidFill>
              </a:rPr>
              <a:t>None of the above</a:t>
            </a:r>
            <a:endParaRPr lang="en-US" b="1" dirty="0">
              <a:solidFill>
                <a:srgbClr val="0070C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030" y="1621"/>
            <a:ext cx="2895600" cy="30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913"/>
          <a:stretch/>
        </p:blipFill>
        <p:spPr bwMode="auto">
          <a:xfrm>
            <a:off x="6096000" y="3080388"/>
            <a:ext cx="2895600" cy="309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666767"/>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261"/>
            <a:ext cx="5423170" cy="2774983"/>
          </a:xfrm>
        </p:spPr>
        <p:txBody>
          <a:bodyPr>
            <a:normAutofit fontScale="90000"/>
          </a:bodyPr>
          <a:lstStyle/>
          <a:p>
            <a:pPr algn="l"/>
            <a:r>
              <a:rPr lang="en-US" dirty="0"/>
              <a:t>4</a:t>
            </a:r>
            <a:r>
              <a:rPr lang="en-US" dirty="0" smtClean="0"/>
              <a:t>. </a:t>
            </a:r>
            <a:r>
              <a:rPr lang="en-US" b="1" dirty="0" smtClean="0"/>
              <a:t>Two different blocks, both with a volume of 3.38L have different mass. What would be a good explanation?</a:t>
            </a:r>
            <a:endParaRPr lang="en-US" b="1" dirty="0"/>
          </a:p>
        </p:txBody>
      </p:sp>
      <p:sp>
        <p:nvSpPr>
          <p:cNvPr id="3" name="Content Placeholder 2"/>
          <p:cNvSpPr>
            <a:spLocks noGrp="1"/>
          </p:cNvSpPr>
          <p:nvPr>
            <p:ph idx="1"/>
          </p:nvPr>
        </p:nvSpPr>
        <p:spPr>
          <a:xfrm>
            <a:off x="-11349" y="3250660"/>
            <a:ext cx="5867400" cy="3505200"/>
          </a:xfrm>
        </p:spPr>
        <p:txBody>
          <a:bodyPr>
            <a:noAutofit/>
          </a:bodyPr>
          <a:lstStyle/>
          <a:p>
            <a:pPr marL="514350" indent="-514350">
              <a:spcBef>
                <a:spcPts val="600"/>
              </a:spcBef>
              <a:buFont typeface="+mj-lt"/>
              <a:buAutoNum type="alphaUcPeriod"/>
            </a:pPr>
            <a:r>
              <a:rPr lang="en-US" sz="4000" b="1" dirty="0" smtClean="0">
                <a:solidFill>
                  <a:srgbClr val="00B050"/>
                </a:solidFill>
              </a:rPr>
              <a:t>A is more dense</a:t>
            </a:r>
          </a:p>
          <a:p>
            <a:pPr marL="514350" indent="-514350">
              <a:spcBef>
                <a:spcPts val="600"/>
              </a:spcBef>
              <a:buFont typeface="+mj-lt"/>
              <a:buAutoNum type="alphaUcPeriod"/>
            </a:pPr>
            <a:r>
              <a:rPr lang="en-US" sz="4000" b="1" dirty="0">
                <a:solidFill>
                  <a:srgbClr val="C00000"/>
                </a:solidFill>
              </a:rPr>
              <a:t>D</a:t>
            </a:r>
            <a:r>
              <a:rPr lang="en-US" sz="4000" b="1" dirty="0" smtClean="0">
                <a:solidFill>
                  <a:srgbClr val="C00000"/>
                </a:solidFill>
              </a:rPr>
              <a:t> is more dense</a:t>
            </a:r>
          </a:p>
          <a:p>
            <a:pPr marL="514350" indent="-514350">
              <a:spcBef>
                <a:spcPts val="600"/>
              </a:spcBef>
              <a:buFont typeface="+mj-lt"/>
              <a:buAutoNum type="alphaUcPeriod"/>
            </a:pPr>
            <a:r>
              <a:rPr lang="en-US" sz="4000" b="1" dirty="0" smtClean="0">
                <a:solidFill>
                  <a:srgbClr val="00B050"/>
                </a:solidFill>
              </a:rPr>
              <a:t>A sinks </a:t>
            </a:r>
          </a:p>
          <a:p>
            <a:pPr marL="514350" indent="-514350">
              <a:spcBef>
                <a:spcPts val="600"/>
              </a:spcBef>
              <a:buFont typeface="+mj-lt"/>
              <a:buAutoNum type="alphaUcPeriod"/>
            </a:pPr>
            <a:r>
              <a:rPr lang="en-US" sz="4000" b="1" dirty="0">
                <a:solidFill>
                  <a:srgbClr val="C00000"/>
                </a:solidFill>
              </a:rPr>
              <a:t>D</a:t>
            </a:r>
            <a:r>
              <a:rPr lang="en-US" sz="4000" b="1" dirty="0" smtClean="0">
                <a:solidFill>
                  <a:srgbClr val="C00000"/>
                </a:solidFill>
              </a:rPr>
              <a:t> floats </a:t>
            </a:r>
          </a:p>
          <a:p>
            <a:pPr marL="514350" indent="-514350">
              <a:spcBef>
                <a:spcPts val="600"/>
              </a:spcBef>
              <a:buFont typeface="+mj-lt"/>
              <a:buAutoNum type="alphaUcPeriod"/>
            </a:pPr>
            <a:r>
              <a:rPr lang="en-US" sz="4000" b="1" dirty="0" smtClean="0">
                <a:solidFill>
                  <a:srgbClr val="0070C0"/>
                </a:solidFill>
              </a:rPr>
              <a:t>More than one of these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861" y="3575915"/>
            <a:ext cx="3371850" cy="325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168"/>
          <a:stretch/>
        </p:blipFill>
        <p:spPr bwMode="auto">
          <a:xfrm>
            <a:off x="5683208" y="130240"/>
            <a:ext cx="3460583" cy="329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543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5943600" cy="1143000"/>
          </a:xfrm>
        </p:spPr>
        <p:txBody>
          <a:bodyPr/>
          <a:lstStyle/>
          <a:p>
            <a:pPr eaLnBrk="1" hangingPunct="1"/>
            <a:r>
              <a:rPr lang="en-US" sz="3600" smtClean="0"/>
              <a:t>Gravity concentrates air closer to sea level</a:t>
            </a:r>
          </a:p>
        </p:txBody>
      </p:sp>
      <p:pic>
        <p:nvPicPr>
          <p:cNvPr id="25603" name="Picture 2"/>
          <p:cNvPicPr>
            <a:picLocks noChangeAspect="1" noChangeArrowheads="1"/>
          </p:cNvPicPr>
          <p:nvPr/>
        </p:nvPicPr>
        <p:blipFill>
          <a:blip r:embed="rId2"/>
          <a:srcRect/>
          <a:stretch>
            <a:fillRect/>
          </a:stretch>
        </p:blipFill>
        <p:spPr bwMode="auto">
          <a:xfrm>
            <a:off x="533400" y="1371600"/>
            <a:ext cx="6200775" cy="4419600"/>
          </a:xfrm>
          <a:prstGeom prst="rect">
            <a:avLst/>
          </a:prstGeom>
          <a:noFill/>
          <a:ln w="9525">
            <a:noFill/>
            <a:miter lim="800000"/>
            <a:headEnd/>
            <a:tailEnd/>
          </a:ln>
        </p:spPr>
      </p:pic>
      <p:pic>
        <p:nvPicPr>
          <p:cNvPr id="25604" name="Picture 3"/>
          <p:cNvPicPr>
            <a:picLocks noChangeAspect="1" noChangeArrowheads="1"/>
          </p:cNvPicPr>
          <p:nvPr/>
        </p:nvPicPr>
        <p:blipFill>
          <a:blip r:embed="rId3"/>
          <a:srcRect/>
          <a:stretch>
            <a:fillRect/>
          </a:stretch>
        </p:blipFill>
        <p:spPr bwMode="auto">
          <a:xfrm>
            <a:off x="6664325" y="2362200"/>
            <a:ext cx="247967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05" y="1"/>
            <a:ext cx="5508331" cy="533400"/>
          </a:xfrm>
        </p:spPr>
        <p:txBody>
          <a:bodyPr>
            <a:normAutofit fontScale="90000"/>
          </a:bodyPr>
          <a:lstStyle/>
          <a:p>
            <a:r>
              <a:rPr lang="en-US" dirty="0" smtClean="0"/>
              <a:t>Some information for 4</a:t>
            </a:r>
            <a:endParaRPr lang="en-US" dirty="0"/>
          </a:p>
        </p:txBody>
      </p:sp>
      <p:sp>
        <p:nvSpPr>
          <p:cNvPr id="3" name="Content Placeholder 2"/>
          <p:cNvSpPr>
            <a:spLocks noGrp="1"/>
          </p:cNvSpPr>
          <p:nvPr>
            <p:ph idx="1"/>
          </p:nvPr>
        </p:nvSpPr>
        <p:spPr>
          <a:xfrm>
            <a:off x="0" y="4522305"/>
            <a:ext cx="9144000" cy="2335695"/>
          </a:xfrm>
        </p:spPr>
        <p:txBody>
          <a:bodyPr>
            <a:noAutofit/>
          </a:bodyPr>
          <a:lstStyle/>
          <a:p>
            <a:pPr marL="0" indent="0">
              <a:buNone/>
            </a:pPr>
            <a:r>
              <a:rPr lang="en-US" sz="3600" b="1" dirty="0" smtClean="0"/>
              <a:t>It is true that D floats, but it is irrelevant to question. The important thing is that A is more dense – it’s mass is greater even though volume is the same. </a:t>
            </a:r>
            <a:endParaRPr lang="en-US" sz="36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00201"/>
            <a:ext cx="2743200" cy="292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250" y="1600201"/>
            <a:ext cx="2824047" cy="292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25114"/>
          <a:stretch/>
        </p:blipFill>
        <p:spPr bwMode="auto">
          <a:xfrm>
            <a:off x="119175" y="2354374"/>
            <a:ext cx="2573313" cy="84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9218" r="9218"/>
          <a:stretch/>
        </p:blipFill>
        <p:spPr bwMode="auto">
          <a:xfrm>
            <a:off x="78829" y="3200400"/>
            <a:ext cx="2573313" cy="100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829" y="609600"/>
            <a:ext cx="3867358" cy="1200329"/>
          </a:xfrm>
          <a:prstGeom prst="rect">
            <a:avLst/>
          </a:prstGeom>
          <a:noFill/>
          <a:ln>
            <a:solidFill>
              <a:schemeClr val="tx1"/>
            </a:solidFill>
          </a:ln>
        </p:spPr>
        <p:txBody>
          <a:bodyPr wrap="square" rtlCol="0">
            <a:spAutoFit/>
          </a:bodyPr>
          <a:lstStyle/>
          <a:p>
            <a:r>
              <a:rPr lang="en-US" sz="3600" dirty="0" smtClean="0"/>
              <a:t>Volume changes when </a:t>
            </a:r>
            <a:r>
              <a:rPr lang="en-US" sz="3600" b="1" i="1" dirty="0" smtClean="0">
                <a:solidFill>
                  <a:srgbClr val="7030A0"/>
                </a:solidFill>
              </a:rPr>
              <a:t>submersed </a:t>
            </a:r>
            <a:endParaRPr lang="en-US" sz="3600" b="1" i="1" dirty="0">
              <a:solidFill>
                <a:srgbClr val="7030A0"/>
              </a:solidFill>
            </a:endParaRPr>
          </a:p>
        </p:txBody>
      </p:sp>
      <p:sp>
        <p:nvSpPr>
          <p:cNvPr id="6" name="TextBox 5"/>
          <p:cNvSpPr txBox="1"/>
          <p:nvPr/>
        </p:nvSpPr>
        <p:spPr>
          <a:xfrm>
            <a:off x="4160703" y="723038"/>
            <a:ext cx="4983297" cy="646331"/>
          </a:xfrm>
          <a:prstGeom prst="rect">
            <a:avLst/>
          </a:prstGeom>
          <a:noFill/>
        </p:spPr>
        <p:txBody>
          <a:bodyPr wrap="square" rtlCol="0">
            <a:spAutoFit/>
          </a:bodyPr>
          <a:lstStyle/>
          <a:p>
            <a:r>
              <a:rPr lang="en-US" sz="3600" dirty="0" smtClean="0"/>
              <a:t>Mass found using scale</a:t>
            </a:r>
            <a:endParaRPr lang="en-US" sz="3600" dirty="0"/>
          </a:p>
        </p:txBody>
      </p:sp>
    </p:spTree>
    <p:extLst>
      <p:ext uri="{BB962C8B-B14F-4D97-AF65-F5344CB8AC3E}">
        <p14:creationId xmlns:p14="http://schemas.microsoft.com/office/powerpoint/2010/main" val="1584762033"/>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417638"/>
          </a:xfrm>
        </p:spPr>
        <p:txBody>
          <a:bodyPr>
            <a:normAutofit fontScale="90000"/>
          </a:bodyPr>
          <a:lstStyle/>
          <a:p>
            <a:r>
              <a:rPr lang="en-US" b="1" dirty="0" smtClean="0"/>
              <a:t>5. What is the density of the block? </a:t>
            </a:r>
            <a:endParaRPr lang="en-US" b="1" dirty="0"/>
          </a:p>
        </p:txBody>
      </p:sp>
      <p:sp>
        <p:nvSpPr>
          <p:cNvPr id="3" name="Content Placeholder 2"/>
          <p:cNvSpPr>
            <a:spLocks noGrp="1"/>
          </p:cNvSpPr>
          <p:nvPr>
            <p:ph idx="1"/>
          </p:nvPr>
        </p:nvSpPr>
        <p:spPr>
          <a:xfrm>
            <a:off x="457200" y="1600201"/>
            <a:ext cx="3886200" cy="3505200"/>
          </a:xfrm>
        </p:spPr>
        <p:txBody>
          <a:bodyPr/>
          <a:lstStyle/>
          <a:p>
            <a:pPr marL="514350" indent="-514350">
              <a:buFont typeface="+mj-lt"/>
              <a:buAutoNum type="alphaUcPeriod"/>
            </a:pPr>
            <a:r>
              <a:rPr lang="en-US" sz="4800" b="1" dirty="0" smtClean="0">
                <a:solidFill>
                  <a:srgbClr val="7030A0"/>
                </a:solidFill>
              </a:rPr>
              <a:t>  0.63 L/kg</a:t>
            </a:r>
          </a:p>
          <a:p>
            <a:pPr marL="514350" indent="-514350">
              <a:buFont typeface="+mj-lt"/>
              <a:buAutoNum type="alphaUcPeriod"/>
            </a:pPr>
            <a:r>
              <a:rPr lang="en-US" sz="4800" b="1" dirty="0" smtClean="0">
                <a:solidFill>
                  <a:srgbClr val="7030A0"/>
                </a:solidFill>
              </a:rPr>
              <a:t>  1.6 L/kg</a:t>
            </a:r>
          </a:p>
          <a:p>
            <a:pPr marL="514350" indent="-514350">
              <a:buFont typeface="+mj-lt"/>
              <a:buAutoNum type="alphaUcPeriod"/>
            </a:pPr>
            <a:r>
              <a:rPr lang="en-US" sz="4800" b="1" dirty="0">
                <a:solidFill>
                  <a:srgbClr val="7030A0"/>
                </a:solidFill>
              </a:rPr>
              <a:t> </a:t>
            </a:r>
            <a:r>
              <a:rPr lang="en-US" sz="4800" b="1" dirty="0" smtClean="0">
                <a:solidFill>
                  <a:srgbClr val="7030A0"/>
                </a:solidFill>
              </a:rPr>
              <a:t> 0.63 kg/L</a:t>
            </a:r>
          </a:p>
          <a:p>
            <a:pPr marL="514350" indent="-514350">
              <a:buFont typeface="+mj-lt"/>
              <a:buAutoNum type="alphaUcPeriod"/>
            </a:pPr>
            <a:r>
              <a:rPr lang="en-US" sz="4800" b="1" dirty="0" smtClean="0">
                <a:solidFill>
                  <a:srgbClr val="7030A0"/>
                </a:solidFill>
              </a:rPr>
              <a:t>  1.6 kg/L</a:t>
            </a:r>
          </a:p>
          <a:p>
            <a:pPr marL="514350" indent="-514350">
              <a:buFont typeface="+mj-lt"/>
              <a:buAutoNum type="alphaUcPeriod"/>
            </a:pP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066" r="8026"/>
          <a:stretch/>
        </p:blipFill>
        <p:spPr bwMode="auto">
          <a:xfrm>
            <a:off x="4312743" y="1361872"/>
            <a:ext cx="4792343" cy="427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05616"/>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16"/>
            <a:ext cx="9067802" cy="2816152"/>
          </a:xfrm>
        </p:spPr>
        <p:txBody>
          <a:bodyPr>
            <a:normAutofit fontScale="90000"/>
          </a:bodyPr>
          <a:lstStyle/>
          <a:p>
            <a:r>
              <a:rPr lang="en-US" dirty="0" smtClean="0"/>
              <a:t>6. </a:t>
            </a:r>
            <a:r>
              <a:rPr lang="en-US" b="1" dirty="0" smtClean="0"/>
              <a:t>Joe was doing a lab. He massed an object and then pushed it into some water. He recorded- 3.5 kg and 5 L. What might the object be? </a:t>
            </a:r>
            <a:endParaRPr lang="en-US" b="1" dirty="0"/>
          </a:p>
        </p:txBody>
      </p:sp>
      <p:grpSp>
        <p:nvGrpSpPr>
          <p:cNvPr id="7" name="Group 6"/>
          <p:cNvGrpSpPr/>
          <p:nvPr/>
        </p:nvGrpSpPr>
        <p:grpSpPr>
          <a:xfrm>
            <a:off x="2209800" y="3152648"/>
            <a:ext cx="5114113" cy="3605331"/>
            <a:chOff x="2209800" y="2841368"/>
            <a:chExt cx="5114113" cy="3605331"/>
          </a:xfrm>
        </p:grpSpPr>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538" r="6368" b="31161"/>
            <a:stretch/>
          </p:blipFill>
          <p:spPr bwMode="auto">
            <a:xfrm>
              <a:off x="2879387" y="5192423"/>
              <a:ext cx="4344981" cy="123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09800" y="3276600"/>
              <a:ext cx="838200" cy="3170099"/>
            </a:xfrm>
            <a:prstGeom prst="rect">
              <a:avLst/>
            </a:prstGeom>
            <a:noFill/>
          </p:spPr>
          <p:txBody>
            <a:bodyPr wrap="square" rtlCol="0">
              <a:spAutoFit/>
            </a:bodyPr>
            <a:lstStyle/>
            <a:p>
              <a:r>
                <a:rPr lang="en-US" sz="4000" b="1" dirty="0" smtClean="0"/>
                <a:t>A.</a:t>
              </a:r>
            </a:p>
            <a:p>
              <a:r>
                <a:rPr lang="en-US" sz="4000" b="1" dirty="0" smtClean="0"/>
                <a:t>B.</a:t>
              </a:r>
            </a:p>
            <a:p>
              <a:r>
                <a:rPr lang="en-US" sz="4000" b="1" dirty="0" smtClean="0"/>
                <a:t>C.</a:t>
              </a:r>
            </a:p>
            <a:p>
              <a:r>
                <a:rPr lang="en-US" sz="4000" b="1" dirty="0" smtClean="0"/>
                <a:t>D.</a:t>
              </a:r>
            </a:p>
            <a:p>
              <a:r>
                <a:rPr lang="en-US" sz="4000" b="1" dirty="0" smtClean="0"/>
                <a:t>E.</a:t>
              </a:r>
              <a:endParaRPr lang="en-US" sz="4000" b="1" dirty="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888" y="2841368"/>
              <a:ext cx="4391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48915434"/>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417638"/>
          </a:xfrm>
        </p:spPr>
        <p:txBody>
          <a:bodyPr>
            <a:normAutofit fontScale="90000"/>
          </a:bodyPr>
          <a:lstStyle/>
          <a:p>
            <a:r>
              <a:rPr lang="en-US" b="1" dirty="0" smtClean="0"/>
              <a:t>7. What is the mass of the block if it has a density of 0.86? </a:t>
            </a:r>
            <a:endParaRPr lang="en-US" b="1" dirty="0"/>
          </a:p>
        </p:txBody>
      </p:sp>
      <p:sp>
        <p:nvSpPr>
          <p:cNvPr id="3" name="Content Placeholder 2"/>
          <p:cNvSpPr>
            <a:spLocks noGrp="1"/>
          </p:cNvSpPr>
          <p:nvPr>
            <p:ph idx="1"/>
          </p:nvPr>
        </p:nvSpPr>
        <p:spPr>
          <a:xfrm>
            <a:off x="457200" y="1600201"/>
            <a:ext cx="3886200" cy="3505200"/>
          </a:xfrm>
        </p:spPr>
        <p:txBody>
          <a:bodyPr/>
          <a:lstStyle/>
          <a:p>
            <a:pPr marL="514350" indent="-514350">
              <a:buFont typeface="+mj-lt"/>
              <a:buAutoNum type="alphaUcPeriod"/>
            </a:pPr>
            <a:r>
              <a:rPr lang="en-US" sz="4800" b="1" dirty="0" smtClean="0">
                <a:solidFill>
                  <a:srgbClr val="7030A0"/>
                </a:solidFill>
              </a:rPr>
              <a:t>  5.0 kg</a:t>
            </a:r>
          </a:p>
          <a:p>
            <a:pPr marL="514350" indent="-514350">
              <a:buFont typeface="+mj-lt"/>
              <a:buAutoNum type="alphaUcPeriod"/>
            </a:pPr>
            <a:r>
              <a:rPr lang="en-US" sz="4800" b="1" dirty="0" smtClean="0">
                <a:solidFill>
                  <a:srgbClr val="7030A0"/>
                </a:solidFill>
              </a:rPr>
              <a:t>  91 kg</a:t>
            </a:r>
          </a:p>
          <a:p>
            <a:pPr marL="514350" indent="-514350">
              <a:buFont typeface="+mj-lt"/>
              <a:buAutoNum type="alphaUcPeriod"/>
            </a:pPr>
            <a:r>
              <a:rPr lang="en-US" sz="4800" b="1" dirty="0">
                <a:solidFill>
                  <a:srgbClr val="7030A0"/>
                </a:solidFill>
              </a:rPr>
              <a:t> </a:t>
            </a:r>
            <a:r>
              <a:rPr lang="en-US" sz="4800" b="1" dirty="0" smtClean="0">
                <a:solidFill>
                  <a:srgbClr val="7030A0"/>
                </a:solidFill>
              </a:rPr>
              <a:t> 0.15 kg</a:t>
            </a:r>
          </a:p>
          <a:p>
            <a:pPr marL="514350" indent="-514350">
              <a:buFont typeface="+mj-lt"/>
              <a:buAutoNum type="alphaUcPeriod"/>
            </a:pPr>
            <a:r>
              <a:rPr lang="en-US" sz="4800" b="1" dirty="0" smtClean="0">
                <a:solidFill>
                  <a:srgbClr val="7030A0"/>
                </a:solidFill>
              </a:rPr>
              <a:t>  6. kg</a:t>
            </a:r>
          </a:p>
          <a:p>
            <a:pPr marL="514350" indent="-514350">
              <a:buFont typeface="+mj-lt"/>
              <a:buAutoNum type="alphaUcPeriod"/>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05000"/>
            <a:ext cx="428811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716093"/>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003425"/>
          </a:xfrm>
        </p:spPr>
        <p:txBody>
          <a:bodyPr>
            <a:normAutofit fontScale="90000"/>
          </a:bodyPr>
          <a:lstStyle/>
          <a:p>
            <a:r>
              <a:rPr lang="en-US" b="1" dirty="0" smtClean="0">
                <a:hlinkClick r:id="rId2"/>
              </a:rPr>
              <a:t>Alpha Decay </a:t>
            </a:r>
            <a:r>
              <a:rPr lang="en-US" b="1" dirty="0" smtClean="0"/>
              <a:t>Questions</a:t>
            </a:r>
            <a:r>
              <a:rPr lang="en-US" dirty="0" smtClean="0"/>
              <a:t/>
            </a:r>
            <a:br>
              <a:rPr lang="en-US" dirty="0" smtClean="0"/>
            </a:br>
            <a:r>
              <a:rPr lang="en-US" sz="3600" dirty="0" smtClean="0"/>
              <a:t>Trish Loeblein 6/14/2011</a:t>
            </a:r>
            <a:br>
              <a:rPr lang="en-US" sz="3600" dirty="0" smtClean="0"/>
            </a:br>
            <a:r>
              <a:rPr lang="en-US" sz="3600" dirty="0" smtClean="0">
                <a:hlinkClick r:id="rId3"/>
              </a:rPr>
              <a:t>http://phet.colorado.edu/</a:t>
            </a:r>
            <a:r>
              <a:rPr lang="en-US" sz="3600" dirty="0" smtClean="0"/>
              <a:t/>
            </a:r>
            <a:br>
              <a:rPr lang="en-US" sz="3600" dirty="0" smtClean="0"/>
            </a:br>
            <a:endParaRPr lang="en-US" sz="3600" dirty="0"/>
          </a:p>
        </p:txBody>
      </p:sp>
      <p:sp>
        <p:nvSpPr>
          <p:cNvPr id="3" name="Subtitle 2"/>
          <p:cNvSpPr>
            <a:spLocks noGrp="1"/>
          </p:cNvSpPr>
          <p:nvPr>
            <p:ph type="subTitle" idx="1"/>
          </p:nvPr>
        </p:nvSpPr>
        <p:spPr>
          <a:xfrm>
            <a:off x="1143000" y="2438400"/>
            <a:ext cx="7239000" cy="3581400"/>
          </a:xfrm>
        </p:spPr>
        <p:txBody>
          <a:bodyPr>
            <a:normAutofit fontScale="92500"/>
          </a:bodyPr>
          <a:lstStyle/>
          <a:p>
            <a:pPr algn="l"/>
            <a:r>
              <a:rPr lang="en-US" b="1" dirty="0">
                <a:solidFill>
                  <a:schemeClr val="tx1"/>
                </a:solidFill>
              </a:rPr>
              <a:t>Learning Goals: </a:t>
            </a:r>
            <a:r>
              <a:rPr lang="en-US" dirty="0">
                <a:solidFill>
                  <a:schemeClr val="tx1"/>
                </a:solidFill>
              </a:rPr>
              <a:t>Students will be able to: </a:t>
            </a:r>
          </a:p>
          <a:p>
            <a:pPr marL="457200" lvl="0" indent="-457200" algn="l">
              <a:buFont typeface="Arial" pitchFamily="34" charset="0"/>
              <a:buChar char="•"/>
            </a:pPr>
            <a:r>
              <a:rPr lang="en-US" dirty="0">
                <a:solidFill>
                  <a:schemeClr val="tx1"/>
                </a:solidFill>
              </a:rPr>
              <a:t>Explain alpha decay process.</a:t>
            </a:r>
          </a:p>
          <a:p>
            <a:pPr marL="457200" lvl="0" indent="-457200" algn="l">
              <a:buFont typeface="Arial" pitchFamily="34" charset="0"/>
              <a:buChar char="•"/>
            </a:pPr>
            <a:r>
              <a:rPr lang="en-US" dirty="0">
                <a:solidFill>
                  <a:schemeClr val="tx1"/>
                </a:solidFill>
              </a:rPr>
              <a:t>Explain what half-life means in terms of single particles and larger samples</a:t>
            </a:r>
            <a:r>
              <a:rPr lang="en-US" dirty="0" smtClean="0">
                <a:solidFill>
                  <a:schemeClr val="tx1"/>
                </a:solidFill>
              </a:rPr>
              <a:t>.</a:t>
            </a:r>
          </a:p>
          <a:p>
            <a:pPr lvl="0"/>
            <a:endParaRPr lang="en-US" dirty="0">
              <a:solidFill>
                <a:schemeClr val="tx1"/>
              </a:solidFill>
            </a:endParaRPr>
          </a:p>
          <a:p>
            <a:r>
              <a:rPr lang="en-US" dirty="0" smtClean="0">
                <a:solidFill>
                  <a:schemeClr val="tx1"/>
                </a:solidFill>
                <a:hlinkClick r:id="rId4"/>
              </a:rPr>
              <a:t>Lesson Plans and Activity</a:t>
            </a:r>
            <a:endParaRPr lang="en-US" dirty="0">
              <a:solidFill>
                <a:schemeClr val="tx1"/>
              </a:solidFill>
            </a:endParaRPr>
          </a:p>
        </p:txBody>
      </p:sp>
    </p:spTree>
    <p:extLst>
      <p:ext uri="{BB962C8B-B14F-4D97-AF65-F5344CB8AC3E}">
        <p14:creationId xmlns:p14="http://schemas.microsoft.com/office/powerpoint/2010/main" val="1047190836"/>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905000"/>
          </a:xfrm>
        </p:spPr>
        <p:txBody>
          <a:bodyPr>
            <a:normAutofit fontScale="90000"/>
          </a:bodyPr>
          <a:lstStyle/>
          <a:p>
            <a:r>
              <a:rPr lang="en-US" dirty="0" smtClean="0"/>
              <a:t>1. If you read a test question that says: </a:t>
            </a:r>
            <a:r>
              <a:rPr lang="en-US" b="1" dirty="0">
                <a:solidFill>
                  <a:srgbClr val="0070C0"/>
                </a:solidFill>
              </a:rPr>
              <a:t>Hg-202 undergoes alpha decay to Pt-198. </a:t>
            </a:r>
            <a:r>
              <a:rPr lang="en-US" dirty="0" smtClean="0"/>
              <a:t>What does that tell you?</a:t>
            </a:r>
            <a:endParaRPr lang="en-US" dirty="0"/>
          </a:p>
        </p:txBody>
      </p:sp>
      <p:sp>
        <p:nvSpPr>
          <p:cNvPr id="3" name="Content Placeholder 2"/>
          <p:cNvSpPr>
            <a:spLocks noGrp="1"/>
          </p:cNvSpPr>
          <p:nvPr>
            <p:ph idx="1"/>
          </p:nvPr>
        </p:nvSpPr>
        <p:spPr>
          <a:xfrm>
            <a:off x="457200" y="2895600"/>
            <a:ext cx="8229600" cy="1371600"/>
          </a:xfrm>
        </p:spPr>
        <p:txBody>
          <a:bodyPr>
            <a:normAutofit fontScale="92500"/>
          </a:bodyPr>
          <a:lstStyle/>
          <a:p>
            <a:pPr marL="514350" indent="-514350">
              <a:buFont typeface="+mj-lt"/>
              <a:buAutoNum type="alphaUcPeriod"/>
            </a:pPr>
            <a:r>
              <a:rPr lang="en-US" dirty="0" smtClean="0"/>
              <a:t>A particle that has a mass of 4 is given off</a:t>
            </a:r>
          </a:p>
          <a:p>
            <a:pPr marL="514350" indent="-514350">
              <a:buFont typeface="+mj-lt"/>
              <a:buAutoNum type="alphaUcPeriod"/>
            </a:pPr>
            <a:r>
              <a:rPr lang="en-US" dirty="0"/>
              <a:t>A particle that has a mass of 4 </a:t>
            </a:r>
            <a:r>
              <a:rPr lang="en-US" dirty="0" smtClean="0"/>
              <a:t>is absorbed</a:t>
            </a:r>
          </a:p>
          <a:p>
            <a:pPr marL="0" indent="0">
              <a:buNone/>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a:p>
        </p:txBody>
      </p:sp>
      <p:sp>
        <p:nvSpPr>
          <p:cNvPr id="4" name="TextBox 3"/>
          <p:cNvSpPr txBox="1"/>
          <p:nvPr/>
        </p:nvSpPr>
        <p:spPr>
          <a:xfrm>
            <a:off x="76200" y="4495800"/>
            <a:ext cx="8768426" cy="923330"/>
          </a:xfrm>
          <a:prstGeom prst="rect">
            <a:avLst/>
          </a:prstGeom>
          <a:noFill/>
        </p:spPr>
        <p:txBody>
          <a:bodyPr wrap="none" rtlCol="0">
            <a:spAutoFit/>
          </a:bodyPr>
          <a:lstStyle/>
          <a:p>
            <a:r>
              <a:rPr lang="en-US" sz="3600" dirty="0"/>
              <a:t>“emitted” is another way to say “given off” </a:t>
            </a:r>
          </a:p>
          <a:p>
            <a:endParaRPr lang="en-US" dirty="0"/>
          </a:p>
        </p:txBody>
      </p:sp>
    </p:spTree>
    <p:extLst>
      <p:ext uri="{BB962C8B-B14F-4D97-AF65-F5344CB8AC3E}">
        <p14:creationId xmlns:p14="http://schemas.microsoft.com/office/powerpoint/2010/main" val="397950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905000"/>
          </a:xfrm>
        </p:spPr>
        <p:txBody>
          <a:bodyPr>
            <a:normAutofit fontScale="90000"/>
          </a:bodyPr>
          <a:lstStyle/>
          <a:p>
            <a:r>
              <a:rPr lang="en-US" b="1" dirty="0" smtClean="0">
                <a:solidFill>
                  <a:srgbClr val="0070C0"/>
                </a:solidFill>
              </a:rPr>
              <a:t>Hg-202 undergoes alpha decay to Pt-198. </a:t>
            </a:r>
            <a:r>
              <a:rPr lang="en-US" b="1" dirty="0">
                <a:solidFill>
                  <a:srgbClr val="0070C0"/>
                </a:solidFill>
              </a:rPr>
              <a:t/>
            </a:r>
            <a:br>
              <a:rPr lang="en-US" b="1" dirty="0">
                <a:solidFill>
                  <a:srgbClr val="0070C0"/>
                </a:solidFill>
              </a:rPr>
            </a:br>
            <a:r>
              <a:rPr lang="en-US" dirty="0"/>
              <a:t>2. What else do you know?</a:t>
            </a:r>
            <a:endParaRPr lang="en-US" dirty="0" smtClean="0"/>
          </a:p>
        </p:txBody>
      </p:sp>
      <p:sp>
        <p:nvSpPr>
          <p:cNvPr id="3" name="Content Placeholder 2"/>
          <p:cNvSpPr>
            <a:spLocks noGrp="1"/>
          </p:cNvSpPr>
          <p:nvPr>
            <p:ph idx="1"/>
          </p:nvPr>
        </p:nvSpPr>
        <p:spPr>
          <a:xfrm>
            <a:off x="228600" y="2362200"/>
            <a:ext cx="8610600" cy="1752600"/>
          </a:xfrm>
        </p:spPr>
        <p:txBody>
          <a:bodyPr>
            <a:normAutofit fontScale="62500" lnSpcReduction="20000"/>
          </a:bodyPr>
          <a:lstStyle/>
          <a:p>
            <a:pPr marL="514350" indent="-514350">
              <a:buFont typeface="+mj-lt"/>
              <a:buAutoNum type="alphaUcPeriod"/>
            </a:pPr>
            <a:r>
              <a:rPr lang="en-US" sz="4100" b="1" dirty="0" smtClean="0"/>
              <a:t>The particle emitted also has no charge </a:t>
            </a:r>
          </a:p>
          <a:p>
            <a:pPr marL="514350" indent="-514350">
              <a:buFont typeface="+mj-lt"/>
              <a:buAutoNum type="alphaUcPeriod"/>
            </a:pPr>
            <a:r>
              <a:rPr lang="en-US" sz="4100" b="1" dirty="0"/>
              <a:t>The particle emitted also has a charge of </a:t>
            </a:r>
            <a:r>
              <a:rPr lang="en-US" sz="4100" b="1" dirty="0" smtClean="0"/>
              <a:t>2</a:t>
            </a:r>
          </a:p>
          <a:p>
            <a:pPr marL="514350" indent="-514350">
              <a:buFont typeface="+mj-lt"/>
              <a:buAutoNum type="alphaUcPeriod"/>
            </a:pPr>
            <a:r>
              <a:rPr lang="en-US" sz="4100" b="1" dirty="0"/>
              <a:t>The particle emitted also has a charge of 4</a:t>
            </a:r>
            <a:endParaRPr lang="en-US" sz="4100" b="1" dirty="0" smtClean="0"/>
          </a:p>
          <a:p>
            <a:pPr marL="514350" indent="-514350">
              <a:buFont typeface="+mj-lt"/>
              <a:buAutoNum type="alphaUcPeriod"/>
            </a:pPr>
            <a:r>
              <a:rPr lang="en-US" sz="4100" b="1" dirty="0" smtClean="0"/>
              <a:t>The particle emitted also has a charge of -2</a:t>
            </a:r>
            <a:endParaRPr lang="en-US" sz="4100" b="1" dirty="0"/>
          </a:p>
          <a:p>
            <a:pPr marL="0" indent="0">
              <a:buNone/>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grpSp>
        <p:nvGrpSpPr>
          <p:cNvPr id="5" name="Group 4"/>
          <p:cNvGrpSpPr/>
          <p:nvPr/>
        </p:nvGrpSpPr>
        <p:grpSpPr>
          <a:xfrm>
            <a:off x="304800" y="4379712"/>
            <a:ext cx="8191500" cy="1000125"/>
            <a:chOff x="304800" y="4379712"/>
            <a:chExt cx="8191500" cy="1000125"/>
          </a:xfrm>
        </p:grpSpPr>
        <p:sp>
          <p:nvSpPr>
            <p:cNvPr id="4" name="TextBox 3"/>
            <p:cNvSpPr txBox="1"/>
            <p:nvPr/>
          </p:nvSpPr>
          <p:spPr>
            <a:xfrm>
              <a:off x="304800" y="4525832"/>
              <a:ext cx="8115300" cy="646331"/>
            </a:xfrm>
            <a:prstGeom prst="rect">
              <a:avLst/>
            </a:prstGeom>
            <a:noFill/>
          </p:spPr>
          <p:txBody>
            <a:bodyPr wrap="square" rtlCol="0">
              <a:spAutoFit/>
            </a:bodyPr>
            <a:lstStyle/>
            <a:p>
              <a:r>
                <a:rPr lang="en-US" sz="3600" dirty="0" smtClean="0"/>
                <a:t>Alpha particles are represented as </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379712"/>
              <a:ext cx="8001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5275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905000"/>
          </a:xfrm>
        </p:spPr>
        <p:txBody>
          <a:bodyPr>
            <a:normAutofit fontScale="90000"/>
          </a:bodyPr>
          <a:lstStyle/>
          <a:p>
            <a:pPr algn="l"/>
            <a:r>
              <a:rPr lang="en-US" b="1" dirty="0" smtClean="0">
                <a:solidFill>
                  <a:srgbClr val="0070C0"/>
                </a:solidFill>
              </a:rPr>
              <a:t>Hg-202 undergoes alpha decay to Pt-198. </a:t>
            </a:r>
            <a:br>
              <a:rPr lang="en-US" b="1" dirty="0" smtClean="0">
                <a:solidFill>
                  <a:srgbClr val="0070C0"/>
                </a:solidFill>
              </a:rPr>
            </a:br>
            <a:r>
              <a:rPr lang="en-US" b="1" dirty="0" smtClean="0"/>
              <a:t>3. </a:t>
            </a:r>
            <a:r>
              <a:rPr lang="en-US" dirty="0" smtClean="0"/>
              <a:t>What would the reaction look like?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2286001"/>
                <a:ext cx="8229600" cy="3124200"/>
              </a:xfrm>
            </p:spPr>
            <p:txBody>
              <a:bodyPr>
                <a:normAutofit/>
              </a:bodyPr>
              <a:lstStyle/>
              <a:p>
                <a:pPr marL="514350" indent="-514350">
                  <a:buFont typeface="+mj-lt"/>
                  <a:buAutoNum type="alphaUcPeriod"/>
                </a:pPr>
                <a:r>
                  <a:rPr lang="en-US" dirty="0" smtClean="0"/>
                  <a:t> </a:t>
                </a:r>
                <a14:m>
                  <m:oMath xmlns:m="http://schemas.openxmlformats.org/officeDocument/2006/math">
                    <m:f>
                      <m:fPr>
                        <m:ctrlPr>
                          <a:rPr lang="en-US" sz="4000" i="1" smtClean="0">
                            <a:latin typeface="Cambria Math"/>
                          </a:rPr>
                        </m:ctrlPr>
                      </m:fPr>
                      <m:num>
                        <m:r>
                          <a:rPr lang="en-US" sz="4000" b="0" i="1" smtClean="0">
                            <a:latin typeface="Cambria Math"/>
                          </a:rPr>
                          <m:t>202</m:t>
                        </m:r>
                      </m:num>
                      <m:den>
                        <m:r>
                          <a:rPr lang="en-US" sz="4000" b="0" i="1" smtClean="0">
                            <a:latin typeface="Cambria Math"/>
                          </a:rPr>
                          <m:t>80</m:t>
                        </m:r>
                      </m:den>
                    </m:f>
                  </m:oMath>
                </a14:m>
                <a:r>
                  <a:rPr lang="en-US" sz="4000" dirty="0" smtClean="0"/>
                  <a:t> Hg            </a:t>
                </a:r>
                <a14:m>
                  <m:oMath xmlns:m="http://schemas.openxmlformats.org/officeDocument/2006/math">
                    <m:f>
                      <m:fPr>
                        <m:ctrlPr>
                          <a:rPr lang="en-US" sz="4000" i="1" smtClean="0">
                            <a:latin typeface="Cambria Math"/>
                          </a:rPr>
                        </m:ctrlPr>
                      </m:fPr>
                      <m:num>
                        <m:r>
                          <a:rPr lang="en-US" sz="4000" b="0" i="1" smtClean="0">
                            <a:latin typeface="Cambria Math"/>
                          </a:rPr>
                          <m:t>202</m:t>
                        </m:r>
                      </m:num>
                      <m:den>
                        <m:r>
                          <a:rPr lang="en-US" sz="4000" b="0" i="1" smtClean="0">
                            <a:latin typeface="Cambria Math"/>
                          </a:rPr>
                          <m:t>80</m:t>
                        </m:r>
                      </m:den>
                    </m:f>
                  </m:oMath>
                </a14:m>
                <a:r>
                  <a:rPr lang="en-US" sz="4000" dirty="0"/>
                  <a:t> </a:t>
                </a:r>
                <a:r>
                  <a:rPr lang="en-US" sz="4000" dirty="0" err="1" smtClean="0"/>
                  <a:t>Pt</a:t>
                </a:r>
                <a:r>
                  <a:rPr lang="en-US" sz="4000" dirty="0" smtClean="0"/>
                  <a:t> + </a:t>
                </a:r>
                <a14:m>
                  <m:oMath xmlns:m="http://schemas.openxmlformats.org/officeDocument/2006/math">
                    <m:f>
                      <m:fPr>
                        <m:ctrlPr>
                          <a:rPr lang="en-US" sz="4000" i="1">
                            <a:latin typeface="Cambria Math"/>
                          </a:rPr>
                        </m:ctrlPr>
                      </m:fPr>
                      <m:num>
                        <m:r>
                          <a:rPr lang="en-US" sz="4000" b="0" i="1" smtClean="0">
                            <a:latin typeface="Cambria Math"/>
                          </a:rPr>
                          <m:t>4</m:t>
                        </m:r>
                      </m:num>
                      <m:den>
                        <m:r>
                          <a:rPr lang="en-US" sz="4000" b="0" i="1" smtClean="0">
                            <a:latin typeface="Cambria Math"/>
                          </a:rPr>
                          <m:t>2</m:t>
                        </m:r>
                      </m:den>
                    </m:f>
                  </m:oMath>
                </a14:m>
                <a:r>
                  <a:rPr lang="en-US" sz="4000" dirty="0" smtClean="0">
                    <a:sym typeface="Symbol"/>
                  </a:rPr>
                  <a:t> </a:t>
                </a:r>
                <a:endParaRPr lang="en-US" sz="4000" dirty="0" smtClean="0"/>
              </a:p>
              <a:p>
                <a:pPr marL="742950" indent="-742950">
                  <a:buFont typeface="+mj-lt"/>
                  <a:buAutoNum type="alphaUcPeriod"/>
                </a:pPr>
                <a14:m>
                  <m:oMath xmlns:m="http://schemas.openxmlformats.org/officeDocument/2006/math">
                    <m:f>
                      <m:fPr>
                        <m:ctrlPr>
                          <a:rPr lang="en-US" sz="4000" i="1">
                            <a:latin typeface="Cambria Math"/>
                          </a:rPr>
                        </m:ctrlPr>
                      </m:fPr>
                      <m:num>
                        <m:r>
                          <a:rPr lang="en-US" sz="4000" i="1">
                            <a:latin typeface="Cambria Math"/>
                          </a:rPr>
                          <m:t>202</m:t>
                        </m:r>
                      </m:num>
                      <m:den>
                        <m:r>
                          <a:rPr lang="en-US" sz="4000" i="1">
                            <a:latin typeface="Cambria Math"/>
                          </a:rPr>
                          <m:t>80</m:t>
                        </m:r>
                      </m:den>
                    </m:f>
                  </m:oMath>
                </a14:m>
                <a:r>
                  <a:rPr lang="en-US" sz="4000" dirty="0"/>
                  <a:t> Hg </a:t>
                </a:r>
                <a:r>
                  <a:rPr lang="en-US" sz="4000" dirty="0" smtClean="0"/>
                  <a:t>          </a:t>
                </a:r>
                <a14:m>
                  <m:oMath xmlns:m="http://schemas.openxmlformats.org/officeDocument/2006/math">
                    <m:f>
                      <m:fPr>
                        <m:ctrlPr>
                          <a:rPr lang="en-US" sz="4000" i="1">
                            <a:latin typeface="Cambria Math"/>
                          </a:rPr>
                        </m:ctrlPr>
                      </m:fPr>
                      <m:num>
                        <m:r>
                          <a:rPr lang="en-US" sz="4000" b="0" i="1" smtClean="0">
                            <a:latin typeface="Cambria Math"/>
                          </a:rPr>
                          <m:t>198</m:t>
                        </m:r>
                      </m:num>
                      <m:den>
                        <m:r>
                          <a:rPr lang="en-US" sz="4000" i="1">
                            <a:latin typeface="Cambria Math"/>
                          </a:rPr>
                          <m:t>80</m:t>
                        </m:r>
                      </m:den>
                    </m:f>
                  </m:oMath>
                </a14:m>
                <a:r>
                  <a:rPr lang="en-US" sz="4000" dirty="0"/>
                  <a:t> </a:t>
                </a:r>
                <a:r>
                  <a:rPr lang="en-US" sz="4000" dirty="0" err="1" smtClean="0"/>
                  <a:t>Pt</a:t>
                </a:r>
                <a:r>
                  <a:rPr lang="en-US" sz="4000" dirty="0" smtClean="0"/>
                  <a:t> </a:t>
                </a:r>
                <a:r>
                  <a:rPr lang="en-US" sz="4000" dirty="0"/>
                  <a:t>+ </a:t>
                </a:r>
                <a14:m>
                  <m:oMath xmlns:m="http://schemas.openxmlformats.org/officeDocument/2006/math">
                    <m:f>
                      <m:fPr>
                        <m:ctrlPr>
                          <a:rPr lang="en-US" sz="4000" i="1">
                            <a:latin typeface="Cambria Math"/>
                          </a:rPr>
                        </m:ctrlPr>
                      </m:fPr>
                      <m:num>
                        <m:r>
                          <a:rPr lang="en-US" sz="4000" i="1">
                            <a:latin typeface="Cambria Math"/>
                          </a:rPr>
                          <m:t>4</m:t>
                        </m:r>
                      </m:num>
                      <m:den>
                        <m:r>
                          <a:rPr lang="en-US" sz="4000" i="1">
                            <a:latin typeface="Cambria Math"/>
                          </a:rPr>
                          <m:t>2</m:t>
                        </m:r>
                      </m:den>
                    </m:f>
                  </m:oMath>
                </a14:m>
                <a:r>
                  <a:rPr lang="en-US" sz="4000" dirty="0">
                    <a:sym typeface="Symbol"/>
                  </a:rPr>
                  <a:t> </a:t>
                </a:r>
                <a:endParaRPr lang="en-US" sz="4000" dirty="0"/>
              </a:p>
              <a:p>
                <a:pPr marL="627063" indent="-627063">
                  <a:buFont typeface="+mj-lt"/>
                  <a:buAutoNum type="alphaUcPeriod"/>
                </a:pPr>
                <a14:m>
                  <m:oMath xmlns:m="http://schemas.openxmlformats.org/officeDocument/2006/math">
                    <m:f>
                      <m:fPr>
                        <m:ctrlPr>
                          <a:rPr lang="en-US" sz="4000" i="1">
                            <a:latin typeface="Cambria Math"/>
                          </a:rPr>
                        </m:ctrlPr>
                      </m:fPr>
                      <m:num>
                        <m:r>
                          <a:rPr lang="en-US" sz="4000" b="0" i="1" smtClean="0">
                            <a:latin typeface="Cambria Math"/>
                          </a:rPr>
                          <m:t> </m:t>
                        </m:r>
                        <m:r>
                          <a:rPr lang="en-US" sz="4000" i="1">
                            <a:latin typeface="Cambria Math"/>
                          </a:rPr>
                          <m:t>202</m:t>
                        </m:r>
                      </m:num>
                      <m:den>
                        <m:r>
                          <a:rPr lang="en-US" sz="4000" i="1">
                            <a:latin typeface="Cambria Math"/>
                          </a:rPr>
                          <m:t>80</m:t>
                        </m:r>
                      </m:den>
                    </m:f>
                  </m:oMath>
                </a14:m>
                <a:r>
                  <a:rPr lang="en-US" sz="4000" dirty="0"/>
                  <a:t> Hg        </a:t>
                </a:r>
                <a:r>
                  <a:rPr lang="en-US" sz="4000" dirty="0" smtClean="0"/>
                  <a:t>    </a:t>
                </a:r>
                <a14:m>
                  <m:oMath xmlns:m="http://schemas.openxmlformats.org/officeDocument/2006/math">
                    <m:f>
                      <m:fPr>
                        <m:ctrlPr>
                          <a:rPr lang="en-US" sz="4000" i="1">
                            <a:latin typeface="Cambria Math"/>
                          </a:rPr>
                        </m:ctrlPr>
                      </m:fPr>
                      <m:num>
                        <m:r>
                          <a:rPr lang="en-US" sz="4000" i="1">
                            <a:latin typeface="Cambria Math"/>
                          </a:rPr>
                          <m:t>198</m:t>
                        </m:r>
                      </m:num>
                      <m:den>
                        <m:r>
                          <a:rPr lang="en-US" sz="4000" b="0" i="1" smtClean="0">
                            <a:latin typeface="Cambria Math"/>
                          </a:rPr>
                          <m:t>78</m:t>
                        </m:r>
                      </m:den>
                    </m:f>
                  </m:oMath>
                </a14:m>
                <a:r>
                  <a:rPr lang="en-US" sz="4000" dirty="0"/>
                  <a:t> </a:t>
                </a:r>
                <a:r>
                  <a:rPr lang="en-US" sz="4000" dirty="0" err="1"/>
                  <a:t>Pt</a:t>
                </a:r>
                <a:r>
                  <a:rPr lang="en-US" sz="4000" dirty="0"/>
                  <a:t> + </a:t>
                </a:r>
                <a14:m>
                  <m:oMath xmlns:m="http://schemas.openxmlformats.org/officeDocument/2006/math">
                    <m:f>
                      <m:fPr>
                        <m:ctrlPr>
                          <a:rPr lang="en-US" sz="4000" i="1">
                            <a:latin typeface="Cambria Math"/>
                          </a:rPr>
                        </m:ctrlPr>
                      </m:fPr>
                      <m:num>
                        <m:r>
                          <a:rPr lang="en-US" sz="4000" i="1">
                            <a:latin typeface="Cambria Math"/>
                          </a:rPr>
                          <m:t>4</m:t>
                        </m:r>
                      </m:num>
                      <m:den>
                        <m:r>
                          <a:rPr lang="en-US" sz="4000" i="1">
                            <a:latin typeface="Cambria Math"/>
                          </a:rPr>
                          <m:t>2</m:t>
                        </m:r>
                      </m:den>
                    </m:f>
                  </m:oMath>
                </a14:m>
                <a:r>
                  <a:rPr lang="en-US" sz="4000" dirty="0">
                    <a:sym typeface="Symbol"/>
                  </a:rPr>
                  <a:t> </a:t>
                </a:r>
                <a:endParaRPr lang="en-US" sz="4000" dirty="0"/>
              </a:p>
              <a:p>
                <a:pPr marL="0" indent="0">
                  <a:buNone/>
                </a:pP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2286001"/>
                <a:ext cx="8229600" cy="3124200"/>
              </a:xfrm>
              <a:blipFill rotWithShape="1">
                <a:blip r:embed="rId3"/>
                <a:stretch>
                  <a:fillRect l="-2000" b="-1559"/>
                </a:stretch>
              </a:blipFill>
            </p:spPr>
            <p:txBody>
              <a:bodyPr/>
              <a:lstStyle/>
              <a:p>
                <a:r>
                  <a:rPr lang="en-US">
                    <a:noFill/>
                  </a:rPr>
                  <a:t> </a:t>
                </a:r>
              </a:p>
            </p:txBody>
          </p:sp>
        </mc:Fallback>
      </mc:AlternateContent>
      <p:sp>
        <p:nvSpPr>
          <p:cNvPr id="8" name="TextBox 7"/>
          <p:cNvSpPr txBox="1"/>
          <p:nvPr/>
        </p:nvSpPr>
        <p:spPr>
          <a:xfrm>
            <a:off x="685800" y="5638800"/>
            <a:ext cx="7924800" cy="1477328"/>
          </a:xfrm>
          <a:prstGeom prst="rect">
            <a:avLst/>
          </a:prstGeom>
          <a:noFill/>
        </p:spPr>
        <p:txBody>
          <a:bodyPr wrap="square" rtlCol="0">
            <a:spAutoFit/>
          </a:bodyPr>
          <a:lstStyle/>
          <a:p>
            <a:r>
              <a:rPr lang="en-US" sz="3600" dirty="0">
                <a:solidFill>
                  <a:srgbClr val="C00000"/>
                </a:solidFill>
              </a:rPr>
              <a:t>Remember mass and charge must be equal on both sides of reaction</a:t>
            </a:r>
          </a:p>
          <a:p>
            <a:endParaRPr lang="en-US" dirty="0"/>
          </a:p>
        </p:txBody>
      </p:sp>
      <p:grpSp>
        <p:nvGrpSpPr>
          <p:cNvPr id="17" name="Group 16"/>
          <p:cNvGrpSpPr/>
          <p:nvPr/>
        </p:nvGrpSpPr>
        <p:grpSpPr>
          <a:xfrm>
            <a:off x="543461" y="2544245"/>
            <a:ext cx="4156965" cy="2332555"/>
            <a:chOff x="543461" y="2544245"/>
            <a:chExt cx="4156965" cy="2332555"/>
          </a:xfrm>
        </p:grpSpPr>
        <p:cxnSp>
          <p:nvCxnSpPr>
            <p:cNvPr id="5" name="Straight Arrow Connector 4"/>
            <p:cNvCxnSpPr/>
            <p:nvPr/>
          </p:nvCxnSpPr>
          <p:spPr>
            <a:xfrm>
              <a:off x="2829245" y="2840804"/>
              <a:ext cx="914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829245" y="3868220"/>
              <a:ext cx="914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29245" y="4876800"/>
              <a:ext cx="914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9200" y="2819400"/>
              <a:ext cx="685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86200" y="2801420"/>
              <a:ext cx="685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20654" y="3820274"/>
              <a:ext cx="685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43991" y="3820274"/>
              <a:ext cx="685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9200" y="4869094"/>
              <a:ext cx="787254" cy="770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14626" y="4865669"/>
              <a:ext cx="685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61" y="2544245"/>
              <a:ext cx="5143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9" name="Straight Connector 18"/>
          <p:cNvCxnSpPr/>
          <p:nvPr/>
        </p:nvCxnSpPr>
        <p:spPr>
          <a:xfrm>
            <a:off x="5562600" y="2801420"/>
            <a:ext cx="30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62600" y="3827124"/>
            <a:ext cx="30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34518" y="4872518"/>
            <a:ext cx="30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4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2286000"/>
          </a:xfrm>
        </p:spPr>
        <p:txBody>
          <a:bodyPr>
            <a:normAutofit fontScale="90000"/>
          </a:bodyPr>
          <a:lstStyle/>
          <a:p>
            <a:pPr algn="l"/>
            <a:r>
              <a:rPr lang="en-US" dirty="0" smtClean="0"/>
              <a:t>4. If you know the half-life of a substance is 50 seconds and the initial amount can be represented as  </a:t>
            </a:r>
            <a:br>
              <a:rPr lang="en-US" dirty="0" smtClean="0"/>
            </a:br>
            <a:r>
              <a:rPr lang="en-US" dirty="0" smtClean="0"/>
              <a:t>which can you know for certain?</a:t>
            </a:r>
            <a:endParaRPr lang="en-US" dirty="0"/>
          </a:p>
        </p:txBody>
      </p:sp>
      <p:sp>
        <p:nvSpPr>
          <p:cNvPr id="3" name="Content Placeholder 2"/>
          <p:cNvSpPr>
            <a:spLocks noGrp="1"/>
          </p:cNvSpPr>
          <p:nvPr>
            <p:ph idx="1"/>
          </p:nvPr>
        </p:nvSpPr>
        <p:spPr>
          <a:xfrm>
            <a:off x="152400" y="2789006"/>
            <a:ext cx="7848600" cy="3657600"/>
          </a:xfrm>
        </p:spPr>
        <p:txBody>
          <a:bodyPr>
            <a:normAutofit fontScale="92500" lnSpcReduction="20000"/>
          </a:bodyPr>
          <a:lstStyle/>
          <a:p>
            <a:pPr marL="514350" indent="-514350">
              <a:buFont typeface="+mj-lt"/>
              <a:buAutoNum type="alphaUcPeriod"/>
            </a:pPr>
            <a:r>
              <a:rPr lang="en-US" dirty="0" smtClean="0"/>
              <a:t>After 50 seconds the representation </a:t>
            </a:r>
            <a:r>
              <a:rPr lang="en-US" u="sng" dirty="0" smtClean="0"/>
              <a:t>would</a:t>
            </a:r>
            <a:r>
              <a:rPr lang="en-US" dirty="0" smtClean="0"/>
              <a:t> be </a:t>
            </a:r>
          </a:p>
          <a:p>
            <a:pPr marL="514350" indent="-514350">
              <a:buFont typeface="+mj-lt"/>
              <a:buAutoNum type="alphaUcPeriod"/>
            </a:pPr>
            <a:r>
              <a:rPr lang="en-US" dirty="0"/>
              <a:t>After 50 seconds the representation </a:t>
            </a:r>
            <a:r>
              <a:rPr lang="en-US" u="sng" dirty="0"/>
              <a:t>c</a:t>
            </a:r>
            <a:r>
              <a:rPr lang="en-US" u="sng" dirty="0" smtClean="0"/>
              <a:t>ould</a:t>
            </a:r>
            <a:r>
              <a:rPr lang="en-US" dirty="0" smtClean="0"/>
              <a:t> </a:t>
            </a:r>
            <a:r>
              <a:rPr lang="en-US" dirty="0"/>
              <a:t>be </a:t>
            </a:r>
            <a:endParaRPr lang="en-US" dirty="0" smtClean="0"/>
          </a:p>
          <a:p>
            <a:pPr marL="514350" indent="-514350">
              <a:buFont typeface="+mj-lt"/>
              <a:buAutoNum type="alphaUcPeriod"/>
            </a:pPr>
            <a:r>
              <a:rPr lang="en-US" dirty="0" smtClean="0"/>
              <a:t>If the sample size is small, it could be very different after 50 seconds.</a:t>
            </a:r>
          </a:p>
          <a:p>
            <a:pPr marL="514350" indent="-514350">
              <a:buFont typeface="+mj-lt"/>
              <a:buAutoNum type="alphaUcPeriod"/>
            </a:pPr>
            <a:r>
              <a:rPr lang="en-US" dirty="0" smtClean="0"/>
              <a:t>A and C</a:t>
            </a:r>
          </a:p>
          <a:p>
            <a:pPr marL="514350" indent="-514350">
              <a:buFont typeface="+mj-lt"/>
              <a:buAutoNum type="alphaUcPeriod"/>
            </a:pPr>
            <a:r>
              <a:rPr lang="en-US" dirty="0" smtClean="0"/>
              <a:t>B and C</a:t>
            </a:r>
            <a:endParaRPr lang="en-US" dirty="0"/>
          </a:p>
          <a:p>
            <a:pPr marL="514350" indent="-514350">
              <a:buFont typeface="+mj-lt"/>
              <a:buAutoNum type="alphaUcPeriod"/>
            </a:pPr>
            <a:endParaRPr lang="en-US" dirty="0"/>
          </a:p>
        </p:txBody>
      </p:sp>
      <p:sp>
        <p:nvSpPr>
          <p:cNvPr id="4" name="Oval 3"/>
          <p:cNvSpPr/>
          <p:nvPr/>
        </p:nvSpPr>
        <p:spPr>
          <a:xfrm>
            <a:off x="8079821" y="13716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8103439" y="2529798"/>
            <a:ext cx="680201" cy="934948"/>
            <a:chOff x="7266398" y="2667000"/>
            <a:chExt cx="887002" cy="1219200"/>
          </a:xfrm>
        </p:grpSpPr>
        <p:sp>
          <p:nvSpPr>
            <p:cNvPr id="5" name="Oval 4"/>
            <p:cNvSpPr/>
            <p:nvPr/>
          </p:nvSpPr>
          <p:spPr>
            <a:xfrm>
              <a:off x="7266398" y="28956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47398" y="2667000"/>
              <a:ext cx="506002"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090325" y="3289443"/>
            <a:ext cx="680201" cy="934948"/>
            <a:chOff x="7266398" y="2667000"/>
            <a:chExt cx="887002" cy="1219200"/>
          </a:xfrm>
        </p:grpSpPr>
        <p:sp>
          <p:nvSpPr>
            <p:cNvPr id="11" name="Oval 10"/>
            <p:cNvSpPr/>
            <p:nvPr/>
          </p:nvSpPr>
          <p:spPr>
            <a:xfrm>
              <a:off x="7266398" y="28956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47398" y="2667000"/>
              <a:ext cx="506002"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6381221"/>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2286000"/>
          </a:xfrm>
        </p:spPr>
        <p:txBody>
          <a:bodyPr>
            <a:normAutofit fontScale="90000"/>
          </a:bodyPr>
          <a:lstStyle/>
          <a:p>
            <a:pPr algn="l"/>
            <a:r>
              <a:rPr lang="en-US" dirty="0"/>
              <a:t>5</a:t>
            </a:r>
            <a:r>
              <a:rPr lang="en-US" dirty="0" smtClean="0"/>
              <a:t>. If you know the half-life of a substance is 50 seconds and the initial amount can be represented as  </a:t>
            </a:r>
            <a:br>
              <a:rPr lang="en-US" dirty="0" smtClean="0"/>
            </a:br>
            <a:r>
              <a:rPr lang="en-US" dirty="0" smtClean="0"/>
              <a:t>what would you predict the graph to look like after 150 seconds?</a:t>
            </a:r>
            <a:endParaRPr lang="en-US" dirty="0"/>
          </a:p>
        </p:txBody>
      </p:sp>
      <p:sp>
        <p:nvSpPr>
          <p:cNvPr id="4" name="Oval 3"/>
          <p:cNvSpPr/>
          <p:nvPr/>
        </p:nvSpPr>
        <p:spPr>
          <a:xfrm>
            <a:off x="7838768" y="2286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15275" y="3072270"/>
            <a:ext cx="1676400" cy="2304241"/>
            <a:chOff x="7266398" y="2667000"/>
            <a:chExt cx="887002" cy="1219200"/>
          </a:xfrm>
        </p:grpSpPr>
        <p:sp>
          <p:nvSpPr>
            <p:cNvPr id="5" name="Oval 4"/>
            <p:cNvSpPr/>
            <p:nvPr/>
          </p:nvSpPr>
          <p:spPr>
            <a:xfrm>
              <a:off x="7266398" y="28956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47398" y="2667000"/>
              <a:ext cx="506002"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291663" y="3072270"/>
            <a:ext cx="1828800" cy="2304241"/>
            <a:chOff x="1855426" y="3072270"/>
            <a:chExt cx="1828800" cy="2304241"/>
          </a:xfrm>
        </p:grpSpPr>
        <p:grpSp>
          <p:nvGrpSpPr>
            <p:cNvPr id="13" name="Group 12"/>
            <p:cNvGrpSpPr/>
            <p:nvPr/>
          </p:nvGrpSpPr>
          <p:grpSpPr>
            <a:xfrm>
              <a:off x="2007826" y="3072270"/>
              <a:ext cx="1676400" cy="2304241"/>
              <a:chOff x="7266398" y="2667000"/>
              <a:chExt cx="887002" cy="1219200"/>
            </a:xfrm>
          </p:grpSpPr>
          <p:sp>
            <p:nvSpPr>
              <p:cNvPr id="14" name="Oval 13"/>
              <p:cNvSpPr/>
              <p:nvPr/>
            </p:nvSpPr>
            <p:spPr>
              <a:xfrm>
                <a:off x="7266398" y="28956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47398" y="2667000"/>
                <a:ext cx="506002"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855426" y="4224390"/>
              <a:ext cx="1350637" cy="957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876800" y="3224670"/>
            <a:ext cx="1828800" cy="2304241"/>
            <a:chOff x="1855426" y="3072270"/>
            <a:chExt cx="1828800" cy="2304241"/>
          </a:xfrm>
        </p:grpSpPr>
        <p:grpSp>
          <p:nvGrpSpPr>
            <p:cNvPr id="18" name="Group 17"/>
            <p:cNvGrpSpPr/>
            <p:nvPr/>
          </p:nvGrpSpPr>
          <p:grpSpPr>
            <a:xfrm>
              <a:off x="2007826" y="3072270"/>
              <a:ext cx="1676400" cy="2304241"/>
              <a:chOff x="7266398" y="2667000"/>
              <a:chExt cx="887002" cy="1219200"/>
            </a:xfrm>
          </p:grpSpPr>
          <p:sp>
            <p:nvSpPr>
              <p:cNvPr id="20" name="Oval 19"/>
              <p:cNvSpPr/>
              <p:nvPr/>
            </p:nvSpPr>
            <p:spPr>
              <a:xfrm>
                <a:off x="7266398" y="28956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47398" y="2667000"/>
                <a:ext cx="506002"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855426" y="4224390"/>
              <a:ext cx="1350637" cy="957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p:cNvSpPr>
            <a:spLocks noGrp="1"/>
          </p:cNvSpPr>
          <p:nvPr>
            <p:ph idx="1"/>
          </p:nvPr>
        </p:nvSpPr>
        <p:spPr>
          <a:xfrm>
            <a:off x="6469351" y="3656715"/>
            <a:ext cx="2459363" cy="1938115"/>
          </a:xfrm>
        </p:spPr>
        <p:txBody>
          <a:bodyPr>
            <a:noAutofit/>
          </a:bodyPr>
          <a:lstStyle/>
          <a:p>
            <a:pPr marL="0" indent="0">
              <a:buNone/>
            </a:pPr>
            <a:r>
              <a:rPr lang="en-US" sz="4000" dirty="0" smtClean="0"/>
              <a:t>D nothing would be left      </a:t>
            </a:r>
            <a:endParaRPr lang="en-US" sz="4000" dirty="0"/>
          </a:p>
        </p:txBody>
      </p:sp>
      <p:sp>
        <p:nvSpPr>
          <p:cNvPr id="22" name="Isosceles Triangle 21"/>
          <p:cNvSpPr/>
          <p:nvPr/>
        </p:nvSpPr>
        <p:spPr>
          <a:xfrm>
            <a:off x="4572000" y="3810000"/>
            <a:ext cx="1295400" cy="6858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99124" y="5096866"/>
            <a:ext cx="796275" cy="707886"/>
          </a:xfrm>
          <a:prstGeom prst="rect">
            <a:avLst/>
          </a:prstGeom>
          <a:noFill/>
        </p:spPr>
        <p:txBody>
          <a:bodyPr wrap="square" rtlCol="0">
            <a:spAutoFit/>
          </a:bodyPr>
          <a:lstStyle/>
          <a:p>
            <a:r>
              <a:rPr lang="en-US" sz="4000" b="1" dirty="0" smtClean="0"/>
              <a:t>A</a:t>
            </a:r>
            <a:endParaRPr lang="en-US" sz="4000" b="1" dirty="0"/>
          </a:p>
        </p:txBody>
      </p:sp>
      <p:sp>
        <p:nvSpPr>
          <p:cNvPr id="24" name="TextBox 23"/>
          <p:cNvSpPr txBox="1"/>
          <p:nvPr/>
        </p:nvSpPr>
        <p:spPr>
          <a:xfrm>
            <a:off x="2444063" y="4590523"/>
            <a:ext cx="796275" cy="707886"/>
          </a:xfrm>
          <a:prstGeom prst="rect">
            <a:avLst/>
          </a:prstGeom>
          <a:noFill/>
        </p:spPr>
        <p:txBody>
          <a:bodyPr wrap="square" rtlCol="0">
            <a:spAutoFit/>
          </a:bodyPr>
          <a:lstStyle/>
          <a:p>
            <a:r>
              <a:rPr lang="en-US" sz="4000" b="1" dirty="0"/>
              <a:t>B</a:t>
            </a:r>
          </a:p>
        </p:txBody>
      </p:sp>
      <p:sp>
        <p:nvSpPr>
          <p:cNvPr id="25" name="TextBox 24"/>
          <p:cNvSpPr txBox="1"/>
          <p:nvPr/>
        </p:nvSpPr>
        <p:spPr>
          <a:xfrm>
            <a:off x="5219700" y="4668625"/>
            <a:ext cx="796275" cy="707886"/>
          </a:xfrm>
          <a:prstGeom prst="rect">
            <a:avLst/>
          </a:prstGeom>
          <a:noFill/>
        </p:spPr>
        <p:txBody>
          <a:bodyPr wrap="square" rtlCol="0">
            <a:spAutoFit/>
          </a:bodyPr>
          <a:lstStyle/>
          <a:p>
            <a:r>
              <a:rPr lang="en-US" sz="4000" b="1" dirty="0"/>
              <a:t>C</a:t>
            </a:r>
          </a:p>
        </p:txBody>
      </p:sp>
    </p:spTree>
    <p:extLst>
      <p:ext uri="{BB962C8B-B14F-4D97-AF65-F5344CB8AC3E}">
        <p14:creationId xmlns:p14="http://schemas.microsoft.com/office/powerpoint/2010/main" val="4031369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2362200"/>
            <a:ext cx="8229600" cy="1143000"/>
          </a:xfrm>
        </p:spPr>
        <p:txBody>
          <a:bodyPr/>
          <a:lstStyle/>
          <a:p>
            <a:pPr algn="l"/>
            <a:r>
              <a:rPr lang="en-US" b="1">
                <a:solidFill>
                  <a:srgbClr val="000000"/>
                </a:solidFill>
              </a:rPr>
              <a:t>If you are in a building fire, you are supposed to lie on the ground. Why? </a:t>
            </a:r>
            <a:r>
              <a:rPr lang="en-US">
                <a:solidFill>
                  <a:srgbClr val="000000"/>
                </a:solidFill>
              </a:rPr>
              <a:t/>
            </a:r>
            <a:br>
              <a:rPr lang="en-US">
                <a:solidFill>
                  <a:srgbClr val="000000"/>
                </a:solidFill>
              </a:rPr>
            </a:br>
            <a:r>
              <a:rPr lang="en-US">
                <a:solidFill>
                  <a:srgbClr val="000000"/>
                </a:solidFill>
              </a:rPr>
              <a:t/>
            </a:r>
            <a:br>
              <a:rPr lang="en-US">
                <a:solidFill>
                  <a:srgbClr val="000000"/>
                </a:solidFill>
              </a:rPr>
            </a:br>
            <a:endParaRPr lang="en-US">
              <a:solidFill>
                <a:srgbClr val="000000"/>
              </a:solidFill>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1066800" y="439010"/>
            <a:ext cx="4114800" cy="1694590"/>
          </a:xfrm>
        </p:spPr>
        <p:txBody>
          <a:bodyPr/>
          <a:lstStyle/>
          <a:p>
            <a:r>
              <a:rPr lang="en-US" dirty="0" smtClean="0">
                <a:solidFill>
                  <a:schemeClr val="tx1"/>
                </a:solidFill>
              </a:rPr>
              <a:t>Molarity PhET</a:t>
            </a:r>
            <a:endParaRPr lang="en-US" dirty="0">
              <a:solidFill>
                <a:schemeClr val="tx1"/>
              </a:solidFill>
            </a:endParaRPr>
          </a:p>
        </p:txBody>
      </p:sp>
      <p:sp>
        <p:nvSpPr>
          <p:cNvPr id="2053" name="Rectangle 5"/>
          <p:cNvSpPr>
            <a:spLocks noGrp="1" noChangeArrowheads="1"/>
          </p:cNvSpPr>
          <p:nvPr>
            <p:ph type="subTitle" idx="1"/>
          </p:nvPr>
        </p:nvSpPr>
        <p:spPr>
          <a:xfrm>
            <a:off x="1219200" y="2133600"/>
            <a:ext cx="6400800" cy="1752600"/>
          </a:xfrm>
        </p:spPr>
        <p:txBody>
          <a:bodyPr/>
          <a:lstStyle/>
          <a:p>
            <a:r>
              <a:rPr lang="en-US" sz="2400" b="1" dirty="0" smtClean="0">
                <a:solidFill>
                  <a:schemeClr val="tx1"/>
                </a:solidFill>
                <a:latin typeface="+mn-lt"/>
                <a:ea typeface="+mn-ea"/>
                <a:cs typeface="+mn-cs"/>
              </a:rPr>
              <a:t>Learning </a:t>
            </a:r>
            <a:r>
              <a:rPr lang="en-US" sz="2400" b="1" dirty="0">
                <a:solidFill>
                  <a:schemeClr val="tx1"/>
                </a:solidFill>
                <a:latin typeface="+mn-lt"/>
                <a:ea typeface="+mn-ea"/>
                <a:cs typeface="+mn-cs"/>
              </a:rPr>
              <a:t>Goals:</a:t>
            </a:r>
            <a:r>
              <a:rPr lang="en-US" sz="2400" dirty="0">
                <a:solidFill>
                  <a:schemeClr val="tx1"/>
                </a:solidFill>
                <a:latin typeface="+mn-lt"/>
                <a:ea typeface="+mn-ea"/>
                <a:cs typeface="+mn-cs"/>
              </a:rPr>
              <a:t>  Students will be able to </a:t>
            </a:r>
          </a:p>
          <a:p>
            <a:pPr marL="342900" lvl="0" indent="-342900" algn="l">
              <a:buFont typeface="Arial" pitchFamily="34" charset="0"/>
              <a:buChar char="•"/>
            </a:pPr>
            <a:r>
              <a:rPr lang="en-US" sz="2400" dirty="0">
                <a:solidFill>
                  <a:schemeClr val="tx1"/>
                </a:solidFill>
                <a:latin typeface="+mn-lt"/>
                <a:ea typeface="+mn-ea"/>
                <a:cs typeface="+mn-cs"/>
              </a:rPr>
              <a:t>Determine the solubility for some solutes and explain why the solubility cannot be determined for others given experimental </a:t>
            </a:r>
            <a:r>
              <a:rPr lang="en-US" sz="2400" dirty="0" smtClean="0">
                <a:solidFill>
                  <a:schemeClr val="tx1"/>
                </a:solidFill>
                <a:latin typeface="+mn-lt"/>
                <a:ea typeface="+mn-ea"/>
                <a:cs typeface="+mn-cs"/>
              </a:rPr>
              <a:t>constraints.</a:t>
            </a:r>
          </a:p>
          <a:p>
            <a:pPr marL="342900" lvl="0" indent="-342900" algn="l">
              <a:buFont typeface="Arial" pitchFamily="34" charset="0"/>
              <a:buChar char="•"/>
            </a:pPr>
            <a:r>
              <a:rPr lang="en-US" sz="2400" dirty="0" smtClean="0">
                <a:solidFill>
                  <a:schemeClr val="tx1"/>
                </a:solidFill>
                <a:latin typeface="+mn-lt"/>
                <a:ea typeface="+mn-ea"/>
                <a:cs typeface="+mn-cs"/>
              </a:rPr>
              <a:t>Identify </a:t>
            </a:r>
            <a:r>
              <a:rPr lang="en-US" sz="2400" dirty="0">
                <a:solidFill>
                  <a:schemeClr val="tx1"/>
                </a:solidFill>
                <a:latin typeface="+mn-lt"/>
                <a:ea typeface="+mn-ea"/>
                <a:cs typeface="+mn-cs"/>
              </a:rPr>
              <a:t>the relationships for measurable variables by designing quantitative experiments, collecting data, graphing, and using appropriate trend lines. </a:t>
            </a:r>
          </a:p>
          <a:p>
            <a:endParaRPr lang="en-US" sz="2400" dirty="0"/>
          </a:p>
        </p:txBody>
      </p:sp>
      <p:sp>
        <p:nvSpPr>
          <p:cNvPr id="2055" name="Text Box 7"/>
          <p:cNvSpPr txBox="1">
            <a:spLocks noChangeArrowheads="1"/>
          </p:cNvSpPr>
          <p:nvPr/>
        </p:nvSpPr>
        <p:spPr bwMode="auto">
          <a:xfrm>
            <a:off x="838200" y="6248400"/>
            <a:ext cx="7696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Trish Loeblein </a:t>
            </a:r>
            <a:r>
              <a:rPr lang="en-US" sz="2000" dirty="0" smtClean="0"/>
              <a:t>March 2013  </a:t>
            </a:r>
            <a:r>
              <a:rPr lang="en-US" sz="2000" dirty="0" smtClean="0">
                <a:solidFill>
                  <a:schemeClr val="tx1"/>
                </a:solidFill>
                <a:hlinkClick r:id="rId3"/>
              </a:rPr>
              <a:t>Molarity</a:t>
            </a:r>
            <a:endParaRPr lang="en-US" sz="2000" dirty="0"/>
          </a:p>
        </p:txBody>
      </p:sp>
      <p:pic>
        <p:nvPicPr>
          <p:cNvPr id="2057" name="Picture 9" descr="Molarity Screen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marL="838200" indent="-838200" algn="l">
              <a:buFontTx/>
              <a:buAutoNum type="arabicPeriod"/>
            </a:pPr>
            <a:r>
              <a:rPr lang="en-US" dirty="0" smtClean="0"/>
              <a:t>Which of these solutions look like they are saturated?</a:t>
            </a:r>
            <a:endParaRPr lang="en-US" dirty="0">
              <a:solidFill>
                <a:srgbClr val="CC0000"/>
              </a:solidFill>
            </a:endParaRPr>
          </a:p>
        </p:txBody>
      </p:sp>
      <p:sp>
        <p:nvSpPr>
          <p:cNvPr id="2" name="Content Placeholder 1"/>
          <p:cNvSpPr>
            <a:spLocks noGrp="1"/>
          </p:cNvSpPr>
          <p:nvPr>
            <p:ph idx="1"/>
          </p:nvPr>
        </p:nvSpPr>
        <p:spPr>
          <a:xfrm>
            <a:off x="838200" y="5105400"/>
            <a:ext cx="7772400" cy="1447800"/>
          </a:xfrm>
        </p:spPr>
        <p:txBody>
          <a:bodyPr/>
          <a:lstStyle/>
          <a:p>
            <a:pPr marL="0" indent="0">
              <a:buNone/>
            </a:pPr>
            <a:r>
              <a:rPr lang="en-US" b="1" dirty="0" smtClean="0"/>
              <a:t>        A.                  </a:t>
            </a:r>
            <a:r>
              <a:rPr lang="en-US" b="1" dirty="0" smtClean="0"/>
              <a:t>B</a:t>
            </a:r>
            <a:r>
              <a:rPr lang="en-US" b="1" dirty="0" smtClean="0"/>
              <a:t>.                      C.</a:t>
            </a:r>
          </a:p>
          <a:p>
            <a:pPr marL="0" indent="0">
              <a:buNone/>
            </a:pPr>
            <a:r>
              <a:rPr lang="en-US" b="1" dirty="0" smtClean="0"/>
              <a:t>     D. none of these     E. two of these</a:t>
            </a:r>
            <a:endParaRPr lang="en-US" b="1"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398" y="1981200"/>
            <a:ext cx="248602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97311"/>
            <a:ext cx="244792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423" y="1981200"/>
            <a:ext cx="24384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7924800" cy="1600200"/>
          </a:xfrm>
        </p:spPr>
        <p:txBody>
          <a:bodyPr/>
          <a:lstStyle/>
          <a:p>
            <a:pPr algn="l"/>
            <a:r>
              <a:rPr lang="en-US" dirty="0"/>
              <a:t>2. </a:t>
            </a:r>
            <a:r>
              <a:rPr lang="en-US" dirty="0" smtClean="0"/>
              <a:t>What do you think the solubility of this solution is?</a:t>
            </a:r>
            <a:r>
              <a:rPr lang="en-US" dirty="0"/>
              <a:t/>
            </a:r>
            <a:br>
              <a:rPr lang="en-US" dirty="0"/>
            </a:br>
            <a:endParaRPr lang="en-US" baseline="30000" dirty="0">
              <a:solidFill>
                <a:srgbClr val="CC0000"/>
              </a:solidFill>
            </a:endParaRPr>
          </a:p>
        </p:txBody>
      </p:sp>
      <p:sp>
        <p:nvSpPr>
          <p:cNvPr id="2" name="Content Placeholder 1"/>
          <p:cNvSpPr>
            <a:spLocks noGrp="1"/>
          </p:cNvSpPr>
          <p:nvPr>
            <p:ph idx="1"/>
          </p:nvPr>
        </p:nvSpPr>
        <p:spPr>
          <a:xfrm>
            <a:off x="609600" y="5638800"/>
            <a:ext cx="8229600" cy="762000"/>
          </a:xfrm>
        </p:spPr>
        <p:txBody>
          <a:bodyPr/>
          <a:lstStyle/>
          <a:p>
            <a:pPr marL="514350" indent="-514350">
              <a:buAutoNum type="alphaUcPeriod"/>
            </a:pPr>
            <a:r>
              <a:rPr lang="en-US" dirty="0" smtClean="0"/>
              <a:t>0.7 moles     B. 1.4 M  </a:t>
            </a:r>
          </a:p>
          <a:p>
            <a:pPr marL="0" indent="0">
              <a:buNone/>
            </a:pPr>
            <a:r>
              <a:rPr lang="en-US" dirty="0" smtClean="0"/>
              <a:t>C. 2.0M/moles  D. Can’t be determined</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072116847"/>
              </p:ext>
            </p:extLst>
          </p:nvPr>
        </p:nvGraphicFramePr>
        <p:xfrm>
          <a:off x="685800" y="1600200"/>
          <a:ext cx="77724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222633"/>
            <a:ext cx="5867400" cy="2133600"/>
          </a:xfrm>
        </p:spPr>
        <p:txBody>
          <a:bodyPr/>
          <a:lstStyle/>
          <a:p>
            <a:pPr algn="l"/>
            <a:r>
              <a:rPr lang="en-US" dirty="0"/>
              <a:t>3. </a:t>
            </a:r>
            <a:r>
              <a:rPr lang="en-US" dirty="0" smtClean="0"/>
              <a:t>Which could help you identify the independent variables?</a:t>
            </a:r>
            <a:endParaRPr lang="en-US" baseline="30000" dirty="0">
              <a:solidFill>
                <a:srgbClr val="CC0000"/>
              </a:solidFill>
            </a:endParaRPr>
          </a:p>
        </p:txBody>
      </p:sp>
      <p:sp>
        <p:nvSpPr>
          <p:cNvPr id="8196" name="Rectangle 4"/>
          <p:cNvSpPr>
            <a:spLocks noGrp="1" noChangeArrowheads="1"/>
          </p:cNvSpPr>
          <p:nvPr>
            <p:ph type="body" idx="1"/>
          </p:nvPr>
        </p:nvSpPr>
        <p:spPr>
          <a:xfrm>
            <a:off x="152400" y="2438400"/>
            <a:ext cx="8686800" cy="3505200"/>
          </a:xfrm>
          <a:noFill/>
          <a:ln/>
        </p:spPr>
        <p:txBody>
          <a:bodyPr/>
          <a:lstStyle/>
          <a:p>
            <a:pPr marL="609600" indent="-609600">
              <a:buClr>
                <a:schemeClr val="tx1"/>
              </a:buClr>
              <a:buFontTx/>
              <a:buAutoNum type="alphaUcPeriod"/>
            </a:pPr>
            <a:r>
              <a:rPr lang="en-US" sz="3600" dirty="0" smtClean="0">
                <a:solidFill>
                  <a:schemeClr val="accent2"/>
                </a:solidFill>
              </a:rPr>
              <a:t>Move a slider and see if another measurement changes</a:t>
            </a:r>
            <a:endParaRPr lang="en-US" sz="3600" baseline="-25000" dirty="0">
              <a:solidFill>
                <a:srgbClr val="CC0000"/>
              </a:solidFill>
            </a:endParaRPr>
          </a:p>
          <a:p>
            <a:pPr marL="609600" indent="-609600">
              <a:buClr>
                <a:schemeClr val="tx1"/>
              </a:buClr>
              <a:buFontTx/>
              <a:buAutoNum type="alphaUcPeriod"/>
            </a:pPr>
            <a:r>
              <a:rPr lang="en-US" sz="3600" dirty="0" smtClean="0">
                <a:solidFill>
                  <a:schemeClr val="accent2"/>
                </a:solidFill>
              </a:rPr>
              <a:t>Assume that there is only one independent variable </a:t>
            </a:r>
            <a:endParaRPr lang="en-US" sz="3600" baseline="-25000" dirty="0">
              <a:solidFill>
                <a:srgbClr val="CC0000"/>
              </a:solidFill>
            </a:endParaRPr>
          </a:p>
          <a:p>
            <a:pPr marL="609600" indent="-609600">
              <a:buClr>
                <a:schemeClr val="tx1"/>
              </a:buClr>
              <a:buFontTx/>
              <a:buAutoNum type="alphaUcPeriod"/>
            </a:pPr>
            <a:r>
              <a:rPr lang="en-US" sz="3600" dirty="0" smtClean="0">
                <a:solidFill>
                  <a:schemeClr val="accent2"/>
                </a:solidFill>
              </a:rPr>
              <a:t>Move a slider and anything that changes is an independent variable</a:t>
            </a:r>
          </a:p>
          <a:p>
            <a:pPr marL="609600" indent="-609600">
              <a:buClr>
                <a:schemeClr val="tx1"/>
              </a:buClr>
              <a:buFontTx/>
              <a:buAutoNum type="alphaUcPeriod"/>
            </a:pPr>
            <a:r>
              <a:rPr lang="en-US" sz="3600" dirty="0" smtClean="0">
                <a:solidFill>
                  <a:schemeClr val="accent2"/>
                </a:solidFill>
              </a:rPr>
              <a:t>More than one of these</a:t>
            </a:r>
          </a:p>
          <a:p>
            <a:pPr marL="609600" indent="-609600">
              <a:buClr>
                <a:schemeClr val="tx1"/>
              </a:buClr>
              <a:buFontTx/>
              <a:buAutoNum type="alphaUcPeriod"/>
            </a:pPr>
            <a:endParaRPr lang="en-US" sz="3600" baseline="-25000" dirty="0">
              <a:solidFill>
                <a:srgbClr val="CC0000"/>
              </a:solidFill>
            </a:endParaRPr>
          </a:p>
        </p:txBody>
      </p:sp>
      <p:pic>
        <p:nvPicPr>
          <p:cNvPr id="6" name="Picture 9" descr="Molarity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282" y="32133"/>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152400"/>
            <a:ext cx="4038600" cy="2286000"/>
          </a:xfrm>
        </p:spPr>
        <p:txBody>
          <a:bodyPr/>
          <a:lstStyle/>
          <a:p>
            <a:pPr algn="l"/>
            <a:r>
              <a:rPr lang="en-US" sz="3600" b="1" dirty="0">
                <a:solidFill>
                  <a:schemeClr val="accent5">
                    <a:lumMod val="50000"/>
                  </a:schemeClr>
                </a:solidFill>
                <a:cs typeface="Times New Roman" pitchFamily="18" charset="0"/>
              </a:rPr>
              <a:t>4. </a:t>
            </a:r>
            <a:r>
              <a:rPr lang="en-US" sz="3600" b="1" dirty="0" smtClean="0">
                <a:solidFill>
                  <a:schemeClr val="accent5">
                    <a:lumMod val="50000"/>
                  </a:schemeClr>
                </a:solidFill>
                <a:cs typeface="Times New Roman" pitchFamily="18" charset="0"/>
              </a:rPr>
              <a:t>Given this graph, what can you say about the experiment? </a:t>
            </a:r>
            <a:endParaRPr lang="en-US" sz="3600" b="1" dirty="0">
              <a:solidFill>
                <a:schemeClr val="accent5">
                  <a:lumMod val="50000"/>
                </a:schemeClr>
              </a:solidFill>
              <a:cs typeface="Times New Roman" pitchFamily="18" charset="0"/>
            </a:endParaRPr>
          </a:p>
        </p:txBody>
      </p:sp>
      <p:sp>
        <p:nvSpPr>
          <p:cNvPr id="13315" name="Rectangle 3"/>
          <p:cNvSpPr>
            <a:spLocks noGrp="1" noChangeArrowheads="1"/>
          </p:cNvSpPr>
          <p:nvPr>
            <p:ph type="body" idx="1"/>
          </p:nvPr>
        </p:nvSpPr>
        <p:spPr>
          <a:xfrm>
            <a:off x="304800" y="3962400"/>
            <a:ext cx="8534400" cy="2209800"/>
          </a:xfrm>
        </p:spPr>
        <p:txBody>
          <a:bodyPr/>
          <a:lstStyle/>
          <a:p>
            <a:pPr marL="609600" indent="-609600">
              <a:buFontTx/>
              <a:buAutoNum type="alphaUcPeriod"/>
            </a:pPr>
            <a:r>
              <a:rPr lang="en-US" sz="2800" b="1" dirty="0" smtClean="0">
                <a:solidFill>
                  <a:srgbClr val="0070C0"/>
                </a:solidFill>
                <a:cs typeface="Times New Roman" pitchFamily="18" charset="0"/>
              </a:rPr>
              <a:t>Amount of solute was the independent variable</a:t>
            </a:r>
            <a:endParaRPr lang="en-US" sz="2800" b="1" dirty="0">
              <a:solidFill>
                <a:srgbClr val="0070C0"/>
              </a:solidFill>
              <a:cs typeface="Times New Roman" pitchFamily="18" charset="0"/>
            </a:endParaRPr>
          </a:p>
          <a:p>
            <a:pPr marL="609600" indent="-609600">
              <a:buFontTx/>
              <a:buAutoNum type="alphaUcPeriod"/>
            </a:pPr>
            <a:r>
              <a:rPr lang="en-US" sz="2800" b="1" dirty="0" smtClean="0">
                <a:solidFill>
                  <a:srgbClr val="0070C0"/>
                </a:solidFill>
                <a:cs typeface="Times New Roman" pitchFamily="18" charset="0"/>
              </a:rPr>
              <a:t>Amount of solution was the independent variable      </a:t>
            </a:r>
            <a:endParaRPr lang="en-US" sz="2800" b="1" dirty="0">
              <a:solidFill>
                <a:srgbClr val="0070C0"/>
              </a:solidFill>
              <a:cs typeface="Times New Roman" pitchFamily="18" charset="0"/>
            </a:endParaRPr>
          </a:p>
          <a:p>
            <a:pPr marL="609600" indent="-609600">
              <a:buFontTx/>
              <a:buAutoNum type="alphaUcPeriod"/>
            </a:pPr>
            <a:r>
              <a:rPr lang="en-US" sz="2800" b="1" dirty="0" smtClean="0">
                <a:solidFill>
                  <a:srgbClr val="0070C0"/>
                </a:solidFill>
                <a:cs typeface="Times New Roman" pitchFamily="18" charset="0"/>
              </a:rPr>
              <a:t>Concentration was the independent variable      </a:t>
            </a:r>
            <a:endParaRPr lang="en-US" sz="2800" b="1" dirty="0">
              <a:solidFill>
                <a:srgbClr val="0070C0"/>
              </a:solidFill>
              <a:cs typeface="Times New Roman" pitchFamily="18" charset="0"/>
            </a:endParaRPr>
          </a:p>
          <a:p>
            <a:pPr marL="609600" indent="-609600">
              <a:buFontTx/>
              <a:buAutoNum type="alphaUcPeriod"/>
            </a:pPr>
            <a:r>
              <a:rPr lang="en-US" sz="2800" b="1" dirty="0" smtClean="0">
                <a:solidFill>
                  <a:srgbClr val="0070C0"/>
                </a:solidFill>
                <a:cs typeface="Times New Roman" pitchFamily="18" charset="0"/>
              </a:rPr>
              <a:t>More than one of these</a:t>
            </a:r>
            <a:endParaRPr lang="en-US" sz="2800" b="1" dirty="0">
              <a:solidFill>
                <a:srgbClr val="0070C0"/>
              </a:solidFill>
              <a:cs typeface="Times New Roman"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262787253"/>
              </p:ext>
            </p:extLst>
          </p:nvPr>
        </p:nvGraphicFramePr>
        <p:xfrm>
          <a:off x="4038600" y="152400"/>
          <a:ext cx="51054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152400"/>
            <a:ext cx="3810000" cy="2895600"/>
          </a:xfrm>
        </p:spPr>
        <p:txBody>
          <a:bodyPr/>
          <a:lstStyle/>
          <a:p>
            <a:pPr algn="l"/>
            <a:r>
              <a:rPr lang="en-US" sz="3000" dirty="0">
                <a:cs typeface="Times New Roman" pitchFamily="18" charset="0"/>
              </a:rPr>
              <a:t>5</a:t>
            </a:r>
            <a:r>
              <a:rPr lang="en-US" sz="3000" dirty="0" smtClean="0">
                <a:cs typeface="Times New Roman" pitchFamily="18" charset="0"/>
              </a:rPr>
              <a:t>. </a:t>
            </a:r>
            <a:r>
              <a:rPr lang="en-US" sz="3000" b="1" dirty="0" smtClean="0">
                <a:cs typeface="Times New Roman" pitchFamily="18" charset="0"/>
              </a:rPr>
              <a:t>Given this graph, what can you say about the relationship between amount of solute and concentration? </a:t>
            </a:r>
            <a:endParaRPr lang="en-US" sz="3000" b="1" dirty="0">
              <a:cs typeface="Times New Roman" pitchFamily="18" charset="0"/>
            </a:endParaRPr>
          </a:p>
        </p:txBody>
      </p:sp>
      <p:sp>
        <p:nvSpPr>
          <p:cNvPr id="13315" name="Rectangle 3"/>
          <p:cNvSpPr>
            <a:spLocks noGrp="1" noChangeArrowheads="1"/>
          </p:cNvSpPr>
          <p:nvPr>
            <p:ph type="body" idx="1"/>
          </p:nvPr>
        </p:nvSpPr>
        <p:spPr>
          <a:xfrm>
            <a:off x="0" y="4419600"/>
            <a:ext cx="9296400" cy="2438400"/>
          </a:xfrm>
        </p:spPr>
        <p:txBody>
          <a:bodyPr/>
          <a:lstStyle/>
          <a:p>
            <a:pPr marL="609600" indent="-609600">
              <a:buFontTx/>
              <a:buAutoNum type="alphaUcPeriod"/>
            </a:pPr>
            <a:r>
              <a:rPr lang="en-US" sz="2800" b="1" dirty="0">
                <a:solidFill>
                  <a:srgbClr val="0070C0"/>
                </a:solidFill>
                <a:cs typeface="Times New Roman" pitchFamily="18" charset="0"/>
              </a:rPr>
              <a:t>T</a:t>
            </a:r>
            <a:r>
              <a:rPr lang="en-US" sz="2800" b="1" dirty="0" smtClean="0">
                <a:solidFill>
                  <a:srgbClr val="0070C0"/>
                </a:solidFill>
                <a:cs typeface="Times New Roman" pitchFamily="18" charset="0"/>
              </a:rPr>
              <a:t>he amount and concentration are directly related</a:t>
            </a:r>
            <a:endParaRPr lang="en-US" sz="2800" b="1" dirty="0">
              <a:solidFill>
                <a:srgbClr val="0070C0"/>
              </a:solidFill>
              <a:cs typeface="Times New Roman" pitchFamily="18" charset="0"/>
            </a:endParaRPr>
          </a:p>
          <a:p>
            <a:pPr marL="609600" indent="-609600">
              <a:buFontTx/>
              <a:buAutoNum type="alphaUcPeriod"/>
            </a:pPr>
            <a:r>
              <a:rPr lang="en-US" sz="2800" b="1" dirty="0" smtClean="0">
                <a:solidFill>
                  <a:srgbClr val="0070C0"/>
                </a:solidFill>
                <a:cs typeface="Times New Roman" pitchFamily="18" charset="0"/>
              </a:rPr>
              <a:t>Some chemicals are not as soluble as others</a:t>
            </a:r>
            <a:endParaRPr lang="en-US" sz="2800" b="1" dirty="0">
              <a:solidFill>
                <a:srgbClr val="0070C0"/>
              </a:solidFill>
              <a:cs typeface="Times New Roman" pitchFamily="18" charset="0"/>
            </a:endParaRPr>
          </a:p>
          <a:p>
            <a:pPr marL="609600" indent="-609600">
              <a:buFontTx/>
              <a:buAutoNum type="alphaUcPeriod"/>
            </a:pPr>
            <a:r>
              <a:rPr lang="en-US" sz="2800" b="1" dirty="0" smtClean="0">
                <a:solidFill>
                  <a:srgbClr val="0070C0"/>
                </a:solidFill>
                <a:cs typeface="Times New Roman" pitchFamily="18" charset="0"/>
              </a:rPr>
              <a:t>The relationship is the same for the chemicals used</a:t>
            </a:r>
            <a:endParaRPr lang="en-US" sz="2800" b="1" dirty="0">
              <a:solidFill>
                <a:srgbClr val="0070C0"/>
              </a:solidFill>
              <a:cs typeface="Times New Roman" pitchFamily="18" charset="0"/>
            </a:endParaRPr>
          </a:p>
          <a:p>
            <a:pPr marL="609600" indent="-609600">
              <a:buFontTx/>
              <a:buAutoNum type="alphaUcPeriod"/>
            </a:pPr>
            <a:r>
              <a:rPr lang="en-US" sz="2800" b="1" dirty="0" smtClean="0">
                <a:solidFill>
                  <a:srgbClr val="0070C0"/>
                </a:solidFill>
                <a:cs typeface="Times New Roman" pitchFamily="18" charset="0"/>
              </a:rPr>
              <a:t>More than one of these</a:t>
            </a:r>
            <a:endParaRPr lang="en-US" sz="2800" b="1" dirty="0">
              <a:solidFill>
                <a:srgbClr val="0070C0"/>
              </a:solidFill>
              <a:cs typeface="Times New Roman" pitchFamily="18" charset="0"/>
            </a:endParaRPr>
          </a:p>
          <a:p>
            <a:pPr marL="609600" indent="-609600">
              <a:buFontTx/>
              <a:buAutoNum type="alphaUcPeriod"/>
            </a:pPr>
            <a:endParaRPr lang="en-US" sz="4000" dirty="0"/>
          </a:p>
        </p:txBody>
      </p:sp>
      <p:graphicFrame>
        <p:nvGraphicFramePr>
          <p:cNvPr id="4" name="Chart 3"/>
          <p:cNvGraphicFramePr>
            <a:graphicFrameLocks/>
          </p:cNvGraphicFramePr>
          <p:nvPr>
            <p:extLst>
              <p:ext uri="{D42A27DB-BD31-4B8C-83A1-F6EECF244321}">
                <p14:modId xmlns:p14="http://schemas.microsoft.com/office/powerpoint/2010/main" val="2624757939"/>
              </p:ext>
            </p:extLst>
          </p:nvPr>
        </p:nvGraphicFramePr>
        <p:xfrm>
          <a:off x="3886200" y="0"/>
          <a:ext cx="55626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063284"/>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381000"/>
            <a:ext cx="4648200" cy="3276600"/>
          </a:xfrm>
        </p:spPr>
        <p:txBody>
          <a:bodyPr/>
          <a:lstStyle/>
          <a:p>
            <a:pPr algn="l"/>
            <a:r>
              <a:rPr lang="en-US" sz="3600" dirty="0" smtClean="0">
                <a:solidFill>
                  <a:srgbClr val="7030A0"/>
                </a:solidFill>
                <a:cs typeface="Times New Roman" pitchFamily="18" charset="0"/>
              </a:rPr>
              <a:t>6. </a:t>
            </a:r>
            <a:r>
              <a:rPr lang="en-US" sz="3600" b="1" dirty="0" smtClean="0">
                <a:solidFill>
                  <a:srgbClr val="7030A0"/>
                </a:solidFill>
                <a:cs typeface="Times New Roman" pitchFamily="18" charset="0"/>
              </a:rPr>
              <a:t>What was held constant in the experiment that gives this graph? (Assume good experimental design) </a:t>
            </a:r>
            <a:endParaRPr lang="en-US" sz="3600" b="1" dirty="0">
              <a:solidFill>
                <a:srgbClr val="7030A0"/>
              </a:solidFill>
              <a:cs typeface="Times New Roman" pitchFamily="18" charset="0"/>
            </a:endParaRPr>
          </a:p>
        </p:txBody>
      </p:sp>
      <p:sp>
        <p:nvSpPr>
          <p:cNvPr id="13315" name="Rectangle 3"/>
          <p:cNvSpPr>
            <a:spLocks noGrp="1" noChangeArrowheads="1"/>
          </p:cNvSpPr>
          <p:nvPr>
            <p:ph type="body" idx="1"/>
          </p:nvPr>
        </p:nvSpPr>
        <p:spPr>
          <a:xfrm>
            <a:off x="0" y="4155735"/>
            <a:ext cx="4572000" cy="2438400"/>
          </a:xfrm>
        </p:spPr>
        <p:txBody>
          <a:bodyPr/>
          <a:lstStyle/>
          <a:p>
            <a:pPr marL="609600" indent="-609600">
              <a:buFontTx/>
              <a:buAutoNum type="alphaUcPeriod"/>
            </a:pPr>
            <a:r>
              <a:rPr lang="en-US" sz="2800" b="1" dirty="0">
                <a:solidFill>
                  <a:srgbClr val="0070C0"/>
                </a:solidFill>
                <a:cs typeface="Times New Roman" pitchFamily="18" charset="0"/>
              </a:rPr>
              <a:t>T</a:t>
            </a:r>
            <a:r>
              <a:rPr lang="en-US" sz="2800" b="1" dirty="0" smtClean="0">
                <a:solidFill>
                  <a:srgbClr val="0070C0"/>
                </a:solidFill>
                <a:cs typeface="Times New Roman" pitchFamily="18" charset="0"/>
              </a:rPr>
              <a:t>he amount of solute </a:t>
            </a:r>
          </a:p>
          <a:p>
            <a:pPr marL="609600" indent="-609600">
              <a:buFontTx/>
              <a:buAutoNum type="alphaUcPeriod"/>
            </a:pPr>
            <a:r>
              <a:rPr lang="en-US" sz="2800" b="1" dirty="0" smtClean="0">
                <a:solidFill>
                  <a:srgbClr val="0070C0"/>
                </a:solidFill>
                <a:cs typeface="Times New Roman" pitchFamily="18" charset="0"/>
              </a:rPr>
              <a:t>The solution volume</a:t>
            </a:r>
            <a:endParaRPr lang="en-US" sz="2800" b="1" dirty="0">
              <a:solidFill>
                <a:srgbClr val="0070C0"/>
              </a:solidFill>
              <a:cs typeface="Times New Roman" pitchFamily="18" charset="0"/>
            </a:endParaRPr>
          </a:p>
          <a:p>
            <a:pPr marL="609600" indent="-609600">
              <a:buFontTx/>
              <a:buAutoNum type="alphaUcPeriod"/>
            </a:pPr>
            <a:r>
              <a:rPr lang="en-US" sz="2800" b="1" dirty="0" smtClean="0">
                <a:solidFill>
                  <a:srgbClr val="0070C0"/>
                </a:solidFill>
                <a:cs typeface="Times New Roman" pitchFamily="18" charset="0"/>
              </a:rPr>
              <a:t>The concentration </a:t>
            </a:r>
            <a:endParaRPr lang="en-US" sz="2800" b="1" dirty="0">
              <a:solidFill>
                <a:srgbClr val="0070C0"/>
              </a:solidFill>
              <a:cs typeface="Times New Roman" pitchFamily="18" charset="0"/>
            </a:endParaRPr>
          </a:p>
          <a:p>
            <a:pPr marL="609600" indent="-609600">
              <a:buFontTx/>
              <a:buAutoNum type="alphaUcPeriod"/>
            </a:pPr>
            <a:r>
              <a:rPr lang="en-US" sz="2800" b="1" dirty="0" smtClean="0">
                <a:solidFill>
                  <a:srgbClr val="0070C0"/>
                </a:solidFill>
                <a:cs typeface="Times New Roman" pitchFamily="18" charset="0"/>
              </a:rPr>
              <a:t>More than one of these</a:t>
            </a:r>
            <a:endParaRPr lang="en-US" sz="2800" b="1" dirty="0">
              <a:solidFill>
                <a:srgbClr val="0070C0"/>
              </a:solidFill>
              <a:cs typeface="Times New Roman" pitchFamily="18" charset="0"/>
            </a:endParaRPr>
          </a:p>
          <a:p>
            <a:pPr marL="609600" indent="-609600">
              <a:buFontTx/>
              <a:buAutoNum type="alphaUcPeriod"/>
            </a:pPr>
            <a:endParaRPr lang="en-US" sz="4000" dirty="0"/>
          </a:p>
        </p:txBody>
      </p:sp>
      <p:graphicFrame>
        <p:nvGraphicFramePr>
          <p:cNvPr id="4" name="Chart 3"/>
          <p:cNvGraphicFramePr>
            <a:graphicFrameLocks/>
          </p:cNvGraphicFramePr>
          <p:nvPr>
            <p:extLst>
              <p:ext uri="{D42A27DB-BD31-4B8C-83A1-F6EECF244321}">
                <p14:modId xmlns:p14="http://schemas.microsoft.com/office/powerpoint/2010/main" val="1788345391"/>
              </p:ext>
            </p:extLst>
          </p:nvPr>
        </p:nvGraphicFramePr>
        <p:xfrm>
          <a:off x="4953000" y="0"/>
          <a:ext cx="3962400" cy="28194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624043"/>
            <a:ext cx="2667000" cy="380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065" y="2950321"/>
            <a:ext cx="1524000" cy="3381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4548130"/>
            <a:ext cx="1292880" cy="1653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92905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152400"/>
            <a:ext cx="4267200" cy="2895600"/>
          </a:xfrm>
        </p:spPr>
        <p:txBody>
          <a:bodyPr/>
          <a:lstStyle/>
          <a:p>
            <a:pPr algn="l"/>
            <a:r>
              <a:rPr lang="en-US" sz="3200" dirty="0">
                <a:cs typeface="Times New Roman" pitchFamily="18" charset="0"/>
              </a:rPr>
              <a:t>7</a:t>
            </a:r>
            <a:r>
              <a:rPr lang="en-US" sz="3200" dirty="0" smtClean="0">
                <a:cs typeface="Times New Roman" pitchFamily="18" charset="0"/>
              </a:rPr>
              <a:t>. </a:t>
            </a:r>
            <a:r>
              <a:rPr lang="en-US" sz="3200" b="1" dirty="0" smtClean="0">
                <a:cs typeface="Times New Roman" pitchFamily="18" charset="0"/>
              </a:rPr>
              <a:t>Given this graph, what can you say about the relationship between amount of solution and concentration? </a:t>
            </a:r>
            <a:endParaRPr lang="en-US" sz="3200" b="1" dirty="0">
              <a:cs typeface="Times New Roman" pitchFamily="18" charset="0"/>
            </a:endParaRPr>
          </a:p>
        </p:txBody>
      </p:sp>
      <p:sp>
        <p:nvSpPr>
          <p:cNvPr id="13315" name="Rectangle 3"/>
          <p:cNvSpPr>
            <a:spLocks noGrp="1" noChangeArrowheads="1"/>
          </p:cNvSpPr>
          <p:nvPr>
            <p:ph type="body" idx="1"/>
          </p:nvPr>
        </p:nvSpPr>
        <p:spPr>
          <a:xfrm>
            <a:off x="304800" y="3886200"/>
            <a:ext cx="8534400" cy="2438400"/>
          </a:xfrm>
        </p:spPr>
        <p:txBody>
          <a:bodyPr/>
          <a:lstStyle/>
          <a:p>
            <a:pPr marL="609600" indent="-609600">
              <a:buFontTx/>
              <a:buAutoNum type="alphaUcPeriod"/>
            </a:pPr>
            <a:r>
              <a:rPr lang="en-US" sz="2800" b="1" dirty="0">
                <a:solidFill>
                  <a:srgbClr val="0070C0"/>
                </a:solidFill>
                <a:cs typeface="Times New Roman" pitchFamily="18" charset="0"/>
              </a:rPr>
              <a:t>T</a:t>
            </a:r>
            <a:r>
              <a:rPr lang="en-US" sz="2800" b="1" dirty="0" smtClean="0">
                <a:solidFill>
                  <a:srgbClr val="0070C0"/>
                </a:solidFill>
                <a:cs typeface="Times New Roman" pitchFamily="18" charset="0"/>
              </a:rPr>
              <a:t>he amount and concentration are directly related</a:t>
            </a:r>
            <a:endParaRPr lang="en-US" sz="2800" b="1" dirty="0">
              <a:solidFill>
                <a:srgbClr val="0070C0"/>
              </a:solidFill>
              <a:cs typeface="Times New Roman" pitchFamily="18" charset="0"/>
            </a:endParaRPr>
          </a:p>
          <a:p>
            <a:pPr marL="609600" indent="-609600">
              <a:buFontTx/>
              <a:buAutoNum type="alphaUcPeriod"/>
            </a:pPr>
            <a:r>
              <a:rPr lang="en-US" sz="2800" b="1" dirty="0" smtClean="0">
                <a:solidFill>
                  <a:srgbClr val="0070C0"/>
                </a:solidFill>
                <a:cs typeface="Times New Roman" pitchFamily="18" charset="0"/>
              </a:rPr>
              <a:t>Some chemicals are not as soluble as others</a:t>
            </a:r>
            <a:endParaRPr lang="en-US" sz="2800" b="1" dirty="0">
              <a:solidFill>
                <a:srgbClr val="0070C0"/>
              </a:solidFill>
              <a:cs typeface="Times New Roman" pitchFamily="18" charset="0"/>
            </a:endParaRPr>
          </a:p>
          <a:p>
            <a:pPr marL="609600" indent="-609600">
              <a:buFontTx/>
              <a:buAutoNum type="alphaUcPeriod"/>
            </a:pPr>
            <a:r>
              <a:rPr lang="en-US" sz="2800" b="1" dirty="0" smtClean="0">
                <a:solidFill>
                  <a:srgbClr val="0070C0"/>
                </a:solidFill>
                <a:cs typeface="Times New Roman" pitchFamily="18" charset="0"/>
              </a:rPr>
              <a:t>The relationship is the same for the chemicals used</a:t>
            </a:r>
            <a:endParaRPr lang="en-US" sz="2800" b="1" dirty="0">
              <a:solidFill>
                <a:srgbClr val="0070C0"/>
              </a:solidFill>
              <a:cs typeface="Times New Roman" pitchFamily="18" charset="0"/>
            </a:endParaRPr>
          </a:p>
          <a:p>
            <a:pPr marL="609600" indent="-609600">
              <a:buFontTx/>
              <a:buAutoNum type="alphaUcPeriod"/>
            </a:pPr>
            <a:r>
              <a:rPr lang="en-US" sz="2800" b="1" dirty="0" smtClean="0">
                <a:solidFill>
                  <a:srgbClr val="0070C0"/>
                </a:solidFill>
                <a:cs typeface="Times New Roman" pitchFamily="18" charset="0"/>
              </a:rPr>
              <a:t>More than one of these</a:t>
            </a:r>
            <a:endParaRPr lang="en-US" sz="2800" b="1" dirty="0">
              <a:solidFill>
                <a:srgbClr val="0070C0"/>
              </a:solidFill>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2049933264"/>
              </p:ext>
            </p:extLst>
          </p:nvPr>
        </p:nvGraphicFramePr>
        <p:xfrm>
          <a:off x="4284133" y="0"/>
          <a:ext cx="4859867"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542746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152400"/>
            <a:ext cx="4343400" cy="3657600"/>
          </a:xfrm>
        </p:spPr>
        <p:txBody>
          <a:bodyPr/>
          <a:lstStyle/>
          <a:p>
            <a:pPr algn="l"/>
            <a:r>
              <a:rPr lang="en-US" sz="3600" dirty="0" smtClean="0">
                <a:cs typeface="Times New Roman" pitchFamily="18" charset="0"/>
              </a:rPr>
              <a:t>8. </a:t>
            </a:r>
            <a:r>
              <a:rPr lang="en-US" sz="3600" b="1" dirty="0" smtClean="0">
                <a:cs typeface="Times New Roman" pitchFamily="18" charset="0"/>
              </a:rPr>
              <a:t>Given this graph, what would you predict for the concentration at </a:t>
            </a:r>
            <a:br>
              <a:rPr lang="en-US" sz="3600" b="1" dirty="0" smtClean="0">
                <a:cs typeface="Times New Roman" pitchFamily="18" charset="0"/>
              </a:rPr>
            </a:br>
            <a:r>
              <a:rPr lang="en-US" sz="3600" b="1" dirty="0" smtClean="0">
                <a:cs typeface="Times New Roman" pitchFamily="18" charset="0"/>
              </a:rPr>
              <a:t>0.8 moles of solute for each chemical? </a:t>
            </a:r>
            <a:endParaRPr lang="en-US" sz="3600" b="1" dirty="0">
              <a:cs typeface="Times New Roman" pitchFamily="18" charset="0"/>
            </a:endParaRPr>
          </a:p>
        </p:txBody>
      </p:sp>
      <p:sp>
        <p:nvSpPr>
          <p:cNvPr id="13315" name="Rectangle 3"/>
          <p:cNvSpPr>
            <a:spLocks noGrp="1" noChangeArrowheads="1"/>
          </p:cNvSpPr>
          <p:nvPr>
            <p:ph type="body" idx="1"/>
          </p:nvPr>
        </p:nvSpPr>
        <p:spPr>
          <a:xfrm>
            <a:off x="304800" y="4690110"/>
            <a:ext cx="8610600" cy="1735667"/>
          </a:xfrm>
        </p:spPr>
        <p:txBody>
          <a:bodyPr/>
          <a:lstStyle/>
          <a:p>
            <a:pPr marL="609600" indent="-609600">
              <a:buFontTx/>
              <a:buAutoNum type="alphaUcPeriod"/>
            </a:pPr>
            <a:r>
              <a:rPr lang="en-US" b="1" dirty="0" smtClean="0">
                <a:solidFill>
                  <a:srgbClr val="0070C0"/>
                </a:solidFill>
                <a:cs typeface="Times New Roman" pitchFamily="18" charset="0"/>
              </a:rPr>
              <a:t>Red(</a:t>
            </a:r>
            <a:r>
              <a:rPr lang="en-US" b="1" dirty="0" smtClean="0">
                <a:cs typeface="Times New Roman" pitchFamily="18" charset="0"/>
                <a:sym typeface="Symbol"/>
              </a:rPr>
              <a:t></a:t>
            </a:r>
            <a:r>
              <a:rPr lang="en-US" b="1" dirty="0" smtClean="0">
                <a:solidFill>
                  <a:srgbClr val="0070C0"/>
                </a:solidFill>
                <a:cs typeface="Times New Roman" pitchFamily="18" charset="0"/>
                <a:sym typeface="Symbol"/>
              </a:rPr>
              <a:t>)</a:t>
            </a:r>
            <a:r>
              <a:rPr lang="en-US" b="1" dirty="0" smtClean="0">
                <a:solidFill>
                  <a:srgbClr val="0070C0"/>
                </a:solidFill>
                <a:cs typeface="Times New Roman" pitchFamily="18" charset="0"/>
              </a:rPr>
              <a:t> is 1.6M and Blue (  ) is 1.4 M</a:t>
            </a:r>
            <a:endParaRPr lang="en-US" b="1" dirty="0">
              <a:solidFill>
                <a:srgbClr val="0070C0"/>
              </a:solidFill>
              <a:cs typeface="Times New Roman" pitchFamily="18" charset="0"/>
            </a:endParaRPr>
          </a:p>
          <a:p>
            <a:pPr marL="609600" indent="-609600">
              <a:buFontTx/>
              <a:buAutoNum type="alphaUcPeriod"/>
            </a:pPr>
            <a:r>
              <a:rPr lang="en-US" b="1" dirty="0" smtClean="0">
                <a:solidFill>
                  <a:srgbClr val="0070C0"/>
                </a:solidFill>
                <a:cs typeface="Times New Roman" pitchFamily="18" charset="0"/>
              </a:rPr>
              <a:t>They are both  0.4M</a:t>
            </a:r>
          </a:p>
          <a:p>
            <a:pPr marL="609600" indent="-609600">
              <a:buFontTx/>
              <a:buAutoNum type="alphaUcPeriod"/>
            </a:pPr>
            <a:r>
              <a:rPr lang="en-US" b="1" dirty="0" smtClean="0">
                <a:solidFill>
                  <a:srgbClr val="0070C0"/>
                </a:solidFill>
                <a:cs typeface="Times New Roman" pitchFamily="18" charset="0"/>
              </a:rPr>
              <a:t>They are both 1.6 M</a:t>
            </a:r>
            <a:endParaRPr lang="en-US" b="1" dirty="0">
              <a:solidFill>
                <a:srgbClr val="0070C0"/>
              </a:solidFill>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3154648052"/>
              </p:ext>
            </p:extLst>
          </p:nvPr>
        </p:nvGraphicFramePr>
        <p:xfrm>
          <a:off x="4114801" y="0"/>
          <a:ext cx="5029200" cy="441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flipH="1">
            <a:off x="5029200" y="2590800"/>
            <a:ext cx="609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471" y="4914900"/>
            <a:ext cx="17145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7391400" y="381000"/>
            <a:ext cx="0" cy="32004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158934"/>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152400"/>
            <a:ext cx="4343400" cy="3657600"/>
          </a:xfrm>
        </p:spPr>
        <p:txBody>
          <a:bodyPr/>
          <a:lstStyle/>
          <a:p>
            <a:pPr algn="l"/>
            <a:r>
              <a:rPr lang="en-US" sz="3600" dirty="0">
                <a:cs typeface="Times New Roman" pitchFamily="18" charset="0"/>
              </a:rPr>
              <a:t>9</a:t>
            </a:r>
            <a:r>
              <a:rPr lang="en-US" sz="3600" dirty="0" smtClean="0">
                <a:cs typeface="Times New Roman" pitchFamily="18" charset="0"/>
              </a:rPr>
              <a:t>. </a:t>
            </a:r>
            <a:r>
              <a:rPr lang="en-US" sz="3600" b="1" dirty="0" smtClean="0">
                <a:cs typeface="Times New Roman" pitchFamily="18" charset="0"/>
              </a:rPr>
              <a:t>Given this graph, what would you predict the solubility of the red chemical? </a:t>
            </a:r>
            <a:endParaRPr lang="en-US" sz="3600" b="1" dirty="0">
              <a:cs typeface="Times New Roman" pitchFamily="18" charset="0"/>
            </a:endParaRPr>
          </a:p>
        </p:txBody>
      </p:sp>
      <p:sp>
        <p:nvSpPr>
          <p:cNvPr id="13315" name="Rectangle 3"/>
          <p:cNvSpPr>
            <a:spLocks noGrp="1" noChangeArrowheads="1"/>
          </p:cNvSpPr>
          <p:nvPr>
            <p:ph type="body" idx="1"/>
          </p:nvPr>
        </p:nvSpPr>
        <p:spPr>
          <a:xfrm>
            <a:off x="228600" y="4267200"/>
            <a:ext cx="9220200" cy="1735667"/>
          </a:xfrm>
        </p:spPr>
        <p:txBody>
          <a:bodyPr/>
          <a:lstStyle/>
          <a:p>
            <a:pPr marL="609600" indent="-609600">
              <a:buFontTx/>
              <a:buAutoNum type="alphaUcPeriod"/>
            </a:pPr>
            <a:r>
              <a:rPr lang="en-US" b="1" dirty="0" smtClean="0">
                <a:solidFill>
                  <a:srgbClr val="0070C0"/>
                </a:solidFill>
                <a:cs typeface="Times New Roman" pitchFamily="18" charset="0"/>
              </a:rPr>
              <a:t>Red(</a:t>
            </a:r>
            <a:r>
              <a:rPr lang="en-US" b="1" dirty="0" smtClean="0">
                <a:cs typeface="Times New Roman" pitchFamily="18" charset="0"/>
                <a:sym typeface="Symbol"/>
              </a:rPr>
              <a:t></a:t>
            </a:r>
            <a:r>
              <a:rPr lang="en-US" b="1" dirty="0" smtClean="0">
                <a:solidFill>
                  <a:srgbClr val="0070C0"/>
                </a:solidFill>
                <a:cs typeface="Times New Roman" pitchFamily="18" charset="0"/>
                <a:sym typeface="Symbol"/>
              </a:rPr>
              <a:t>) solubility</a:t>
            </a:r>
            <a:r>
              <a:rPr lang="en-US" b="1" dirty="0" smtClean="0">
                <a:solidFill>
                  <a:srgbClr val="0070C0"/>
                </a:solidFill>
                <a:cs typeface="Times New Roman" pitchFamily="18" charset="0"/>
              </a:rPr>
              <a:t> is 1.6M </a:t>
            </a:r>
          </a:p>
          <a:p>
            <a:pPr marL="609600" indent="-609600">
              <a:buFontTx/>
              <a:buAutoNum type="alphaUcPeriod"/>
            </a:pPr>
            <a:r>
              <a:rPr lang="en-US" b="1" dirty="0">
                <a:solidFill>
                  <a:srgbClr val="0070C0"/>
                </a:solidFill>
                <a:cs typeface="Times New Roman" pitchFamily="18" charset="0"/>
              </a:rPr>
              <a:t>Red(</a:t>
            </a:r>
            <a:r>
              <a:rPr lang="en-US" b="1" dirty="0">
                <a:cs typeface="Times New Roman" pitchFamily="18" charset="0"/>
                <a:sym typeface="Symbol"/>
              </a:rPr>
              <a:t></a:t>
            </a:r>
            <a:r>
              <a:rPr lang="en-US" b="1" dirty="0">
                <a:solidFill>
                  <a:srgbClr val="0070C0"/>
                </a:solidFill>
                <a:cs typeface="Times New Roman" pitchFamily="18" charset="0"/>
                <a:sym typeface="Symbol"/>
              </a:rPr>
              <a:t>) solubility</a:t>
            </a:r>
            <a:r>
              <a:rPr lang="en-US" b="1" dirty="0">
                <a:solidFill>
                  <a:srgbClr val="0070C0"/>
                </a:solidFill>
                <a:cs typeface="Times New Roman" pitchFamily="18" charset="0"/>
              </a:rPr>
              <a:t> is </a:t>
            </a:r>
            <a:r>
              <a:rPr lang="en-US" b="1" dirty="0" smtClean="0">
                <a:solidFill>
                  <a:srgbClr val="0070C0"/>
                </a:solidFill>
                <a:cs typeface="Times New Roman" pitchFamily="18" charset="0"/>
              </a:rPr>
              <a:t>1.4M </a:t>
            </a:r>
            <a:endParaRPr lang="en-US" b="1" dirty="0">
              <a:solidFill>
                <a:srgbClr val="0070C0"/>
              </a:solidFill>
              <a:cs typeface="Times New Roman" pitchFamily="18" charset="0"/>
            </a:endParaRPr>
          </a:p>
          <a:p>
            <a:pPr marL="609600" indent="-609600">
              <a:buFontTx/>
              <a:buAutoNum type="alphaUcPeriod"/>
            </a:pPr>
            <a:r>
              <a:rPr lang="en-US" b="1" dirty="0">
                <a:solidFill>
                  <a:srgbClr val="0070C0"/>
                </a:solidFill>
                <a:cs typeface="Times New Roman" pitchFamily="18" charset="0"/>
              </a:rPr>
              <a:t>Red(</a:t>
            </a:r>
            <a:r>
              <a:rPr lang="en-US" b="1" dirty="0">
                <a:cs typeface="Times New Roman" pitchFamily="18" charset="0"/>
                <a:sym typeface="Symbol"/>
              </a:rPr>
              <a:t></a:t>
            </a:r>
            <a:r>
              <a:rPr lang="en-US" b="1" dirty="0">
                <a:solidFill>
                  <a:srgbClr val="0070C0"/>
                </a:solidFill>
                <a:cs typeface="Times New Roman" pitchFamily="18" charset="0"/>
                <a:sym typeface="Symbol"/>
              </a:rPr>
              <a:t>) solubility</a:t>
            </a:r>
            <a:r>
              <a:rPr lang="en-US" b="1" dirty="0">
                <a:solidFill>
                  <a:srgbClr val="0070C0"/>
                </a:solidFill>
                <a:cs typeface="Times New Roman" pitchFamily="18" charset="0"/>
              </a:rPr>
              <a:t> is </a:t>
            </a:r>
            <a:r>
              <a:rPr lang="en-US" b="1" dirty="0" smtClean="0">
                <a:solidFill>
                  <a:srgbClr val="0070C0"/>
                </a:solidFill>
                <a:cs typeface="Times New Roman" pitchFamily="18" charset="0"/>
              </a:rPr>
              <a:t>0.8M </a:t>
            </a:r>
          </a:p>
          <a:p>
            <a:pPr marL="609600" indent="-609600">
              <a:buFontTx/>
              <a:buAutoNum type="alphaUcPeriod"/>
            </a:pPr>
            <a:r>
              <a:rPr lang="en-US" b="1" dirty="0" smtClean="0">
                <a:solidFill>
                  <a:srgbClr val="0070C0"/>
                </a:solidFill>
                <a:cs typeface="Times New Roman" pitchFamily="18" charset="0"/>
              </a:rPr>
              <a:t>Cannot be determined by this experiment</a:t>
            </a:r>
            <a:endParaRPr lang="en-US" b="1" dirty="0">
              <a:solidFill>
                <a:srgbClr val="0070C0"/>
              </a:solidFill>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419261703"/>
              </p:ext>
            </p:extLst>
          </p:nvPr>
        </p:nvGraphicFramePr>
        <p:xfrm>
          <a:off x="4114801" y="0"/>
          <a:ext cx="5029200" cy="441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flipH="1">
            <a:off x="5029200" y="2590800"/>
            <a:ext cx="609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391400" y="381000"/>
            <a:ext cx="0" cy="32004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334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2286000"/>
            <a:ext cx="8229600" cy="1143000"/>
          </a:xfrm>
        </p:spPr>
        <p:txBody>
          <a:bodyPr/>
          <a:lstStyle/>
          <a:p>
            <a:pPr algn="l"/>
            <a:r>
              <a:rPr lang="en-US" b="1">
                <a:solidFill>
                  <a:srgbClr val="000000"/>
                </a:solidFill>
              </a:rPr>
              <a:t>If you are hiking in the mountains and find yourself short of breath, do you think if you lie on the ground you could breathe easier?</a:t>
            </a:r>
            <a:r>
              <a:rPr lang="en-US">
                <a:solidFill>
                  <a:srgbClr val="000000"/>
                </a:solidFill>
              </a:rPr>
              <a:t/>
            </a:r>
            <a:br>
              <a:rPr lang="en-US">
                <a:solidFill>
                  <a:srgbClr val="000000"/>
                </a:solidFill>
              </a:rPr>
            </a:br>
            <a:endParaRPr lang="en-US">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762000"/>
            <a:ext cx="7772400" cy="1470025"/>
          </a:xfrm>
        </p:spPr>
        <p:txBody>
          <a:bodyPr/>
          <a:lstStyle/>
          <a:p>
            <a:pPr eaLnBrk="1" hangingPunct="1"/>
            <a:r>
              <a:rPr lang="en-US" smtClean="0"/>
              <a:t>Review of KMT</a:t>
            </a:r>
            <a:br>
              <a:rPr lang="en-US" smtClean="0"/>
            </a:br>
            <a:r>
              <a:rPr lang="en-US" smtClean="0"/>
              <a:t>PhET sims: Friction, States of Matter and Gas Properties </a:t>
            </a:r>
          </a:p>
        </p:txBody>
      </p:sp>
      <p:sp>
        <p:nvSpPr>
          <p:cNvPr id="2051" name="Rectangle 3"/>
          <p:cNvSpPr>
            <a:spLocks noGrp="1" noChangeArrowheads="1"/>
          </p:cNvSpPr>
          <p:nvPr>
            <p:ph type="subTitle" idx="1"/>
          </p:nvPr>
        </p:nvSpPr>
        <p:spPr>
          <a:xfrm>
            <a:off x="381000" y="3276600"/>
            <a:ext cx="8382000" cy="1752600"/>
          </a:xfrm>
        </p:spPr>
        <p:txBody>
          <a:bodyPr/>
          <a:lstStyle/>
          <a:p>
            <a:pPr algn="l" eaLnBrk="1" hangingPunct="1"/>
            <a:r>
              <a:rPr lang="en-US" sz="2000" smtClean="0"/>
              <a:t>This is for College Chemistry for students who have already taken College Physics and completed the KMT inquiry lesson. The learning goals are from that lesson</a:t>
            </a:r>
          </a:p>
          <a:p>
            <a:pPr eaLnBrk="1" hangingPunct="1"/>
            <a:r>
              <a:rPr lang="en-US" sz="1600" smtClean="0"/>
              <a:t> </a:t>
            </a:r>
            <a:r>
              <a:rPr lang="en-US" sz="1600" smtClean="0">
                <a:hlinkClick r:id="rId3"/>
              </a:rPr>
              <a:t>http://phet.colorado.edu/teacher_ideas/view-contribution.php?contribution_id=765</a:t>
            </a:r>
            <a:endParaRPr lang="en-US" sz="1600" smtClean="0"/>
          </a:p>
          <a:p>
            <a:pPr algn="l" eaLnBrk="1" hangingPunct="1"/>
            <a:r>
              <a:rPr lang="en-US" sz="2000" smtClean="0"/>
              <a:t>Also uses Molecules 360 by Chem Ed DL</a:t>
            </a:r>
          </a:p>
        </p:txBody>
      </p:sp>
      <p:sp>
        <p:nvSpPr>
          <p:cNvPr id="2052" name="TextBox 3"/>
          <p:cNvSpPr txBox="1">
            <a:spLocks noChangeArrowheads="1"/>
          </p:cNvSpPr>
          <p:nvPr/>
        </p:nvSpPr>
        <p:spPr bwMode="auto">
          <a:xfrm>
            <a:off x="457200" y="5562600"/>
            <a:ext cx="8077200" cy="923925"/>
          </a:xfrm>
          <a:prstGeom prst="rect">
            <a:avLst/>
          </a:prstGeom>
          <a:noFill/>
          <a:ln w="9525">
            <a:noFill/>
            <a:miter lim="800000"/>
            <a:headEnd/>
            <a:tailEnd/>
          </a:ln>
        </p:spPr>
        <p:txBody>
          <a:bodyPr>
            <a:spAutoFit/>
          </a:bodyPr>
          <a:lstStyle/>
          <a:p>
            <a:r>
              <a:rPr lang="en-US" b="1" dirty="0"/>
              <a:t>Have</a:t>
            </a:r>
            <a:r>
              <a:rPr lang="en-US" dirty="0"/>
              <a:t> </a:t>
            </a:r>
            <a:r>
              <a:rPr lang="en-US" b="1" i="1" dirty="0"/>
              <a:t>Friction,</a:t>
            </a:r>
            <a:r>
              <a:rPr lang="en-US" b="1" dirty="0"/>
              <a:t> </a:t>
            </a:r>
            <a:r>
              <a:rPr lang="en-US" b="1" i="1" dirty="0"/>
              <a:t>States of Matter</a:t>
            </a:r>
            <a:r>
              <a:rPr lang="en-US" b="1" dirty="0"/>
              <a:t> and </a:t>
            </a:r>
            <a:r>
              <a:rPr lang="en-US" b="1" i="1" dirty="0"/>
              <a:t>Gas Properties</a:t>
            </a:r>
            <a:r>
              <a:rPr lang="en-US" b="1" dirty="0"/>
              <a:t> and Molecules 360 all running before class starts</a:t>
            </a:r>
            <a:endParaRPr lang="en-US" dirty="0"/>
          </a:p>
          <a:p>
            <a:endParaRPr lang="en-US" dirty="0"/>
          </a:p>
        </p:txBody>
      </p:sp>
      <p:sp>
        <p:nvSpPr>
          <p:cNvPr id="5" name="Rectangle 4"/>
          <p:cNvSpPr/>
          <p:nvPr/>
        </p:nvSpPr>
        <p:spPr>
          <a:xfrm>
            <a:off x="5181600" y="6343412"/>
            <a:ext cx="3581400" cy="369332"/>
          </a:xfrm>
          <a:prstGeom prst="rect">
            <a:avLst/>
          </a:prstGeom>
        </p:spPr>
        <p:txBody>
          <a:bodyPr wrap="square">
            <a:spAutoFit/>
          </a:bodyPr>
          <a:lstStyle/>
          <a:p>
            <a:r>
              <a:rPr lang="en-US" dirty="0"/>
              <a:t>Trish </a:t>
            </a:r>
            <a:r>
              <a:rPr lang="en-US" dirty="0" smtClean="0"/>
              <a:t>Loeblein </a:t>
            </a:r>
            <a:r>
              <a:rPr lang="en-US" dirty="0" smtClean="0">
                <a:hlinkClick r:id="rId4"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lstStyle/>
          <a:p>
            <a:r>
              <a:rPr lang="en-US" i="1"/>
              <a:t>Gas Properties Review</a:t>
            </a:r>
            <a:r>
              <a:rPr lang="en-US"/>
              <a:t> </a:t>
            </a:r>
          </a:p>
        </p:txBody>
      </p:sp>
      <p:sp>
        <p:nvSpPr>
          <p:cNvPr id="24579" name="Rectangle 3"/>
          <p:cNvSpPr>
            <a:spLocks noGrp="1" noChangeArrowheads="1"/>
          </p:cNvSpPr>
          <p:nvPr>
            <p:ph type="body" idx="1"/>
          </p:nvPr>
        </p:nvSpPr>
        <p:spPr>
          <a:xfrm>
            <a:off x="381000" y="990600"/>
            <a:ext cx="8534400" cy="5257800"/>
          </a:xfrm>
        </p:spPr>
        <p:txBody>
          <a:bodyPr/>
          <a:lstStyle/>
          <a:p>
            <a:pPr marL="609600" indent="-609600">
              <a:buFontTx/>
              <a:buNone/>
            </a:pPr>
            <a:r>
              <a:rPr lang="en-US" b="1">
                <a:solidFill>
                  <a:schemeClr val="accent2"/>
                </a:solidFill>
                <a:cs typeface="Times New Roman" pitchFamily="18" charset="0"/>
              </a:rPr>
              <a:t>Describe image of gases using words and diagrams</a:t>
            </a:r>
            <a:r>
              <a:rPr lang="en-US" b="1">
                <a:cs typeface="Times New Roman" pitchFamily="18" charset="0"/>
              </a:rPr>
              <a:t> </a:t>
            </a:r>
          </a:p>
          <a:p>
            <a:pPr marL="609600" indent="-609600">
              <a:buFontTx/>
              <a:buAutoNum type="arabicPeriod"/>
            </a:pPr>
            <a:r>
              <a:rPr lang="en-US" b="1">
                <a:solidFill>
                  <a:srgbClr val="008000"/>
                </a:solidFill>
                <a:cs typeface="Times New Roman" pitchFamily="18" charset="0"/>
              </a:rPr>
              <a:t>How gases are distinguishable from a solid or liquid</a:t>
            </a:r>
            <a:r>
              <a:rPr lang="en-US" b="1">
                <a:cs typeface="Times New Roman" pitchFamily="18" charset="0"/>
              </a:rPr>
              <a:t> </a:t>
            </a:r>
          </a:p>
          <a:p>
            <a:pPr marL="609600" indent="-609600">
              <a:buFontTx/>
              <a:buAutoNum type="arabicPeriod"/>
            </a:pPr>
            <a:r>
              <a:rPr lang="en-US" b="1">
                <a:solidFill>
                  <a:srgbClr val="CC0000"/>
                </a:solidFill>
                <a:cs typeface="Times New Roman" pitchFamily="18" charset="0"/>
              </a:rPr>
              <a:t>How the particle mass and gas temperature affect the image.</a:t>
            </a:r>
          </a:p>
          <a:p>
            <a:pPr marL="609600" indent="-609600">
              <a:buFontTx/>
              <a:buAutoNum type="arabicPeriod"/>
            </a:pPr>
            <a:r>
              <a:rPr lang="en-US" b="1">
                <a:cs typeface="Times New Roman" pitchFamily="18" charset="0"/>
              </a:rPr>
              <a:t>How the size and speed of gas molecules relate to everyday objects</a:t>
            </a:r>
          </a:p>
          <a:p>
            <a:pPr marL="609600" indent="-609600">
              <a:buFontTx/>
              <a:buNone/>
            </a:pPr>
            <a:r>
              <a:rPr lang="en-US"/>
              <a:t>See also “Physics Topics for Gases handout”</a:t>
            </a:r>
          </a:p>
        </p:txBody>
      </p:sp>
      <p:sp>
        <p:nvSpPr>
          <p:cNvPr id="4" name="Rectangle 3"/>
          <p:cNvSpPr/>
          <p:nvPr/>
        </p:nvSpPr>
        <p:spPr>
          <a:xfrm>
            <a:off x="4114800" y="6312932"/>
            <a:ext cx="3581400" cy="369332"/>
          </a:xfrm>
          <a:prstGeom prst="rect">
            <a:avLst/>
          </a:prstGeom>
        </p:spPr>
        <p:txBody>
          <a:bodyPr wrap="square">
            <a:spAutoFit/>
          </a:bodyPr>
          <a:lstStyle/>
          <a:p>
            <a:r>
              <a:rPr lang="en-US" dirty="0"/>
              <a:t>Trish </a:t>
            </a:r>
            <a:r>
              <a:rPr lang="en-US" dirty="0" smtClean="0"/>
              <a:t>Loeblein </a:t>
            </a:r>
            <a:r>
              <a:rPr lang="en-US" dirty="0" smtClean="0">
                <a:hlinkClick r:id="rId3"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smtClean="0"/>
              <a:t>Learning Goals:</a:t>
            </a:r>
          </a:p>
        </p:txBody>
      </p:sp>
      <p:sp>
        <p:nvSpPr>
          <p:cNvPr id="3075" name="Rectangle 3"/>
          <p:cNvSpPr>
            <a:spLocks noGrp="1" noChangeArrowheads="1"/>
          </p:cNvSpPr>
          <p:nvPr>
            <p:ph type="body" idx="1"/>
          </p:nvPr>
        </p:nvSpPr>
        <p:spPr/>
        <p:txBody>
          <a:bodyPr/>
          <a:lstStyle/>
          <a:p>
            <a:pPr eaLnBrk="1" hangingPunct="1">
              <a:lnSpc>
                <a:spcPct val="90000"/>
              </a:lnSpc>
            </a:pPr>
            <a:r>
              <a:rPr lang="en-US" sz="2800" b="1" smtClean="0"/>
              <a:t>Students will be able to describe matter in terms of molecular motion. The description should include</a:t>
            </a:r>
            <a:endParaRPr lang="en-US" sz="2800" smtClean="0"/>
          </a:p>
          <a:p>
            <a:pPr eaLnBrk="1" hangingPunct="1">
              <a:lnSpc>
                <a:spcPct val="90000"/>
              </a:lnSpc>
            </a:pPr>
            <a:r>
              <a:rPr lang="en-US" sz="2800" b="1" smtClean="0"/>
              <a:t>Diagrams to support the description. </a:t>
            </a:r>
            <a:endParaRPr lang="en-US" sz="2800" smtClean="0"/>
          </a:p>
          <a:p>
            <a:pPr eaLnBrk="1" hangingPunct="1">
              <a:lnSpc>
                <a:spcPct val="90000"/>
              </a:lnSpc>
            </a:pPr>
            <a:r>
              <a:rPr lang="en-US" sz="2800" b="1" smtClean="0"/>
              <a:t>How the particle mass and temperature affect the image. </a:t>
            </a:r>
            <a:endParaRPr lang="en-US" sz="2800" smtClean="0"/>
          </a:p>
          <a:p>
            <a:pPr eaLnBrk="1" hangingPunct="1">
              <a:lnSpc>
                <a:spcPct val="90000"/>
              </a:lnSpc>
            </a:pPr>
            <a:r>
              <a:rPr lang="en-US" sz="2800" b="1" smtClean="0"/>
              <a:t>What are the differences and similarities between solid, liquid and gas particle motion</a:t>
            </a:r>
            <a:endParaRPr lang="en-US" sz="2800" smtClean="0"/>
          </a:p>
          <a:p>
            <a:pPr eaLnBrk="1" hangingPunct="1">
              <a:lnSpc>
                <a:spcPct val="90000"/>
              </a:lnSpc>
            </a:pPr>
            <a:r>
              <a:rPr lang="en-US" sz="2800" b="1" smtClean="0"/>
              <a:t>How the size and speed of gas molecules relate to everyday objects</a:t>
            </a:r>
            <a:endParaRPr lang="en-US" sz="2800" smtClean="0"/>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143000"/>
            <a:ext cx="8229600" cy="1143000"/>
          </a:xfrm>
        </p:spPr>
        <p:txBody>
          <a:bodyPr/>
          <a:lstStyle/>
          <a:p>
            <a:r>
              <a:rPr lang="en-US" smtClean="0"/>
              <a:t>Rub your hands together. What does friction do to molecules?</a:t>
            </a:r>
          </a:p>
        </p:txBody>
      </p:sp>
      <p:sp>
        <p:nvSpPr>
          <p:cNvPr id="4099" name="Content Placeholder 2"/>
          <p:cNvSpPr>
            <a:spLocks noGrp="1"/>
          </p:cNvSpPr>
          <p:nvPr>
            <p:ph idx="1"/>
          </p:nvPr>
        </p:nvSpPr>
        <p:spPr>
          <a:xfrm>
            <a:off x="228600" y="3048000"/>
            <a:ext cx="8229600" cy="4525963"/>
          </a:xfrm>
        </p:spPr>
        <p:txBody>
          <a:bodyPr/>
          <a:lstStyle/>
          <a:p>
            <a:r>
              <a:rPr lang="en-US" sz="4000" smtClean="0"/>
              <a:t>Draw your ideas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685800"/>
            <a:ext cx="8229600" cy="1143000"/>
          </a:xfrm>
        </p:spPr>
        <p:txBody>
          <a:bodyPr/>
          <a:lstStyle/>
          <a:p>
            <a:pPr algn="l" eaLnBrk="1" hangingPunct="1"/>
            <a:r>
              <a:rPr lang="en-US" sz="3200" smtClean="0"/>
              <a:t>If you have a bottle with Helium &amp; Nitrogen at room temperature, how do the speed of the particles compare? </a:t>
            </a:r>
            <a:r>
              <a:rPr lang="en-US" smtClean="0"/>
              <a:t/>
            </a:r>
            <a:br>
              <a:rPr lang="en-US" smtClean="0"/>
            </a:br>
            <a:endParaRPr lang="en-US" smtClean="0"/>
          </a:p>
        </p:txBody>
      </p:sp>
      <p:sp>
        <p:nvSpPr>
          <p:cNvPr id="5123" name="Rectangle 3"/>
          <p:cNvSpPr>
            <a:spLocks noGrp="1" noChangeArrowheads="1"/>
          </p:cNvSpPr>
          <p:nvPr>
            <p:ph type="body" idx="1"/>
          </p:nvPr>
        </p:nvSpPr>
        <p:spPr>
          <a:xfrm>
            <a:off x="0" y="2514600"/>
            <a:ext cx="5105400" cy="3733800"/>
          </a:xfrm>
        </p:spPr>
        <p:txBody>
          <a:bodyPr/>
          <a:lstStyle/>
          <a:p>
            <a:pPr marL="514350" indent="-514350" eaLnBrk="1" hangingPunct="1">
              <a:buFontTx/>
              <a:buAutoNum type="alphaUcPeriod"/>
            </a:pPr>
            <a:r>
              <a:rPr lang="en-US" smtClean="0"/>
              <a:t>All have same speed</a:t>
            </a:r>
          </a:p>
          <a:p>
            <a:pPr marL="514350" indent="-514350" eaLnBrk="1" hangingPunct="1">
              <a:buFontTx/>
              <a:buAutoNum type="alphaUcPeriod"/>
            </a:pPr>
            <a:r>
              <a:rPr lang="en-US" smtClean="0"/>
              <a:t>The average speeds are the same</a:t>
            </a:r>
          </a:p>
          <a:p>
            <a:pPr marL="514350" indent="-514350" eaLnBrk="1" hangingPunct="1">
              <a:buFontTx/>
              <a:buAutoNum type="alphaUcPeriod"/>
            </a:pPr>
            <a:r>
              <a:rPr lang="en-US" smtClean="0"/>
              <a:t>Helium particles have greater average speed</a:t>
            </a:r>
          </a:p>
          <a:p>
            <a:pPr marL="514350" indent="-514350" eaLnBrk="1" hangingPunct="1">
              <a:buFontTx/>
              <a:buAutoNum type="alphaUcPeriod"/>
            </a:pPr>
            <a:r>
              <a:rPr lang="en-US" smtClean="0"/>
              <a:t>Nitrogen particles have greater average speed</a:t>
            </a:r>
          </a:p>
          <a:p>
            <a:pPr marL="514350" indent="-514350" eaLnBrk="1" hangingPunct="1">
              <a:buFontTx/>
              <a:buAutoNum type="alphaUcPeriod"/>
            </a:pPr>
            <a:endParaRPr lang="en-US" smtClean="0"/>
          </a:p>
        </p:txBody>
      </p:sp>
      <p:pic>
        <p:nvPicPr>
          <p:cNvPr id="5124" name="Picture 4"/>
          <p:cNvPicPr>
            <a:picLocks noChangeAspect="1" noChangeArrowheads="1"/>
          </p:cNvPicPr>
          <p:nvPr/>
        </p:nvPicPr>
        <p:blipFill>
          <a:blip r:embed="rId3"/>
          <a:srcRect t="13483" r="15652"/>
          <a:stretch>
            <a:fillRect/>
          </a:stretch>
        </p:blipFill>
        <p:spPr bwMode="auto">
          <a:xfrm>
            <a:off x="5146675" y="1371600"/>
            <a:ext cx="3997325" cy="3467100"/>
          </a:xfrm>
          <a:prstGeom prst="rect">
            <a:avLst/>
          </a:prstGeom>
          <a:noFill/>
          <a:ln w="9525">
            <a:noFill/>
            <a:miter lim="800000"/>
            <a:headEnd/>
            <a:tailEnd/>
          </a:ln>
        </p:spPr>
      </p:pic>
      <p:pic>
        <p:nvPicPr>
          <p:cNvPr id="5125" name="Picture 5"/>
          <p:cNvPicPr>
            <a:picLocks noChangeAspect="1" noChangeArrowheads="1"/>
          </p:cNvPicPr>
          <p:nvPr/>
        </p:nvPicPr>
        <p:blipFill>
          <a:blip r:embed="rId4"/>
          <a:srcRect/>
          <a:stretch>
            <a:fillRect/>
          </a:stretch>
        </p:blipFill>
        <p:spPr bwMode="auto">
          <a:xfrm>
            <a:off x="6553200" y="4540250"/>
            <a:ext cx="2590800" cy="231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Light and heavy gas at same temperature 300K</a:t>
            </a:r>
          </a:p>
        </p:txBody>
      </p:sp>
      <p:pic>
        <p:nvPicPr>
          <p:cNvPr id="6147" name="Picture 2"/>
          <p:cNvPicPr>
            <a:picLocks noChangeAspect="1" noChangeArrowheads="1"/>
          </p:cNvPicPr>
          <p:nvPr/>
        </p:nvPicPr>
        <p:blipFill>
          <a:blip r:embed="rId2"/>
          <a:srcRect/>
          <a:stretch>
            <a:fillRect/>
          </a:stretch>
        </p:blipFill>
        <p:spPr bwMode="auto">
          <a:xfrm>
            <a:off x="0" y="1905000"/>
            <a:ext cx="6099175" cy="2819400"/>
          </a:xfrm>
          <a:prstGeom prst="rect">
            <a:avLst/>
          </a:prstGeom>
          <a:noFill/>
          <a:ln w="9525">
            <a:noFill/>
            <a:miter lim="800000"/>
            <a:headEnd/>
            <a:tailEnd/>
          </a:ln>
        </p:spPr>
      </p:pic>
      <p:sp>
        <p:nvSpPr>
          <p:cNvPr id="6148" name="TextBox 3"/>
          <p:cNvSpPr txBox="1">
            <a:spLocks noChangeArrowheads="1"/>
          </p:cNvSpPr>
          <p:nvPr/>
        </p:nvSpPr>
        <p:spPr bwMode="auto">
          <a:xfrm>
            <a:off x="0" y="6149975"/>
            <a:ext cx="7467600" cy="708025"/>
          </a:xfrm>
          <a:prstGeom prst="rect">
            <a:avLst/>
          </a:prstGeom>
          <a:noFill/>
          <a:ln w="9525">
            <a:noFill/>
            <a:miter lim="800000"/>
            <a:headEnd/>
            <a:tailEnd/>
          </a:ln>
        </p:spPr>
        <p:txBody>
          <a:bodyPr>
            <a:spAutoFit/>
          </a:bodyPr>
          <a:lstStyle/>
          <a:p>
            <a:r>
              <a:rPr lang="en-US" sz="4000"/>
              <a:t>Speed of each particle varies!!</a:t>
            </a:r>
          </a:p>
        </p:txBody>
      </p:sp>
      <p:pic>
        <p:nvPicPr>
          <p:cNvPr id="6149" name="Picture 3"/>
          <p:cNvPicPr>
            <a:picLocks noChangeAspect="1" noChangeArrowheads="1"/>
          </p:cNvPicPr>
          <p:nvPr/>
        </p:nvPicPr>
        <p:blipFill>
          <a:blip r:embed="rId3"/>
          <a:srcRect b="25298"/>
          <a:stretch>
            <a:fillRect/>
          </a:stretch>
        </p:blipFill>
        <p:spPr bwMode="auto">
          <a:xfrm>
            <a:off x="6208713" y="2057400"/>
            <a:ext cx="2886075" cy="4191000"/>
          </a:xfrm>
          <a:prstGeom prst="rect">
            <a:avLst/>
          </a:prstGeom>
          <a:noFill/>
          <a:ln w="9525">
            <a:noFill/>
            <a:miter lim="800000"/>
            <a:headEnd/>
            <a:tailEnd/>
          </a:ln>
        </p:spPr>
      </p:pic>
      <p:cxnSp>
        <p:nvCxnSpPr>
          <p:cNvPr id="7" name="Straight Arrow Connector 6"/>
          <p:cNvCxnSpPr/>
          <p:nvPr/>
        </p:nvCxnSpPr>
        <p:spPr>
          <a:xfrm flipV="1">
            <a:off x="4343400" y="5562600"/>
            <a:ext cx="1524000" cy="5334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533400"/>
            <a:ext cx="8763000" cy="1143000"/>
          </a:xfrm>
        </p:spPr>
        <p:txBody>
          <a:bodyPr/>
          <a:lstStyle/>
          <a:p>
            <a:pPr algn="l"/>
            <a:r>
              <a:rPr lang="en-US" smtClean="0"/>
              <a:t>Which is most likely oxygen gas?</a:t>
            </a:r>
          </a:p>
        </p:txBody>
      </p:sp>
      <p:pic>
        <p:nvPicPr>
          <p:cNvPr id="7171" name="Picture 6"/>
          <p:cNvPicPr>
            <a:picLocks noChangeAspect="1" noChangeArrowheads="1"/>
          </p:cNvPicPr>
          <p:nvPr/>
        </p:nvPicPr>
        <p:blipFill>
          <a:blip r:embed="rId3"/>
          <a:srcRect/>
          <a:stretch>
            <a:fillRect/>
          </a:stretch>
        </p:blipFill>
        <p:spPr bwMode="auto">
          <a:xfrm>
            <a:off x="3519488" y="2438400"/>
            <a:ext cx="2146300" cy="2195513"/>
          </a:xfrm>
          <a:prstGeom prst="rect">
            <a:avLst/>
          </a:prstGeom>
          <a:noFill/>
          <a:ln w="9525">
            <a:noFill/>
            <a:miter lim="800000"/>
            <a:headEnd/>
            <a:tailEnd/>
          </a:ln>
        </p:spPr>
      </p:pic>
      <p:pic>
        <p:nvPicPr>
          <p:cNvPr id="7172" name="Picture 7"/>
          <p:cNvPicPr>
            <a:picLocks noChangeAspect="1" noChangeArrowheads="1"/>
          </p:cNvPicPr>
          <p:nvPr/>
        </p:nvPicPr>
        <p:blipFill>
          <a:blip r:embed="rId4"/>
          <a:srcRect r="25146"/>
          <a:stretch>
            <a:fillRect/>
          </a:stretch>
        </p:blipFill>
        <p:spPr bwMode="auto">
          <a:xfrm>
            <a:off x="533400" y="2438400"/>
            <a:ext cx="2144713" cy="2262188"/>
          </a:xfrm>
          <a:prstGeom prst="rect">
            <a:avLst/>
          </a:prstGeom>
          <a:noFill/>
          <a:ln w="9525">
            <a:noFill/>
            <a:miter lim="800000"/>
            <a:headEnd/>
            <a:tailEnd/>
          </a:ln>
        </p:spPr>
      </p:pic>
      <p:pic>
        <p:nvPicPr>
          <p:cNvPr id="7173" name="Picture 8"/>
          <p:cNvPicPr>
            <a:picLocks noChangeAspect="1" noChangeArrowheads="1"/>
          </p:cNvPicPr>
          <p:nvPr/>
        </p:nvPicPr>
        <p:blipFill>
          <a:blip r:embed="rId5"/>
          <a:srcRect r="11111" b="20497"/>
          <a:stretch>
            <a:fillRect/>
          </a:stretch>
        </p:blipFill>
        <p:spPr bwMode="auto">
          <a:xfrm>
            <a:off x="6507163" y="2438400"/>
            <a:ext cx="2278062" cy="2144713"/>
          </a:xfrm>
          <a:prstGeom prst="rect">
            <a:avLst/>
          </a:prstGeom>
          <a:noFill/>
          <a:ln w="9525">
            <a:noFill/>
            <a:miter lim="800000"/>
            <a:headEnd/>
            <a:tailEnd/>
          </a:ln>
        </p:spPr>
      </p:pic>
      <p:sp>
        <p:nvSpPr>
          <p:cNvPr id="7174" name="TextBox 13"/>
          <p:cNvSpPr txBox="1">
            <a:spLocks noChangeArrowheads="1"/>
          </p:cNvSpPr>
          <p:nvPr/>
        </p:nvSpPr>
        <p:spPr bwMode="auto">
          <a:xfrm>
            <a:off x="685800" y="4876800"/>
            <a:ext cx="8229600" cy="708025"/>
          </a:xfrm>
          <a:prstGeom prst="rect">
            <a:avLst/>
          </a:prstGeom>
          <a:noFill/>
          <a:ln w="9525">
            <a:noFill/>
            <a:miter lim="800000"/>
            <a:headEnd/>
            <a:tailEnd/>
          </a:ln>
        </p:spPr>
        <p:txBody>
          <a:bodyPr>
            <a:spAutoFit/>
          </a:bodyPr>
          <a:lstStyle/>
          <a:p>
            <a:r>
              <a:rPr lang="en-US" sz="4000"/>
              <a:t>A				B			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533400"/>
            <a:ext cx="8534400" cy="1143000"/>
          </a:xfrm>
        </p:spPr>
        <p:txBody>
          <a:bodyPr/>
          <a:lstStyle/>
          <a:p>
            <a:pPr algn="l"/>
            <a:r>
              <a:rPr lang="en-US" smtClean="0"/>
              <a:t>Which is most likely liquid water?</a:t>
            </a:r>
          </a:p>
        </p:txBody>
      </p:sp>
      <p:pic>
        <p:nvPicPr>
          <p:cNvPr id="8195" name="Picture 2"/>
          <p:cNvPicPr>
            <a:picLocks noChangeAspect="1" noChangeArrowheads="1"/>
          </p:cNvPicPr>
          <p:nvPr/>
        </p:nvPicPr>
        <p:blipFill>
          <a:blip r:embed="rId3"/>
          <a:srcRect l="2611" r="8627"/>
          <a:stretch>
            <a:fillRect/>
          </a:stretch>
        </p:blipFill>
        <p:spPr bwMode="auto">
          <a:xfrm>
            <a:off x="3276600" y="2286000"/>
            <a:ext cx="2590800" cy="2362200"/>
          </a:xfrm>
          <a:prstGeom prst="rect">
            <a:avLst/>
          </a:prstGeom>
          <a:noFill/>
          <a:ln w="9525">
            <a:noFill/>
            <a:miter lim="800000"/>
            <a:headEnd/>
            <a:tailEnd/>
          </a:ln>
        </p:spPr>
      </p:pic>
      <p:pic>
        <p:nvPicPr>
          <p:cNvPr id="8196" name="Picture 4"/>
          <p:cNvPicPr>
            <a:picLocks noChangeAspect="1" noChangeArrowheads="1"/>
          </p:cNvPicPr>
          <p:nvPr/>
        </p:nvPicPr>
        <p:blipFill>
          <a:blip r:embed="rId4"/>
          <a:srcRect/>
          <a:stretch>
            <a:fillRect/>
          </a:stretch>
        </p:blipFill>
        <p:spPr bwMode="auto">
          <a:xfrm>
            <a:off x="228600" y="2286000"/>
            <a:ext cx="2540000" cy="2362200"/>
          </a:xfrm>
          <a:prstGeom prst="rect">
            <a:avLst/>
          </a:prstGeom>
          <a:noFill/>
          <a:ln w="9525">
            <a:noFill/>
            <a:miter lim="800000"/>
            <a:headEnd/>
            <a:tailEnd/>
          </a:ln>
        </p:spPr>
      </p:pic>
      <p:pic>
        <p:nvPicPr>
          <p:cNvPr id="8197" name="Picture 5"/>
          <p:cNvPicPr>
            <a:picLocks noChangeAspect="1" noChangeArrowheads="1"/>
          </p:cNvPicPr>
          <p:nvPr/>
        </p:nvPicPr>
        <p:blipFill>
          <a:blip r:embed="rId5"/>
          <a:srcRect/>
          <a:stretch>
            <a:fillRect/>
          </a:stretch>
        </p:blipFill>
        <p:spPr bwMode="auto">
          <a:xfrm>
            <a:off x="6400800" y="2286000"/>
            <a:ext cx="2347913" cy="2362200"/>
          </a:xfrm>
          <a:prstGeom prst="rect">
            <a:avLst/>
          </a:prstGeom>
          <a:noFill/>
          <a:ln w="9525">
            <a:noFill/>
            <a:miter lim="800000"/>
            <a:headEnd/>
            <a:tailEnd/>
          </a:ln>
        </p:spPr>
      </p:pic>
      <p:sp>
        <p:nvSpPr>
          <p:cNvPr id="8198" name="TextBox 5"/>
          <p:cNvSpPr txBox="1">
            <a:spLocks noChangeArrowheads="1"/>
          </p:cNvSpPr>
          <p:nvPr/>
        </p:nvSpPr>
        <p:spPr bwMode="auto">
          <a:xfrm>
            <a:off x="685800" y="4876800"/>
            <a:ext cx="8229600" cy="708025"/>
          </a:xfrm>
          <a:prstGeom prst="rect">
            <a:avLst/>
          </a:prstGeom>
          <a:noFill/>
          <a:ln w="9525">
            <a:noFill/>
            <a:miter lim="800000"/>
            <a:headEnd/>
            <a:tailEnd/>
          </a:ln>
        </p:spPr>
        <p:txBody>
          <a:bodyPr>
            <a:spAutoFit/>
          </a:bodyPr>
          <a:lstStyle/>
          <a:p>
            <a:r>
              <a:rPr lang="en-US" sz="4000"/>
              <a:t>A				B			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685800"/>
            <a:ext cx="8229600" cy="1143000"/>
          </a:xfrm>
        </p:spPr>
        <p:txBody>
          <a:bodyPr/>
          <a:lstStyle/>
          <a:p>
            <a:r>
              <a:rPr lang="en-US" sz="3200" smtClean="0"/>
              <a:t>How could material be the same temperature and yet have different Phase</a:t>
            </a:r>
            <a:r>
              <a:rPr lang="en-US" sz="3200" i="1" smtClean="0"/>
              <a:t>?</a:t>
            </a:r>
            <a:r>
              <a:rPr lang="en-US" sz="3200" smtClean="0"/>
              <a:t> </a:t>
            </a:r>
            <a:r>
              <a:rPr lang="en-US" smtClean="0"/>
              <a:t/>
            </a:r>
            <a:br>
              <a:rPr lang="en-US" smtClean="0"/>
            </a:br>
            <a:endParaRPr lang="en-US" smtClean="0"/>
          </a:p>
        </p:txBody>
      </p:sp>
      <p:sp>
        <p:nvSpPr>
          <p:cNvPr id="5" name="TextBox 4"/>
          <p:cNvSpPr txBox="1">
            <a:spLocks noChangeArrowheads="1"/>
          </p:cNvSpPr>
          <p:nvPr/>
        </p:nvSpPr>
        <p:spPr bwMode="auto">
          <a:xfrm>
            <a:off x="3962400" y="1981200"/>
            <a:ext cx="3505200" cy="3170238"/>
          </a:xfrm>
          <a:prstGeom prst="rect">
            <a:avLst/>
          </a:prstGeom>
          <a:noFill/>
          <a:ln w="9525">
            <a:noFill/>
            <a:miter lim="800000"/>
            <a:headEnd/>
            <a:tailEnd/>
          </a:ln>
        </p:spPr>
        <p:txBody>
          <a:bodyPr>
            <a:spAutoFit/>
          </a:bodyPr>
          <a:lstStyle/>
          <a:p>
            <a:r>
              <a:rPr lang="en-US" sz="4000" b="1">
                <a:solidFill>
                  <a:srgbClr val="FF0000"/>
                </a:solidFill>
              </a:rPr>
              <a:t>Neon </a:t>
            </a:r>
          </a:p>
          <a:p>
            <a:r>
              <a:rPr lang="en-US" sz="4000"/>
              <a:t>    </a:t>
            </a:r>
            <a:r>
              <a:rPr lang="en-US" sz="4000" b="1">
                <a:solidFill>
                  <a:srgbClr val="FF0000"/>
                </a:solidFill>
              </a:rPr>
              <a:t>Liquid-Gas</a:t>
            </a:r>
          </a:p>
          <a:p>
            <a:r>
              <a:rPr lang="en-US" sz="4000"/>
              <a:t>Like water-water vapor in  a water bottle </a:t>
            </a:r>
          </a:p>
        </p:txBody>
      </p:sp>
      <p:pic>
        <p:nvPicPr>
          <p:cNvPr id="21508" name="Picture 4"/>
          <p:cNvPicPr>
            <a:picLocks noChangeAspect="1" noChangeArrowheads="1"/>
          </p:cNvPicPr>
          <p:nvPr/>
        </p:nvPicPr>
        <p:blipFill>
          <a:blip r:embed="rId3"/>
          <a:srcRect/>
          <a:stretch>
            <a:fillRect/>
          </a:stretch>
        </p:blipFill>
        <p:spPr bwMode="auto">
          <a:xfrm>
            <a:off x="7254875" y="2027238"/>
            <a:ext cx="2025650" cy="4724400"/>
          </a:xfrm>
          <a:prstGeom prst="rect">
            <a:avLst/>
          </a:prstGeom>
          <a:noFill/>
          <a:ln w="9525">
            <a:noFill/>
            <a:miter lim="800000"/>
            <a:headEnd/>
            <a:tailEnd/>
          </a:ln>
        </p:spPr>
      </p:pic>
      <p:pic>
        <p:nvPicPr>
          <p:cNvPr id="21509" name="Picture 5"/>
          <p:cNvPicPr>
            <a:picLocks noChangeAspect="1" noChangeArrowheads="1"/>
          </p:cNvPicPr>
          <p:nvPr/>
        </p:nvPicPr>
        <p:blipFill>
          <a:blip r:embed="rId4"/>
          <a:srcRect l="21094" t="15625" r="44922" b="29688"/>
          <a:stretch>
            <a:fillRect/>
          </a:stretch>
        </p:blipFill>
        <p:spPr bwMode="auto">
          <a:xfrm>
            <a:off x="228600" y="2057400"/>
            <a:ext cx="3535363"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6477000" cy="1600200"/>
          </a:xfrm>
        </p:spPr>
        <p:txBody>
          <a:bodyPr/>
          <a:lstStyle/>
          <a:p>
            <a:pPr algn="l"/>
            <a:r>
              <a:rPr lang="en-US" smtClean="0"/>
              <a:t>What happens if you add energy using the heater?</a:t>
            </a:r>
          </a:p>
        </p:txBody>
      </p:sp>
      <p:sp>
        <p:nvSpPr>
          <p:cNvPr id="10243" name="Content Placeholder 2"/>
          <p:cNvSpPr>
            <a:spLocks noGrp="1"/>
          </p:cNvSpPr>
          <p:nvPr>
            <p:ph idx="1"/>
          </p:nvPr>
        </p:nvSpPr>
        <p:spPr>
          <a:xfrm>
            <a:off x="685800" y="2332038"/>
            <a:ext cx="7924800" cy="3535362"/>
          </a:xfrm>
        </p:spPr>
        <p:txBody>
          <a:bodyPr/>
          <a:lstStyle/>
          <a:p>
            <a:pPr marL="514350" indent="-514350">
              <a:buFontTx/>
              <a:buAutoNum type="alphaUcPeriod"/>
            </a:pPr>
            <a:r>
              <a:rPr lang="en-US" sz="4000" smtClean="0"/>
              <a:t>No change other than all atoms speed up</a:t>
            </a:r>
          </a:p>
          <a:p>
            <a:pPr marL="514350" indent="-514350">
              <a:buFontTx/>
              <a:buAutoNum type="alphaUcPeriod"/>
            </a:pPr>
            <a:r>
              <a:rPr lang="en-US" sz="4000" smtClean="0"/>
              <a:t>More atoms would condense</a:t>
            </a:r>
          </a:p>
          <a:p>
            <a:pPr marL="514350" indent="-514350">
              <a:buFontTx/>
              <a:buAutoNum type="alphaUcPeriod"/>
            </a:pPr>
            <a:r>
              <a:rPr lang="en-US" sz="4000" smtClean="0"/>
              <a:t>More atoms would evaporate</a:t>
            </a:r>
          </a:p>
          <a:p>
            <a:pPr marL="514350" indent="-514350">
              <a:buFontTx/>
              <a:buAutoNum type="alphaUcPeriod"/>
            </a:pPr>
            <a:endParaRPr lang="en-US" smtClean="0"/>
          </a:p>
        </p:txBody>
      </p:sp>
      <p:pic>
        <p:nvPicPr>
          <p:cNvPr id="10244" name="Picture 2"/>
          <p:cNvPicPr>
            <a:picLocks noChangeAspect="1" noChangeArrowheads="1"/>
          </p:cNvPicPr>
          <p:nvPr/>
        </p:nvPicPr>
        <p:blipFill>
          <a:blip r:embed="rId3"/>
          <a:srcRect/>
          <a:stretch>
            <a:fillRect/>
          </a:stretch>
        </p:blipFill>
        <p:spPr bwMode="auto">
          <a:xfrm>
            <a:off x="7315200" y="381000"/>
            <a:ext cx="1731963"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pic>
        <p:nvPicPr>
          <p:cNvPr id="11267" name="Picture 3"/>
          <p:cNvPicPr>
            <a:picLocks noChangeAspect="1" noChangeArrowheads="1"/>
          </p:cNvPicPr>
          <p:nvPr/>
        </p:nvPicPr>
        <p:blipFill>
          <a:blip r:embed="rId2"/>
          <a:srcRect l="21176" t="14117" r="44412" b="14117"/>
          <a:stretch>
            <a:fillRect/>
          </a:stretch>
        </p:blipFill>
        <p:spPr bwMode="auto">
          <a:xfrm>
            <a:off x="4572000" y="285750"/>
            <a:ext cx="4191000" cy="6554788"/>
          </a:xfrm>
          <a:prstGeom prst="rect">
            <a:avLst/>
          </a:prstGeom>
          <a:noFill/>
          <a:ln w="9525">
            <a:noFill/>
            <a:miter lim="800000"/>
            <a:headEnd/>
            <a:tailEnd/>
          </a:ln>
        </p:spPr>
      </p:pic>
      <p:pic>
        <p:nvPicPr>
          <p:cNvPr id="11268" name="Picture 5"/>
          <p:cNvPicPr>
            <a:picLocks noChangeAspect="1" noChangeArrowheads="1"/>
          </p:cNvPicPr>
          <p:nvPr/>
        </p:nvPicPr>
        <p:blipFill>
          <a:blip r:embed="rId3"/>
          <a:srcRect l="21094" t="15625" r="44922" b="29688"/>
          <a:stretch>
            <a:fillRect/>
          </a:stretch>
        </p:blipFill>
        <p:spPr bwMode="auto">
          <a:xfrm>
            <a:off x="228600" y="381000"/>
            <a:ext cx="4114800" cy="4965700"/>
          </a:xfrm>
          <a:prstGeom prst="rect">
            <a:avLst/>
          </a:prstGeom>
          <a:noFill/>
          <a:ln w="9525">
            <a:noFill/>
            <a:miter lim="800000"/>
            <a:headEnd/>
            <a:tailEnd/>
          </a:ln>
        </p:spPr>
      </p:pic>
      <p:sp>
        <p:nvSpPr>
          <p:cNvPr id="11269" name="TextBox 5"/>
          <p:cNvSpPr txBox="1">
            <a:spLocks noChangeArrowheads="1"/>
          </p:cNvSpPr>
          <p:nvPr/>
        </p:nvSpPr>
        <p:spPr bwMode="auto">
          <a:xfrm>
            <a:off x="228600" y="5562600"/>
            <a:ext cx="3886200" cy="646113"/>
          </a:xfrm>
          <a:prstGeom prst="rect">
            <a:avLst/>
          </a:prstGeom>
          <a:noFill/>
          <a:ln w="9525">
            <a:noFill/>
            <a:miter lim="800000"/>
            <a:headEnd/>
            <a:tailEnd/>
          </a:ln>
        </p:spPr>
        <p:txBody>
          <a:bodyPr>
            <a:spAutoFit/>
          </a:bodyPr>
          <a:lstStyle/>
          <a:p>
            <a:r>
              <a:rPr lang="en-US" sz="3600"/>
              <a:t>More are gaseous</a:t>
            </a:r>
          </a:p>
        </p:txBody>
      </p:sp>
      <p:cxnSp>
        <p:nvCxnSpPr>
          <p:cNvPr id="8" name="Straight Arrow Connector 7"/>
          <p:cNvCxnSpPr/>
          <p:nvPr/>
        </p:nvCxnSpPr>
        <p:spPr>
          <a:xfrm flipV="1">
            <a:off x="3581400" y="4648200"/>
            <a:ext cx="1676400" cy="990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smtClean="0"/>
              <a:t>KMT summary: </a:t>
            </a:r>
            <a:br>
              <a:rPr lang="en-US" sz="4000" smtClean="0"/>
            </a:br>
            <a:endParaRPr lang="en-US" sz="4000" smtClean="0"/>
          </a:p>
        </p:txBody>
      </p:sp>
      <p:sp>
        <p:nvSpPr>
          <p:cNvPr id="12291" name="Rectangle 3"/>
          <p:cNvSpPr>
            <a:spLocks noGrp="1" noChangeArrowheads="1"/>
          </p:cNvSpPr>
          <p:nvPr>
            <p:ph type="body" idx="1"/>
          </p:nvPr>
        </p:nvSpPr>
        <p:spPr/>
        <p:txBody>
          <a:bodyPr/>
          <a:lstStyle/>
          <a:p>
            <a:pPr eaLnBrk="1" hangingPunct="1"/>
            <a:r>
              <a:rPr lang="en-US" sz="2800" smtClean="0"/>
              <a:t>Matter is made up of particles having negligible mass are in constant random motion (vibrate, rotate, translate) </a:t>
            </a:r>
          </a:p>
          <a:p>
            <a:pPr eaLnBrk="1" hangingPunct="1"/>
            <a:r>
              <a:rPr lang="en-US" sz="2800" smtClean="0"/>
              <a:t>The particles are separated by great distances </a:t>
            </a:r>
          </a:p>
          <a:p>
            <a:pPr eaLnBrk="1" hangingPunct="1"/>
            <a:r>
              <a:rPr lang="en-US" sz="2800" smtClean="0"/>
              <a:t>The particles collide perfectly elastically (there are no forces acting except during the collision) </a:t>
            </a:r>
          </a:p>
          <a:p>
            <a:pPr eaLnBrk="1" hangingPunct="1"/>
            <a:r>
              <a:rPr lang="en-US" sz="2800" smtClean="0"/>
              <a:t>The temperature of a substance is related to the molecular velocity.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914400"/>
            <a:ext cx="7772400" cy="1470025"/>
          </a:xfrm>
        </p:spPr>
        <p:txBody>
          <a:bodyPr/>
          <a:lstStyle/>
          <a:p>
            <a:r>
              <a:rPr lang="en-US"/>
              <a:t>Gas Properties: Understanding gas model </a:t>
            </a:r>
          </a:p>
        </p:txBody>
      </p:sp>
      <p:sp>
        <p:nvSpPr>
          <p:cNvPr id="2051" name="Rectangle 3"/>
          <p:cNvSpPr>
            <a:spLocks noGrp="1" noChangeArrowheads="1"/>
          </p:cNvSpPr>
          <p:nvPr>
            <p:ph type="subTitle" idx="1"/>
          </p:nvPr>
        </p:nvSpPr>
        <p:spPr>
          <a:xfrm>
            <a:off x="381000" y="2438400"/>
            <a:ext cx="8001000" cy="3200400"/>
          </a:xfrm>
        </p:spPr>
        <p:txBody>
          <a:bodyPr/>
          <a:lstStyle/>
          <a:p>
            <a:endParaRPr lang="en-US"/>
          </a:p>
          <a:p>
            <a:pPr algn="l"/>
            <a:r>
              <a:rPr lang="en-US" sz="4400">
                <a:cs typeface="Times New Roman" pitchFamily="18" charset="0"/>
              </a:rPr>
              <a:t>Goals: Describe a molecular model of </a:t>
            </a:r>
            <a:r>
              <a:rPr lang="en-US" sz="4400" b="1">
                <a:solidFill>
                  <a:srgbClr val="CC0000"/>
                </a:solidFill>
                <a:cs typeface="Times New Roman" pitchFamily="18" charset="0"/>
              </a:rPr>
              <a:t>gas pressure</a:t>
            </a:r>
            <a:r>
              <a:rPr lang="en-US" sz="4400">
                <a:cs typeface="Times New Roman" pitchFamily="18" charset="0"/>
              </a:rPr>
              <a:t>. </a:t>
            </a:r>
          </a:p>
        </p:txBody>
      </p:sp>
      <p:sp>
        <p:nvSpPr>
          <p:cNvPr id="2" name="Rectangle 1"/>
          <p:cNvSpPr/>
          <p:nvPr/>
        </p:nvSpPr>
        <p:spPr>
          <a:xfrm>
            <a:off x="3810000" y="5943600"/>
            <a:ext cx="3581400" cy="369332"/>
          </a:xfrm>
          <a:prstGeom prst="rect">
            <a:avLst/>
          </a:prstGeom>
        </p:spPr>
        <p:txBody>
          <a:bodyPr wrap="square">
            <a:spAutoFit/>
          </a:bodyPr>
          <a:lstStyle/>
          <a:p>
            <a:r>
              <a:rPr lang="en-US" dirty="0"/>
              <a:t>Trish </a:t>
            </a:r>
            <a:r>
              <a:rPr lang="en-US" dirty="0" smtClean="0"/>
              <a:t>Loeblein </a:t>
            </a:r>
            <a:r>
              <a:rPr lang="en-US" dirty="0" smtClean="0">
                <a:hlinkClick r:id="rId2"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To show vibration</a:t>
            </a:r>
          </a:p>
        </p:txBody>
      </p:sp>
      <p:sp>
        <p:nvSpPr>
          <p:cNvPr id="13315" name="Content Placeholder 2"/>
          <p:cNvSpPr>
            <a:spLocks noGrp="1"/>
          </p:cNvSpPr>
          <p:nvPr>
            <p:ph idx="1"/>
          </p:nvPr>
        </p:nvSpPr>
        <p:spPr/>
        <p:txBody>
          <a:bodyPr/>
          <a:lstStyle/>
          <a:p>
            <a:r>
              <a:rPr lang="en-US" smtClean="0">
                <a:hlinkClick r:id="rId2"/>
              </a:rPr>
              <a:t>http://chemeddl.org/collections/molecules/index.php</a:t>
            </a:r>
            <a:endParaRPr lang="en-US" smtClean="0"/>
          </a:p>
          <a:p>
            <a:r>
              <a:rPr lang="en-US" smtClean="0"/>
              <a:t>Check </a:t>
            </a:r>
            <a:r>
              <a:rPr lang="en-US" b="1" smtClean="0"/>
              <a:t>Spin Molecule</a:t>
            </a:r>
            <a:r>
              <a:rPr lang="en-US" smtClean="0"/>
              <a:t> to see 3D rotation </a:t>
            </a:r>
          </a:p>
          <a:p>
            <a:r>
              <a:rPr lang="en-US" smtClean="0"/>
              <a:t> Show vibration under </a:t>
            </a:r>
            <a:r>
              <a:rPr lang="en-US" b="1" smtClean="0"/>
              <a:t>Normal modes of vibration</a:t>
            </a:r>
            <a:r>
              <a:rPr lang="en-US" smtClean="0"/>
              <a:t> (toggle down to see bond length changing)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381000" y="1447800"/>
            <a:ext cx="8763000" cy="1143000"/>
          </a:xfrm>
        </p:spPr>
        <p:txBody>
          <a:bodyPr/>
          <a:lstStyle/>
          <a:p>
            <a:pPr algn="l"/>
            <a:r>
              <a:rPr lang="en-US" smtClean="0"/>
              <a:t>An air particle travels about ___ as fast as a car on the highway. </a:t>
            </a:r>
            <a:br>
              <a:rPr lang="en-US" smtClean="0"/>
            </a:br>
            <a:r>
              <a:rPr lang="en-US" smtClean="0"/>
              <a:t/>
            </a:r>
            <a:br>
              <a:rPr lang="en-US" smtClean="0"/>
            </a:br>
            <a:r>
              <a:rPr lang="en-US" smtClean="0"/>
              <a:t> 60 mph is about 26m/s </a:t>
            </a:r>
            <a:br>
              <a:rPr lang="en-US" smtClean="0"/>
            </a:br>
            <a:endParaRPr lang="en-US" smtClean="0"/>
          </a:p>
        </p:txBody>
      </p:sp>
      <p:pic>
        <p:nvPicPr>
          <p:cNvPr id="14339" name="Picture 2"/>
          <p:cNvPicPr>
            <a:picLocks noChangeAspect="1" noChangeArrowheads="1"/>
          </p:cNvPicPr>
          <p:nvPr/>
        </p:nvPicPr>
        <p:blipFill>
          <a:blip r:embed="rId3"/>
          <a:srcRect/>
          <a:stretch>
            <a:fillRect/>
          </a:stretch>
        </p:blipFill>
        <p:spPr bwMode="auto">
          <a:xfrm>
            <a:off x="1066800" y="3276600"/>
            <a:ext cx="609917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1219200"/>
            <a:ext cx="8229600" cy="1143000"/>
          </a:xfrm>
        </p:spPr>
        <p:txBody>
          <a:bodyPr/>
          <a:lstStyle/>
          <a:p>
            <a:r>
              <a:rPr lang="en-US" dirty="0" smtClean="0"/>
              <a:t>How many water molecules are in a raindrop(.5 cm diameter). </a:t>
            </a:r>
            <a:r>
              <a:rPr lang="en-US" i="1" dirty="0" smtClean="0"/>
              <a:t>The molecules are about .1nm</a:t>
            </a:r>
            <a:r>
              <a:rPr lang="en-US" dirty="0" smtClean="0"/>
              <a:t> </a:t>
            </a:r>
            <a:br>
              <a:rPr lang="en-US" dirty="0" smtClean="0"/>
            </a:br>
            <a:endParaRPr lang="en-US" dirty="0" smtClean="0"/>
          </a:p>
        </p:txBody>
      </p:sp>
      <p:sp>
        <p:nvSpPr>
          <p:cNvPr id="7170" name="Rectangle 3"/>
          <p:cNvSpPr>
            <a:spLocks noGrp="1" noChangeArrowheads="1"/>
          </p:cNvSpPr>
          <p:nvPr>
            <p:ph idx="1"/>
          </p:nvPr>
        </p:nvSpPr>
        <p:spPr>
          <a:xfrm>
            <a:off x="533400" y="2590800"/>
            <a:ext cx="8229600" cy="4525963"/>
          </a:xfrm>
        </p:spPr>
        <p:txBody>
          <a:bodyPr/>
          <a:lstStyle/>
          <a:p>
            <a:pPr eaLnBrk="1" hangingPunct="1">
              <a:buFontTx/>
              <a:buNone/>
            </a:pPr>
            <a:r>
              <a:rPr lang="en-US" sz="5400" b="1" smtClean="0">
                <a:solidFill>
                  <a:srgbClr val="0070C0"/>
                </a:solidFill>
              </a:rPr>
              <a:t>If we just look at how many are across .05m/.1E-9m = 5E7 or 50 million</a:t>
            </a:r>
            <a:r>
              <a:rPr lang="en-US" sz="5400" i="1" smtClean="0"/>
              <a:t>.</a:t>
            </a:r>
            <a:endParaRPr lang="en-US" sz="5400" smtClean="0"/>
          </a:p>
          <a:p>
            <a:pPr eaLnBrk="1" hangingPunct="1"/>
            <a:endParaRPr lang="en-US" sz="5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762000" y="990600"/>
            <a:ext cx="7772400" cy="1143000"/>
          </a:xfrm>
        </p:spPr>
        <p:txBody>
          <a:bodyPr/>
          <a:lstStyle/>
          <a:p>
            <a:r>
              <a:rPr lang="en-US"/>
              <a:t>Salts and Solubility </a:t>
            </a:r>
          </a:p>
        </p:txBody>
      </p:sp>
      <p:sp>
        <p:nvSpPr>
          <p:cNvPr id="23555" name="Rectangle 3"/>
          <p:cNvSpPr>
            <a:spLocks noGrp="1" noChangeArrowheads="1"/>
          </p:cNvSpPr>
          <p:nvPr>
            <p:ph type="subTitle" idx="1"/>
          </p:nvPr>
        </p:nvSpPr>
        <p:spPr>
          <a:xfrm>
            <a:off x="1371600" y="2209800"/>
            <a:ext cx="6400800" cy="1752600"/>
          </a:xfrm>
        </p:spPr>
        <p:txBody>
          <a:bodyPr/>
          <a:lstStyle/>
          <a:p>
            <a:r>
              <a:rPr lang="en-US"/>
              <a:t>Clicker questions for 5 actvitites</a:t>
            </a:r>
          </a:p>
          <a:p>
            <a:r>
              <a:rPr lang="en-US"/>
              <a:t>Each set of clicker questions and the activity can be downloaded from the Teaching Ideas database at PhET</a:t>
            </a:r>
          </a:p>
        </p:txBody>
      </p:sp>
      <p:sp>
        <p:nvSpPr>
          <p:cNvPr id="23556" name="Text Box 4"/>
          <p:cNvSpPr txBox="1">
            <a:spLocks noChangeArrowheads="1"/>
          </p:cNvSpPr>
          <p:nvPr/>
        </p:nvSpPr>
        <p:spPr bwMode="auto">
          <a:xfrm>
            <a:off x="1143000" y="5638800"/>
            <a:ext cx="6781800" cy="579438"/>
          </a:xfrm>
          <a:prstGeom prst="rect">
            <a:avLst/>
          </a:prstGeom>
          <a:noFill/>
          <a:ln w="9525">
            <a:noFill/>
            <a:miter lim="800000"/>
            <a:headEnd/>
            <a:tailEnd/>
          </a:ln>
          <a:effectLst/>
        </p:spPr>
        <p:txBody>
          <a:bodyPr>
            <a:spAutoFit/>
          </a:bodyPr>
          <a:lstStyle/>
          <a:p>
            <a:pPr>
              <a:spcBef>
                <a:spcPct val="50000"/>
              </a:spcBef>
            </a:pPr>
            <a:r>
              <a:rPr lang="en-US" sz="3200"/>
              <a:t>by Trish Loeblein updated July 2008</a:t>
            </a:r>
          </a:p>
        </p:txBody>
      </p:sp>
      <p:sp>
        <p:nvSpPr>
          <p:cNvPr id="5" name="Rectangle 4"/>
          <p:cNvSpPr/>
          <p:nvPr/>
        </p:nvSpPr>
        <p:spPr>
          <a:xfrm>
            <a:off x="4343400" y="6478508"/>
            <a:ext cx="3581400" cy="369332"/>
          </a:xfrm>
          <a:prstGeom prst="rect">
            <a:avLst/>
          </a:prstGeom>
        </p:spPr>
        <p:txBody>
          <a:bodyPr wrap="square">
            <a:spAutoFit/>
          </a:bodyPr>
          <a:lstStyle/>
          <a:p>
            <a:r>
              <a:rPr lang="en-US" dirty="0" smtClean="0">
                <a:hlinkClick r:id="rId2"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685800" y="1066800"/>
            <a:ext cx="7772400" cy="1143000"/>
          </a:xfrm>
        </p:spPr>
        <p:txBody>
          <a:bodyPr/>
          <a:lstStyle/>
          <a:p>
            <a:r>
              <a:rPr lang="en-US" dirty="0"/>
              <a:t>Salts and Solubility </a:t>
            </a:r>
            <a:r>
              <a:rPr lang="en-US" dirty="0">
                <a:hlinkClick r:id="rId3"/>
              </a:rPr>
              <a:t>Activity1</a:t>
            </a:r>
            <a:endParaRPr lang="en-US" dirty="0"/>
          </a:p>
        </p:txBody>
      </p:sp>
      <p:sp>
        <p:nvSpPr>
          <p:cNvPr id="2053" name="Rectangle 5"/>
          <p:cNvSpPr>
            <a:spLocks noGrp="1" noChangeArrowheads="1"/>
          </p:cNvSpPr>
          <p:nvPr>
            <p:ph type="subTitle" idx="1"/>
          </p:nvPr>
        </p:nvSpPr>
        <p:spPr>
          <a:xfrm>
            <a:off x="1219200" y="2133600"/>
            <a:ext cx="6400800" cy="1752600"/>
          </a:xfrm>
        </p:spPr>
        <p:txBody>
          <a:bodyPr/>
          <a:lstStyle/>
          <a:p>
            <a:pPr algn="l"/>
            <a:r>
              <a:rPr lang="en-US" sz="2400" b="1">
                <a:cs typeface="Times New Roman" pitchFamily="18" charset="0"/>
              </a:rPr>
              <a:t>Learning Goals</a:t>
            </a:r>
            <a:r>
              <a:rPr lang="en-US" sz="2400">
                <a:cs typeface="Times New Roman" pitchFamily="18" charset="0"/>
              </a:rPr>
              <a:t>  Students will be able to: </a:t>
            </a:r>
          </a:p>
          <a:p>
            <a:pPr algn="l">
              <a:buFontTx/>
              <a:buChar char="•"/>
            </a:pPr>
            <a:r>
              <a:rPr lang="en-US" sz="2400"/>
              <a:t>Determine the chemical formula by observation of ionic ratios in solutions</a:t>
            </a:r>
          </a:p>
          <a:p>
            <a:pPr algn="l">
              <a:buFontTx/>
              <a:buChar char="•"/>
            </a:pPr>
            <a:r>
              <a:rPr lang="en-US" sz="2400"/>
              <a:t>Relate the simulation scale to real lab equipment through illustration and calculations </a:t>
            </a:r>
          </a:p>
          <a:p>
            <a:pPr algn="l">
              <a:buFontTx/>
              <a:buChar char="•"/>
            </a:pPr>
            <a:r>
              <a:rPr lang="en-US" sz="2400"/>
              <a:t>Predict the chemical formula of compounds with a variety of ion charge combinations</a:t>
            </a:r>
          </a:p>
          <a:p>
            <a:endParaRPr lang="en-US" sz="2400"/>
          </a:p>
        </p:txBody>
      </p:sp>
      <p:sp>
        <p:nvSpPr>
          <p:cNvPr id="2055" name="Text Box 7"/>
          <p:cNvSpPr txBox="1">
            <a:spLocks noChangeArrowheads="1"/>
          </p:cNvSpPr>
          <p:nvPr/>
        </p:nvSpPr>
        <p:spPr bwMode="auto">
          <a:xfrm>
            <a:off x="853440" y="5851525"/>
            <a:ext cx="7696200" cy="396875"/>
          </a:xfrm>
          <a:prstGeom prst="rect">
            <a:avLst/>
          </a:prstGeom>
          <a:noFill/>
          <a:ln w="9525">
            <a:noFill/>
            <a:miter lim="800000"/>
            <a:headEnd/>
            <a:tailEnd/>
          </a:ln>
          <a:effectLst/>
        </p:spPr>
        <p:txBody>
          <a:bodyPr>
            <a:spAutoFit/>
          </a:bodyPr>
          <a:lstStyle/>
          <a:p>
            <a:pPr>
              <a:spcBef>
                <a:spcPct val="50000"/>
              </a:spcBef>
            </a:pPr>
            <a:r>
              <a:rPr lang="en-US" sz="2000" dirty="0"/>
              <a:t>Trish Loeblein July 2008 Questions 1-3 are a pretest. 4-8 are reflective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1066800"/>
            <a:ext cx="8229600" cy="1143000"/>
          </a:xfrm>
        </p:spPr>
        <p:txBody>
          <a:bodyPr/>
          <a:lstStyle/>
          <a:p>
            <a:pPr marL="838200" indent="-838200" algn="l">
              <a:buFontTx/>
              <a:buAutoNum type="arabicPeriod"/>
            </a:pPr>
            <a:r>
              <a:rPr lang="en-US" dirty="0"/>
              <a:t>Which is the formula for the compound made from </a:t>
            </a:r>
            <a:br>
              <a:rPr lang="en-US" dirty="0"/>
            </a:br>
            <a:r>
              <a:rPr lang="en-US" dirty="0">
                <a:solidFill>
                  <a:schemeClr val="accent2"/>
                </a:solidFill>
              </a:rPr>
              <a:t>M</a:t>
            </a:r>
            <a:r>
              <a:rPr lang="en-US" baseline="30000" dirty="0">
                <a:solidFill>
                  <a:schemeClr val="accent2"/>
                </a:solidFill>
              </a:rPr>
              <a:t>+1</a:t>
            </a:r>
            <a:r>
              <a:rPr lang="en-US" dirty="0"/>
              <a:t> and </a:t>
            </a:r>
            <a:r>
              <a:rPr lang="en-US" dirty="0">
                <a:solidFill>
                  <a:srgbClr val="CC0000"/>
                </a:solidFill>
              </a:rPr>
              <a:t>N</a:t>
            </a:r>
            <a:r>
              <a:rPr lang="en-US" baseline="30000" dirty="0">
                <a:solidFill>
                  <a:srgbClr val="CC0000"/>
                </a:solidFill>
              </a:rPr>
              <a:t>-2</a:t>
            </a:r>
            <a:endParaRPr lang="en-US" dirty="0">
              <a:solidFill>
                <a:srgbClr val="CC0000"/>
              </a:solidFill>
            </a:endParaRPr>
          </a:p>
        </p:txBody>
      </p:sp>
      <p:sp>
        <p:nvSpPr>
          <p:cNvPr id="6147" name="Rectangle 3"/>
          <p:cNvSpPr>
            <a:spLocks noGrp="1" noChangeArrowheads="1"/>
          </p:cNvSpPr>
          <p:nvPr>
            <p:ph type="body" idx="1"/>
          </p:nvPr>
        </p:nvSpPr>
        <p:spPr>
          <a:xfrm>
            <a:off x="2438400" y="2438400"/>
            <a:ext cx="3429000" cy="4114800"/>
          </a:xfrm>
        </p:spPr>
        <p:txBody>
          <a:bodyPr/>
          <a:lstStyle/>
          <a:p>
            <a:pPr marL="609600" indent="-609600">
              <a:buClr>
                <a:schemeClr val="tx1"/>
              </a:buClr>
              <a:buFontTx/>
              <a:buAutoNum type="alphaUcPeriod"/>
            </a:pPr>
            <a:r>
              <a:rPr lang="en-US" sz="4000">
                <a:solidFill>
                  <a:schemeClr val="accent2"/>
                </a:solidFill>
              </a:rPr>
              <a:t>M</a:t>
            </a:r>
            <a:r>
              <a:rPr lang="en-US" sz="4000">
                <a:solidFill>
                  <a:srgbClr val="CC0000"/>
                </a:solidFill>
              </a:rPr>
              <a:t>N</a:t>
            </a:r>
            <a:r>
              <a:rPr lang="en-US" sz="4000" baseline="-25000">
                <a:solidFill>
                  <a:srgbClr val="CC0000"/>
                </a:solidFill>
              </a:rPr>
              <a:t>2</a:t>
            </a:r>
          </a:p>
          <a:p>
            <a:pPr marL="609600" indent="-609600">
              <a:buClr>
                <a:schemeClr val="tx1"/>
              </a:buClr>
              <a:buFontTx/>
              <a:buAutoNum type="alphaUcPeriod"/>
            </a:pPr>
            <a:r>
              <a:rPr lang="en-US" sz="4000">
                <a:solidFill>
                  <a:schemeClr val="accent2"/>
                </a:solidFill>
              </a:rPr>
              <a:t>M</a:t>
            </a:r>
            <a:r>
              <a:rPr lang="en-US" sz="4000" baseline="-25000">
                <a:solidFill>
                  <a:schemeClr val="accent2"/>
                </a:solidFill>
              </a:rPr>
              <a:t>2</a:t>
            </a:r>
            <a:r>
              <a:rPr lang="en-US" sz="4000">
                <a:solidFill>
                  <a:schemeClr val="accent2"/>
                </a:solidFill>
              </a:rPr>
              <a:t> </a:t>
            </a:r>
            <a:r>
              <a:rPr lang="en-US" sz="4000">
                <a:solidFill>
                  <a:srgbClr val="CC0000"/>
                </a:solidFill>
              </a:rPr>
              <a:t>N</a:t>
            </a:r>
            <a:endParaRPr lang="en-US" sz="4000" baseline="-25000">
              <a:solidFill>
                <a:srgbClr val="CC0000"/>
              </a:solidFill>
            </a:endParaRPr>
          </a:p>
          <a:p>
            <a:pPr marL="609600" indent="-609600">
              <a:buClr>
                <a:schemeClr val="tx1"/>
              </a:buClr>
              <a:buFontTx/>
              <a:buAutoNum type="alphaUcPeriod"/>
            </a:pPr>
            <a:r>
              <a:rPr lang="en-US" sz="4000">
                <a:solidFill>
                  <a:schemeClr val="accent2"/>
                </a:solidFill>
              </a:rPr>
              <a:t>M</a:t>
            </a:r>
            <a:r>
              <a:rPr lang="en-US" sz="4000">
                <a:solidFill>
                  <a:srgbClr val="CC0000"/>
                </a:solidFill>
              </a:rPr>
              <a:t>N</a:t>
            </a:r>
            <a:endParaRPr lang="en-US" sz="4000" baseline="-25000">
              <a:solidFill>
                <a:srgbClr val="CC0000"/>
              </a:solidFill>
            </a:endParaRPr>
          </a:p>
          <a:p>
            <a:pPr marL="609600" indent="-609600">
              <a:buClr>
                <a:schemeClr val="tx1"/>
              </a:buClr>
              <a:buFontTx/>
              <a:buAutoNum type="alphaUcPeriod"/>
            </a:pPr>
            <a:r>
              <a:rPr lang="en-US" sz="4000">
                <a:solidFill>
                  <a:schemeClr val="accent2"/>
                </a:solidFill>
              </a:rPr>
              <a:t>M</a:t>
            </a:r>
            <a:r>
              <a:rPr lang="en-US" sz="4000" baseline="-25000">
                <a:solidFill>
                  <a:schemeClr val="accent2"/>
                </a:solidFill>
              </a:rPr>
              <a:t>2</a:t>
            </a:r>
            <a:r>
              <a:rPr lang="en-US" sz="4000">
                <a:solidFill>
                  <a:schemeClr val="accent2"/>
                </a:solidFill>
              </a:rPr>
              <a:t> </a:t>
            </a:r>
            <a:r>
              <a:rPr lang="en-US" sz="4000">
                <a:solidFill>
                  <a:srgbClr val="CC0000"/>
                </a:solidFill>
              </a:rPr>
              <a:t>N</a:t>
            </a:r>
            <a:r>
              <a:rPr lang="en-US" sz="4000" baseline="-25000">
                <a:solidFill>
                  <a:srgbClr val="CC0000"/>
                </a:solidFill>
              </a:rPr>
              <a:t>2</a:t>
            </a:r>
          </a:p>
          <a:p>
            <a:pPr marL="609600" indent="-609600">
              <a:buClr>
                <a:schemeClr val="tx1"/>
              </a:buClr>
              <a:buFontTx/>
              <a:buAutoNum type="alphaUcPeriod"/>
            </a:pPr>
            <a:endParaRPr lang="en-US" sz="4000">
              <a:solidFill>
                <a:schemeClr val="accent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990600"/>
            <a:ext cx="7772400" cy="1143000"/>
          </a:xfrm>
        </p:spPr>
        <p:txBody>
          <a:bodyPr/>
          <a:lstStyle/>
          <a:p>
            <a:pPr algn="l"/>
            <a:r>
              <a:rPr lang="en-US"/>
              <a:t>2. Which is the formula for the compound made from </a:t>
            </a:r>
            <a:br>
              <a:rPr lang="en-US"/>
            </a:br>
            <a:r>
              <a:rPr lang="en-US">
                <a:solidFill>
                  <a:schemeClr val="accent2"/>
                </a:solidFill>
              </a:rPr>
              <a:t>M</a:t>
            </a:r>
            <a:r>
              <a:rPr lang="en-US" baseline="30000">
                <a:solidFill>
                  <a:schemeClr val="accent2"/>
                </a:solidFill>
              </a:rPr>
              <a:t>+3</a:t>
            </a:r>
            <a:r>
              <a:rPr lang="en-US"/>
              <a:t> and </a:t>
            </a:r>
            <a:r>
              <a:rPr lang="en-US">
                <a:solidFill>
                  <a:srgbClr val="CC0000"/>
                </a:solidFill>
              </a:rPr>
              <a:t>N</a:t>
            </a:r>
            <a:r>
              <a:rPr lang="en-US" baseline="30000">
                <a:solidFill>
                  <a:srgbClr val="CC0000"/>
                </a:solidFill>
              </a:rPr>
              <a:t>-1</a:t>
            </a:r>
          </a:p>
        </p:txBody>
      </p:sp>
      <p:sp>
        <p:nvSpPr>
          <p:cNvPr id="11267" name="Rectangle 3"/>
          <p:cNvSpPr>
            <a:spLocks noGrp="1" noChangeArrowheads="1"/>
          </p:cNvSpPr>
          <p:nvPr>
            <p:ph type="body" idx="1"/>
          </p:nvPr>
        </p:nvSpPr>
        <p:spPr>
          <a:xfrm>
            <a:off x="2514600" y="2743200"/>
            <a:ext cx="4191000" cy="4572000"/>
          </a:xfrm>
        </p:spPr>
        <p:txBody>
          <a:bodyPr/>
          <a:lstStyle/>
          <a:p>
            <a:pPr marL="609600" indent="-609600">
              <a:buClr>
                <a:schemeClr val="tx1"/>
              </a:buClr>
              <a:buFontTx/>
              <a:buAutoNum type="alphaUcPeriod"/>
            </a:pPr>
            <a:r>
              <a:rPr lang="en-US" sz="4000">
                <a:solidFill>
                  <a:schemeClr val="accent2"/>
                </a:solidFill>
              </a:rPr>
              <a:t>M</a:t>
            </a:r>
            <a:r>
              <a:rPr lang="en-US" sz="4000">
                <a:solidFill>
                  <a:srgbClr val="CC0000"/>
                </a:solidFill>
              </a:rPr>
              <a:t>N</a:t>
            </a:r>
            <a:r>
              <a:rPr lang="en-US" sz="4000" baseline="-25000">
                <a:solidFill>
                  <a:srgbClr val="CC0000"/>
                </a:solidFill>
              </a:rPr>
              <a:t>3</a:t>
            </a:r>
          </a:p>
          <a:p>
            <a:pPr marL="609600" indent="-609600">
              <a:buClr>
                <a:schemeClr val="tx1"/>
              </a:buClr>
              <a:buFontTx/>
              <a:buAutoNum type="alphaUcPeriod"/>
            </a:pPr>
            <a:r>
              <a:rPr lang="en-US" sz="4000">
                <a:solidFill>
                  <a:schemeClr val="accent2"/>
                </a:solidFill>
              </a:rPr>
              <a:t>M</a:t>
            </a:r>
            <a:r>
              <a:rPr lang="en-US" sz="4000" baseline="-25000">
                <a:solidFill>
                  <a:schemeClr val="accent2"/>
                </a:solidFill>
              </a:rPr>
              <a:t>3</a:t>
            </a:r>
            <a:r>
              <a:rPr lang="en-US" sz="4000">
                <a:solidFill>
                  <a:schemeClr val="accent2"/>
                </a:solidFill>
              </a:rPr>
              <a:t> </a:t>
            </a:r>
            <a:r>
              <a:rPr lang="en-US" sz="4000">
                <a:solidFill>
                  <a:srgbClr val="CC0000"/>
                </a:solidFill>
              </a:rPr>
              <a:t>N</a:t>
            </a:r>
            <a:endParaRPr lang="en-US" sz="4000" baseline="-25000">
              <a:solidFill>
                <a:srgbClr val="CC0000"/>
              </a:solidFill>
            </a:endParaRPr>
          </a:p>
          <a:p>
            <a:pPr marL="609600" indent="-609600">
              <a:buClr>
                <a:schemeClr val="tx1"/>
              </a:buClr>
              <a:buFontTx/>
              <a:buAutoNum type="alphaUcPeriod"/>
            </a:pPr>
            <a:r>
              <a:rPr lang="en-US" sz="4000">
                <a:solidFill>
                  <a:schemeClr val="accent2"/>
                </a:solidFill>
              </a:rPr>
              <a:t>M</a:t>
            </a:r>
            <a:r>
              <a:rPr lang="en-US" sz="4000">
                <a:solidFill>
                  <a:srgbClr val="CC0000"/>
                </a:solidFill>
              </a:rPr>
              <a:t>N</a:t>
            </a:r>
            <a:endParaRPr lang="en-US" sz="4000" baseline="-25000">
              <a:solidFill>
                <a:srgbClr val="CC0000"/>
              </a:solidFill>
            </a:endParaRPr>
          </a:p>
          <a:p>
            <a:pPr marL="609600" indent="-609600">
              <a:buClr>
                <a:schemeClr val="tx1"/>
              </a:buClr>
              <a:buFontTx/>
              <a:buAutoNum type="alphaUcPeriod"/>
            </a:pPr>
            <a:r>
              <a:rPr lang="en-US" sz="4000">
                <a:solidFill>
                  <a:schemeClr val="accent2"/>
                </a:solidFill>
              </a:rPr>
              <a:t>M</a:t>
            </a:r>
            <a:r>
              <a:rPr lang="en-US" sz="4000" baseline="-25000">
                <a:solidFill>
                  <a:schemeClr val="accent2"/>
                </a:solidFill>
              </a:rPr>
              <a:t>3</a:t>
            </a:r>
            <a:r>
              <a:rPr lang="en-US" sz="4000">
                <a:solidFill>
                  <a:schemeClr val="accent2"/>
                </a:solidFill>
              </a:rPr>
              <a:t> </a:t>
            </a:r>
            <a:r>
              <a:rPr lang="en-US" sz="4000">
                <a:solidFill>
                  <a:srgbClr val="CC0000"/>
                </a:solidFill>
              </a:rPr>
              <a:t>N</a:t>
            </a:r>
            <a:r>
              <a:rPr lang="en-US" sz="4000" baseline="-25000">
                <a:solidFill>
                  <a:srgbClr val="CC0000"/>
                </a:solidFill>
              </a:rPr>
              <a:t>3</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0"/>
            <a:ext cx="8229600" cy="1143000"/>
          </a:xfrm>
        </p:spPr>
        <p:txBody>
          <a:bodyPr/>
          <a:lstStyle/>
          <a:p>
            <a:pPr algn="l"/>
            <a:r>
              <a:rPr lang="en-US" dirty="0"/>
              <a:t>3. Which is the formula for the compound made from </a:t>
            </a:r>
            <a:br>
              <a:rPr lang="en-US" dirty="0"/>
            </a:br>
            <a:r>
              <a:rPr lang="en-US" dirty="0">
                <a:solidFill>
                  <a:schemeClr val="accent2"/>
                </a:solidFill>
              </a:rPr>
              <a:t>M</a:t>
            </a:r>
            <a:r>
              <a:rPr lang="en-US" baseline="30000" dirty="0">
                <a:solidFill>
                  <a:schemeClr val="accent2"/>
                </a:solidFill>
              </a:rPr>
              <a:t>+3</a:t>
            </a:r>
            <a:r>
              <a:rPr lang="en-US" dirty="0"/>
              <a:t> and </a:t>
            </a:r>
            <a:r>
              <a:rPr lang="en-US" dirty="0">
                <a:solidFill>
                  <a:srgbClr val="CC0000"/>
                </a:solidFill>
              </a:rPr>
              <a:t>N</a:t>
            </a:r>
            <a:r>
              <a:rPr lang="en-US" baseline="30000" dirty="0">
                <a:solidFill>
                  <a:srgbClr val="CC0000"/>
                </a:solidFill>
              </a:rPr>
              <a:t>-2</a:t>
            </a:r>
          </a:p>
        </p:txBody>
      </p:sp>
      <p:sp>
        <p:nvSpPr>
          <p:cNvPr id="8196" name="Rectangle 4"/>
          <p:cNvSpPr>
            <a:spLocks noGrp="1" noChangeArrowheads="1"/>
          </p:cNvSpPr>
          <p:nvPr>
            <p:ph type="body" idx="1"/>
          </p:nvPr>
        </p:nvSpPr>
        <p:spPr>
          <a:xfrm>
            <a:off x="2438400" y="2438400"/>
            <a:ext cx="5105400" cy="3505200"/>
          </a:xfrm>
          <a:noFill/>
          <a:ln/>
        </p:spPr>
        <p:txBody>
          <a:bodyPr/>
          <a:lstStyle/>
          <a:p>
            <a:pPr marL="609600" indent="-609600">
              <a:buClr>
                <a:schemeClr val="tx1"/>
              </a:buClr>
              <a:buFontTx/>
              <a:buAutoNum type="alphaUcPeriod"/>
            </a:pPr>
            <a:r>
              <a:rPr lang="en-US" sz="4000">
                <a:solidFill>
                  <a:schemeClr val="accent2"/>
                </a:solidFill>
              </a:rPr>
              <a:t>M</a:t>
            </a:r>
            <a:r>
              <a:rPr lang="en-US" sz="4000">
                <a:solidFill>
                  <a:srgbClr val="CC0000"/>
                </a:solidFill>
              </a:rPr>
              <a:t>N</a:t>
            </a:r>
            <a:endParaRPr lang="en-US" sz="4000" baseline="-25000">
              <a:solidFill>
                <a:srgbClr val="CC0000"/>
              </a:solidFill>
            </a:endParaRPr>
          </a:p>
          <a:p>
            <a:pPr marL="609600" indent="-609600">
              <a:buClr>
                <a:schemeClr val="tx1"/>
              </a:buClr>
              <a:buFontTx/>
              <a:buAutoNum type="alphaUcPeriod"/>
            </a:pPr>
            <a:r>
              <a:rPr lang="en-US" sz="4000">
                <a:solidFill>
                  <a:schemeClr val="accent2"/>
                </a:solidFill>
              </a:rPr>
              <a:t>M</a:t>
            </a:r>
            <a:r>
              <a:rPr lang="en-US" sz="4000" baseline="-25000">
                <a:solidFill>
                  <a:schemeClr val="accent2"/>
                </a:solidFill>
              </a:rPr>
              <a:t>3</a:t>
            </a:r>
            <a:r>
              <a:rPr lang="en-US" sz="4000">
                <a:solidFill>
                  <a:schemeClr val="accent2"/>
                </a:solidFill>
              </a:rPr>
              <a:t> </a:t>
            </a:r>
            <a:r>
              <a:rPr lang="en-US" sz="4000">
                <a:solidFill>
                  <a:srgbClr val="CC0000"/>
                </a:solidFill>
              </a:rPr>
              <a:t>N</a:t>
            </a:r>
            <a:r>
              <a:rPr lang="en-US" sz="4000" baseline="-25000">
                <a:solidFill>
                  <a:srgbClr val="CC0000"/>
                </a:solidFill>
              </a:rPr>
              <a:t>2</a:t>
            </a:r>
          </a:p>
          <a:p>
            <a:pPr marL="609600" indent="-609600">
              <a:buClr>
                <a:schemeClr val="tx1"/>
              </a:buClr>
              <a:buFontTx/>
              <a:buAutoNum type="alphaUcPeriod"/>
            </a:pPr>
            <a:r>
              <a:rPr lang="en-US" sz="4000">
                <a:solidFill>
                  <a:schemeClr val="accent2"/>
                </a:solidFill>
              </a:rPr>
              <a:t>M</a:t>
            </a:r>
            <a:r>
              <a:rPr lang="en-US" sz="4000" baseline="-25000">
                <a:solidFill>
                  <a:schemeClr val="accent2"/>
                </a:solidFill>
              </a:rPr>
              <a:t>2</a:t>
            </a:r>
            <a:r>
              <a:rPr lang="en-US" sz="4000">
                <a:solidFill>
                  <a:schemeClr val="accent2"/>
                </a:solidFill>
              </a:rPr>
              <a:t> </a:t>
            </a:r>
            <a:r>
              <a:rPr lang="en-US" sz="4000">
                <a:solidFill>
                  <a:srgbClr val="CC0000"/>
                </a:solidFill>
              </a:rPr>
              <a:t>N</a:t>
            </a:r>
            <a:r>
              <a:rPr lang="en-US" sz="4000" baseline="-25000">
                <a:solidFill>
                  <a:srgbClr val="CC0000"/>
                </a:solidFill>
              </a:rPr>
              <a:t>3</a:t>
            </a:r>
          </a:p>
          <a:p>
            <a:pPr marL="609600" indent="-609600">
              <a:buClr>
                <a:schemeClr val="tx1"/>
              </a:buClr>
              <a:buFontTx/>
              <a:buAutoNum type="alphaUcPeriod"/>
            </a:pPr>
            <a:r>
              <a:rPr lang="en-US" sz="4000">
                <a:solidFill>
                  <a:schemeClr val="accent2"/>
                </a:solidFill>
              </a:rPr>
              <a:t>M</a:t>
            </a:r>
            <a:r>
              <a:rPr lang="en-US" sz="4000" baseline="-25000">
                <a:solidFill>
                  <a:schemeClr val="accent2"/>
                </a:solidFill>
              </a:rPr>
              <a:t>6</a:t>
            </a:r>
            <a:r>
              <a:rPr lang="en-US" sz="4000">
                <a:solidFill>
                  <a:schemeClr val="accent2"/>
                </a:solidFill>
              </a:rPr>
              <a:t> </a:t>
            </a:r>
            <a:r>
              <a:rPr lang="en-US" sz="4000">
                <a:solidFill>
                  <a:srgbClr val="CC0000"/>
                </a:solidFill>
              </a:rPr>
              <a:t>N</a:t>
            </a:r>
            <a:r>
              <a:rPr lang="en-US" sz="4000" baseline="-25000">
                <a:solidFill>
                  <a:srgbClr val="CC0000"/>
                </a:solidFill>
              </a:rPr>
              <a:t>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33400"/>
            <a:ext cx="8229600" cy="1143000"/>
          </a:xfrm>
        </p:spPr>
        <p:txBody>
          <a:bodyPr/>
          <a:lstStyle/>
          <a:p>
            <a:pPr algn="l"/>
            <a:r>
              <a:rPr lang="en-US" sz="3600" dirty="0">
                <a:cs typeface="Times New Roman" pitchFamily="18" charset="0"/>
              </a:rPr>
              <a:t>4. I thought this lab was _________ USEFUL for learning about ionic formulas.</a:t>
            </a:r>
          </a:p>
        </p:txBody>
      </p:sp>
      <p:sp>
        <p:nvSpPr>
          <p:cNvPr id="13315" name="Rectangle 3"/>
          <p:cNvSpPr>
            <a:spLocks noGrp="1" noChangeArrowheads="1"/>
          </p:cNvSpPr>
          <p:nvPr>
            <p:ph type="body" idx="1"/>
          </p:nvPr>
        </p:nvSpPr>
        <p:spPr>
          <a:xfrm>
            <a:off x="2362200" y="2133600"/>
            <a:ext cx="3733800" cy="4114800"/>
          </a:xfrm>
        </p:spPr>
        <p:txBody>
          <a:bodyPr/>
          <a:lstStyle/>
          <a:p>
            <a:pPr marL="609600" indent="-609600">
              <a:buFontTx/>
              <a:buAutoNum type="alphaUcPeriod"/>
            </a:pPr>
            <a:r>
              <a:rPr lang="en-US" sz="4000">
                <a:cs typeface="Times New Roman" pitchFamily="18" charset="0"/>
              </a:rPr>
              <a:t>very      </a:t>
            </a:r>
          </a:p>
          <a:p>
            <a:pPr marL="609600" indent="-609600">
              <a:buFontTx/>
              <a:buAutoNum type="alphaUcPeriod"/>
            </a:pPr>
            <a:r>
              <a:rPr lang="en-US" sz="4000">
                <a:cs typeface="Times New Roman" pitchFamily="18" charset="0"/>
              </a:rPr>
              <a:t>mostly      </a:t>
            </a:r>
          </a:p>
          <a:p>
            <a:pPr marL="609600" indent="-609600">
              <a:buFontTx/>
              <a:buAutoNum type="alphaUcPeriod"/>
            </a:pPr>
            <a:r>
              <a:rPr lang="en-US" sz="4000">
                <a:cs typeface="Times New Roman" pitchFamily="18" charset="0"/>
              </a:rPr>
              <a:t>barely      </a:t>
            </a:r>
          </a:p>
          <a:p>
            <a:pPr marL="609600" indent="-609600">
              <a:buFontTx/>
              <a:buAutoNum type="alphaUcPeriod"/>
            </a:pPr>
            <a:r>
              <a:rPr lang="en-US" sz="4000">
                <a:cs typeface="Times New Roman" pitchFamily="18" charset="0"/>
              </a:rPr>
              <a:t>not</a:t>
            </a:r>
          </a:p>
          <a:p>
            <a:pPr marL="609600" indent="-609600">
              <a:buFontTx/>
              <a:buAutoNum type="alphaUcPeriod"/>
            </a:pPr>
            <a:endParaRPr lang="en-US" sz="40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838200"/>
            <a:ext cx="8229600" cy="1143000"/>
          </a:xfrm>
        </p:spPr>
        <p:txBody>
          <a:bodyPr/>
          <a:lstStyle/>
          <a:p>
            <a:pPr algn="l"/>
            <a:r>
              <a:rPr lang="en-US" sz="3600" dirty="0">
                <a:cs typeface="Times New Roman" pitchFamily="18" charset="0"/>
              </a:rPr>
              <a:t>5. I thought this lab was _________ ENJOYABLE for learning about ionic formulas.</a:t>
            </a:r>
          </a:p>
        </p:txBody>
      </p:sp>
      <p:sp>
        <p:nvSpPr>
          <p:cNvPr id="14339" name="Rectangle 3"/>
          <p:cNvSpPr>
            <a:spLocks noGrp="1" noChangeArrowheads="1"/>
          </p:cNvSpPr>
          <p:nvPr>
            <p:ph type="body" idx="1"/>
          </p:nvPr>
        </p:nvSpPr>
        <p:spPr>
          <a:xfrm>
            <a:off x="2743200" y="2133600"/>
            <a:ext cx="3048000" cy="3200400"/>
          </a:xfrm>
        </p:spPr>
        <p:txBody>
          <a:bodyPr/>
          <a:lstStyle/>
          <a:p>
            <a:pPr marL="609600" indent="-609600">
              <a:buFontTx/>
              <a:buAutoNum type="alphaUcPeriod"/>
            </a:pPr>
            <a:r>
              <a:rPr lang="en-US" sz="4000">
                <a:cs typeface="Times New Roman" pitchFamily="18" charset="0"/>
              </a:rPr>
              <a:t>very      </a:t>
            </a:r>
          </a:p>
          <a:p>
            <a:pPr marL="609600" indent="-609600">
              <a:buFontTx/>
              <a:buAutoNum type="alphaUcPeriod"/>
            </a:pPr>
            <a:r>
              <a:rPr lang="en-US" sz="4000">
                <a:cs typeface="Times New Roman" pitchFamily="18" charset="0"/>
              </a:rPr>
              <a:t>mostly      </a:t>
            </a:r>
          </a:p>
          <a:p>
            <a:pPr marL="609600" indent="-609600">
              <a:buFontTx/>
              <a:buAutoNum type="alphaUcPeriod"/>
            </a:pPr>
            <a:r>
              <a:rPr lang="en-US" sz="4000">
                <a:cs typeface="Times New Roman" pitchFamily="18" charset="0"/>
              </a:rPr>
              <a:t>barely      </a:t>
            </a:r>
          </a:p>
          <a:p>
            <a:pPr marL="609600" indent="-609600">
              <a:buFontTx/>
              <a:buAutoNum type="alphaUcPeriod"/>
            </a:pPr>
            <a:r>
              <a:rPr lang="en-US" sz="4000">
                <a:cs typeface="Times New Roman" pitchFamily="18" charset="0"/>
              </a:rPr>
              <a:t>not</a:t>
            </a:r>
            <a:endParaRPr lang="en-US"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057400"/>
            <a:ext cx="8229600" cy="1143000"/>
          </a:xfrm>
        </p:spPr>
        <p:txBody>
          <a:bodyPr/>
          <a:lstStyle/>
          <a:p>
            <a:pPr algn="l"/>
            <a:r>
              <a:rPr lang="en-US" sz="3600"/>
              <a:t>1. There are 2 balloons in a room. They are identical in size and material. One balloon is filled with air and the other balloon is filled with Helium. How does the pressure of the air balloon compare to the pressure of the Helium balloon. The pressure in the air balloon is</a:t>
            </a:r>
          </a:p>
        </p:txBody>
      </p:sp>
      <p:sp>
        <p:nvSpPr>
          <p:cNvPr id="3075" name="Rectangle 3"/>
          <p:cNvSpPr>
            <a:spLocks noGrp="1" noChangeArrowheads="1"/>
          </p:cNvSpPr>
          <p:nvPr>
            <p:ph type="body" idx="1"/>
          </p:nvPr>
        </p:nvSpPr>
        <p:spPr>
          <a:xfrm>
            <a:off x="533400" y="5105400"/>
            <a:ext cx="8229600" cy="762000"/>
          </a:xfrm>
        </p:spPr>
        <p:txBody>
          <a:bodyPr/>
          <a:lstStyle/>
          <a:p>
            <a:pPr>
              <a:buFontTx/>
              <a:buNone/>
            </a:pPr>
            <a:r>
              <a:rPr lang="en-US" sz="4000"/>
              <a:t>A. less	B. equal	C. greater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762000"/>
            <a:ext cx="7010400" cy="1143000"/>
          </a:xfrm>
        </p:spPr>
        <p:txBody>
          <a:bodyPr/>
          <a:lstStyle/>
          <a:p>
            <a:pPr algn="l"/>
            <a:r>
              <a:rPr lang="en-US" sz="4000">
                <a:cs typeface="Times New Roman" pitchFamily="18" charset="0"/>
              </a:rPr>
              <a:t>6. Which is the best drawing for Magnesium chloride in a water solution?</a:t>
            </a:r>
            <a:r>
              <a:rPr lang="en-US"/>
              <a:t> </a:t>
            </a:r>
          </a:p>
        </p:txBody>
      </p:sp>
      <p:grpSp>
        <p:nvGrpSpPr>
          <p:cNvPr id="2" name="Group 28"/>
          <p:cNvGrpSpPr>
            <a:grpSpLocks/>
          </p:cNvGrpSpPr>
          <p:nvPr/>
        </p:nvGrpSpPr>
        <p:grpSpPr bwMode="auto">
          <a:xfrm>
            <a:off x="7391400" y="2895600"/>
            <a:ext cx="1600200" cy="1676400"/>
            <a:chOff x="4560" y="1824"/>
            <a:chExt cx="1008" cy="1056"/>
          </a:xfrm>
        </p:grpSpPr>
        <p:sp>
          <p:nvSpPr>
            <p:cNvPr id="15369" name="Oval 9"/>
            <p:cNvSpPr>
              <a:spLocks noChangeArrowheads="1"/>
            </p:cNvSpPr>
            <p:nvPr/>
          </p:nvSpPr>
          <p:spPr bwMode="auto">
            <a:xfrm>
              <a:off x="4560" y="1824"/>
              <a:ext cx="432" cy="43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5373" name="Oval 13"/>
            <p:cNvSpPr>
              <a:spLocks noChangeArrowheads="1"/>
            </p:cNvSpPr>
            <p:nvPr/>
          </p:nvSpPr>
          <p:spPr bwMode="auto">
            <a:xfrm>
              <a:off x="4608" y="2448"/>
              <a:ext cx="432" cy="43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5374" name="Oval 14"/>
            <p:cNvSpPr>
              <a:spLocks noChangeArrowheads="1"/>
            </p:cNvSpPr>
            <p:nvPr/>
          </p:nvSpPr>
          <p:spPr bwMode="auto">
            <a:xfrm>
              <a:off x="5136" y="2016"/>
              <a:ext cx="432" cy="432"/>
            </a:xfrm>
            <a:prstGeom prst="ellipse">
              <a:avLst/>
            </a:prstGeom>
            <a:solidFill>
              <a:srgbClr val="FF0000"/>
            </a:solidFill>
            <a:ln w="9525">
              <a:solidFill>
                <a:schemeClr val="tx1"/>
              </a:solidFill>
              <a:round/>
              <a:headEnd/>
              <a:tailEnd/>
            </a:ln>
            <a:effectLst/>
          </p:spPr>
          <p:txBody>
            <a:bodyPr wrap="none" anchor="ctr"/>
            <a:lstStyle/>
            <a:p>
              <a:endParaRPr lang="en-US"/>
            </a:p>
          </p:txBody>
        </p:sp>
      </p:grpSp>
      <p:grpSp>
        <p:nvGrpSpPr>
          <p:cNvPr id="3" name="Group 26"/>
          <p:cNvGrpSpPr>
            <a:grpSpLocks/>
          </p:cNvGrpSpPr>
          <p:nvPr/>
        </p:nvGrpSpPr>
        <p:grpSpPr bwMode="auto">
          <a:xfrm>
            <a:off x="7239000" y="304800"/>
            <a:ext cx="685800" cy="1524000"/>
            <a:chOff x="4416" y="192"/>
            <a:chExt cx="432" cy="960"/>
          </a:xfrm>
        </p:grpSpPr>
        <p:sp>
          <p:nvSpPr>
            <p:cNvPr id="15372" name="Oval 12"/>
            <p:cNvSpPr>
              <a:spLocks noChangeArrowheads="1"/>
            </p:cNvSpPr>
            <p:nvPr/>
          </p:nvSpPr>
          <p:spPr bwMode="auto">
            <a:xfrm>
              <a:off x="4416" y="192"/>
              <a:ext cx="432" cy="43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5375" name="Oval 15"/>
            <p:cNvSpPr>
              <a:spLocks noChangeArrowheads="1"/>
            </p:cNvSpPr>
            <p:nvPr/>
          </p:nvSpPr>
          <p:spPr bwMode="auto">
            <a:xfrm>
              <a:off x="4416" y="720"/>
              <a:ext cx="432" cy="432"/>
            </a:xfrm>
            <a:prstGeom prst="ellipse">
              <a:avLst/>
            </a:prstGeom>
            <a:solidFill>
              <a:srgbClr val="FF0000"/>
            </a:solidFill>
            <a:ln w="9525">
              <a:solidFill>
                <a:schemeClr val="tx1"/>
              </a:solidFill>
              <a:round/>
              <a:headEnd/>
              <a:tailEnd/>
            </a:ln>
            <a:effectLst/>
          </p:spPr>
          <p:txBody>
            <a:bodyPr wrap="none" anchor="ctr"/>
            <a:lstStyle/>
            <a:p>
              <a:endParaRPr lang="en-US"/>
            </a:p>
          </p:txBody>
        </p:sp>
      </p:grpSp>
      <p:grpSp>
        <p:nvGrpSpPr>
          <p:cNvPr id="4" name="Group 27"/>
          <p:cNvGrpSpPr>
            <a:grpSpLocks/>
          </p:cNvGrpSpPr>
          <p:nvPr/>
        </p:nvGrpSpPr>
        <p:grpSpPr bwMode="auto">
          <a:xfrm>
            <a:off x="7924800" y="304800"/>
            <a:ext cx="1219200" cy="1539875"/>
            <a:chOff x="4992" y="192"/>
            <a:chExt cx="768" cy="970"/>
          </a:xfrm>
        </p:grpSpPr>
        <p:sp>
          <p:nvSpPr>
            <p:cNvPr id="15376" name="Text Box 16"/>
            <p:cNvSpPr txBox="1">
              <a:spLocks noChangeArrowheads="1"/>
            </p:cNvSpPr>
            <p:nvPr/>
          </p:nvSpPr>
          <p:spPr bwMode="auto">
            <a:xfrm>
              <a:off x="4992" y="192"/>
              <a:ext cx="768" cy="442"/>
            </a:xfrm>
            <a:prstGeom prst="rect">
              <a:avLst/>
            </a:prstGeom>
            <a:noFill/>
            <a:ln w="9525">
              <a:noFill/>
              <a:miter lim="800000"/>
              <a:headEnd/>
              <a:tailEnd/>
            </a:ln>
            <a:effectLst/>
          </p:spPr>
          <p:txBody>
            <a:bodyPr>
              <a:spAutoFit/>
            </a:bodyPr>
            <a:lstStyle/>
            <a:p>
              <a:pPr>
                <a:spcBef>
                  <a:spcPct val="50000"/>
                </a:spcBef>
              </a:pPr>
              <a:r>
                <a:rPr lang="en-US" sz="4000"/>
                <a:t>Mg</a:t>
              </a:r>
            </a:p>
          </p:txBody>
        </p:sp>
        <p:sp>
          <p:nvSpPr>
            <p:cNvPr id="15377" name="Text Box 17"/>
            <p:cNvSpPr txBox="1">
              <a:spLocks noChangeArrowheads="1"/>
            </p:cNvSpPr>
            <p:nvPr/>
          </p:nvSpPr>
          <p:spPr bwMode="auto">
            <a:xfrm>
              <a:off x="4992" y="720"/>
              <a:ext cx="768" cy="442"/>
            </a:xfrm>
            <a:prstGeom prst="rect">
              <a:avLst/>
            </a:prstGeom>
            <a:noFill/>
            <a:ln w="9525">
              <a:noFill/>
              <a:miter lim="800000"/>
              <a:headEnd/>
              <a:tailEnd/>
            </a:ln>
            <a:effectLst/>
          </p:spPr>
          <p:txBody>
            <a:bodyPr>
              <a:spAutoFit/>
            </a:bodyPr>
            <a:lstStyle/>
            <a:p>
              <a:pPr>
                <a:spcBef>
                  <a:spcPct val="50000"/>
                </a:spcBef>
              </a:pPr>
              <a:r>
                <a:rPr lang="en-US" sz="4000"/>
                <a:t>Cl</a:t>
              </a:r>
            </a:p>
          </p:txBody>
        </p:sp>
      </p:grpSp>
      <p:grpSp>
        <p:nvGrpSpPr>
          <p:cNvPr id="5" name="Group 29"/>
          <p:cNvGrpSpPr>
            <a:grpSpLocks/>
          </p:cNvGrpSpPr>
          <p:nvPr/>
        </p:nvGrpSpPr>
        <p:grpSpPr bwMode="auto">
          <a:xfrm>
            <a:off x="5715000" y="3200400"/>
            <a:ext cx="1371600" cy="1143000"/>
            <a:chOff x="2688" y="1584"/>
            <a:chExt cx="864" cy="720"/>
          </a:xfrm>
        </p:grpSpPr>
        <p:sp>
          <p:nvSpPr>
            <p:cNvPr id="15368" name="Oval 8"/>
            <p:cNvSpPr>
              <a:spLocks noChangeArrowheads="1"/>
            </p:cNvSpPr>
            <p:nvPr/>
          </p:nvSpPr>
          <p:spPr bwMode="auto">
            <a:xfrm>
              <a:off x="2688" y="1872"/>
              <a:ext cx="432" cy="43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5371" name="Oval 11"/>
            <p:cNvSpPr>
              <a:spLocks noChangeArrowheads="1"/>
            </p:cNvSpPr>
            <p:nvPr/>
          </p:nvSpPr>
          <p:spPr bwMode="auto">
            <a:xfrm>
              <a:off x="2832" y="1584"/>
              <a:ext cx="432" cy="43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5378" name="Oval 18"/>
            <p:cNvSpPr>
              <a:spLocks noChangeArrowheads="1"/>
            </p:cNvSpPr>
            <p:nvPr/>
          </p:nvSpPr>
          <p:spPr bwMode="auto">
            <a:xfrm>
              <a:off x="3120" y="1728"/>
              <a:ext cx="432" cy="432"/>
            </a:xfrm>
            <a:prstGeom prst="ellipse">
              <a:avLst/>
            </a:prstGeom>
            <a:solidFill>
              <a:srgbClr val="FF0000"/>
            </a:solidFill>
            <a:ln w="9525">
              <a:solidFill>
                <a:schemeClr val="tx1"/>
              </a:solidFill>
              <a:round/>
              <a:headEnd/>
              <a:tailEnd/>
            </a:ln>
            <a:effectLst/>
          </p:spPr>
          <p:txBody>
            <a:bodyPr wrap="none" anchor="ctr"/>
            <a:lstStyle/>
            <a:p>
              <a:endParaRPr lang="en-US"/>
            </a:p>
          </p:txBody>
        </p:sp>
      </p:grpSp>
      <p:sp>
        <p:nvSpPr>
          <p:cNvPr id="15365" name="Oval 5"/>
          <p:cNvSpPr>
            <a:spLocks noChangeArrowheads="1"/>
          </p:cNvSpPr>
          <p:nvPr/>
        </p:nvSpPr>
        <p:spPr bwMode="auto">
          <a:xfrm>
            <a:off x="2819400" y="3505200"/>
            <a:ext cx="685800" cy="6858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5367" name="Oval 7"/>
          <p:cNvSpPr>
            <a:spLocks noChangeArrowheads="1"/>
          </p:cNvSpPr>
          <p:nvPr/>
        </p:nvSpPr>
        <p:spPr bwMode="auto">
          <a:xfrm>
            <a:off x="2057400" y="3048000"/>
            <a:ext cx="685800" cy="6858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5380" name="Oval 20"/>
          <p:cNvSpPr>
            <a:spLocks noChangeArrowheads="1"/>
          </p:cNvSpPr>
          <p:nvPr/>
        </p:nvSpPr>
        <p:spPr bwMode="auto">
          <a:xfrm>
            <a:off x="1981200" y="4038600"/>
            <a:ext cx="685800" cy="685800"/>
          </a:xfrm>
          <a:prstGeom prst="ellipse">
            <a:avLst/>
          </a:prstGeom>
          <a:solidFill>
            <a:srgbClr val="FF0000"/>
          </a:solidFill>
          <a:ln w="9525">
            <a:solidFill>
              <a:schemeClr val="tx1"/>
            </a:solidFill>
            <a:round/>
            <a:headEnd/>
            <a:tailEnd/>
          </a:ln>
          <a:effectLst/>
        </p:spPr>
        <p:txBody>
          <a:bodyPr wrap="none" anchor="ctr"/>
          <a:lstStyle/>
          <a:p>
            <a:endParaRPr lang="en-US"/>
          </a:p>
        </p:txBody>
      </p:sp>
      <p:grpSp>
        <p:nvGrpSpPr>
          <p:cNvPr id="6" name="Group 30"/>
          <p:cNvGrpSpPr>
            <a:grpSpLocks/>
          </p:cNvGrpSpPr>
          <p:nvPr/>
        </p:nvGrpSpPr>
        <p:grpSpPr bwMode="auto">
          <a:xfrm>
            <a:off x="3886200" y="3124200"/>
            <a:ext cx="1219200" cy="1295400"/>
            <a:chOff x="1536" y="2064"/>
            <a:chExt cx="768" cy="816"/>
          </a:xfrm>
        </p:grpSpPr>
        <p:sp>
          <p:nvSpPr>
            <p:cNvPr id="15370" name="Oval 10"/>
            <p:cNvSpPr>
              <a:spLocks noChangeArrowheads="1"/>
            </p:cNvSpPr>
            <p:nvPr/>
          </p:nvSpPr>
          <p:spPr bwMode="auto">
            <a:xfrm>
              <a:off x="1536" y="2064"/>
              <a:ext cx="432" cy="43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5379" name="Oval 19"/>
            <p:cNvSpPr>
              <a:spLocks noChangeArrowheads="1"/>
            </p:cNvSpPr>
            <p:nvPr/>
          </p:nvSpPr>
          <p:spPr bwMode="auto">
            <a:xfrm>
              <a:off x="1872" y="2160"/>
              <a:ext cx="432" cy="43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5366" name="Oval 6"/>
            <p:cNvSpPr>
              <a:spLocks noChangeArrowheads="1"/>
            </p:cNvSpPr>
            <p:nvPr/>
          </p:nvSpPr>
          <p:spPr bwMode="auto">
            <a:xfrm>
              <a:off x="1728" y="2448"/>
              <a:ext cx="432" cy="432"/>
            </a:xfrm>
            <a:prstGeom prst="ellipse">
              <a:avLst/>
            </a:prstGeom>
            <a:solidFill>
              <a:schemeClr val="accent2"/>
            </a:solidFill>
            <a:ln w="9525">
              <a:solidFill>
                <a:schemeClr val="tx1"/>
              </a:solidFill>
              <a:round/>
              <a:headEnd/>
              <a:tailEnd/>
            </a:ln>
            <a:effectLst/>
          </p:spPr>
          <p:txBody>
            <a:bodyPr wrap="none" anchor="ctr"/>
            <a:lstStyle/>
            <a:p>
              <a:endParaRPr lang="en-US"/>
            </a:p>
          </p:txBody>
        </p:sp>
      </p:grpSp>
      <p:sp>
        <p:nvSpPr>
          <p:cNvPr id="15383" name="Rectangle 23"/>
          <p:cNvSpPr>
            <a:spLocks noChangeArrowheads="1"/>
          </p:cNvSpPr>
          <p:nvPr/>
        </p:nvSpPr>
        <p:spPr bwMode="auto">
          <a:xfrm>
            <a:off x="3644900" y="2743200"/>
            <a:ext cx="1752600" cy="2209800"/>
          </a:xfrm>
          <a:prstGeom prst="rect">
            <a:avLst/>
          </a:prstGeom>
          <a:noFill/>
          <a:ln w="57150">
            <a:solidFill>
              <a:schemeClr val="tx1"/>
            </a:solidFill>
            <a:miter lim="800000"/>
            <a:headEnd/>
            <a:tailEnd/>
          </a:ln>
          <a:effectLst/>
        </p:spPr>
        <p:txBody>
          <a:bodyPr wrap="none" anchor="ctr"/>
          <a:lstStyle/>
          <a:p>
            <a:endParaRPr lang="en-US"/>
          </a:p>
        </p:txBody>
      </p:sp>
      <p:grpSp>
        <p:nvGrpSpPr>
          <p:cNvPr id="7" name="Group 32"/>
          <p:cNvGrpSpPr>
            <a:grpSpLocks/>
          </p:cNvGrpSpPr>
          <p:nvPr/>
        </p:nvGrpSpPr>
        <p:grpSpPr bwMode="auto">
          <a:xfrm rot="-1704146">
            <a:off x="609600" y="3048000"/>
            <a:ext cx="685800" cy="1524000"/>
            <a:chOff x="4416" y="192"/>
            <a:chExt cx="432" cy="960"/>
          </a:xfrm>
        </p:grpSpPr>
        <p:sp>
          <p:nvSpPr>
            <p:cNvPr id="15393" name="Oval 33"/>
            <p:cNvSpPr>
              <a:spLocks noChangeArrowheads="1"/>
            </p:cNvSpPr>
            <p:nvPr/>
          </p:nvSpPr>
          <p:spPr bwMode="auto">
            <a:xfrm>
              <a:off x="4416" y="192"/>
              <a:ext cx="432" cy="43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5394" name="Oval 34"/>
            <p:cNvSpPr>
              <a:spLocks noChangeArrowheads="1"/>
            </p:cNvSpPr>
            <p:nvPr/>
          </p:nvSpPr>
          <p:spPr bwMode="auto">
            <a:xfrm>
              <a:off x="4416" y="720"/>
              <a:ext cx="432" cy="432"/>
            </a:xfrm>
            <a:prstGeom prst="ellipse">
              <a:avLst/>
            </a:prstGeom>
            <a:solidFill>
              <a:srgbClr val="FF0000"/>
            </a:solidFill>
            <a:ln w="9525">
              <a:solidFill>
                <a:schemeClr val="tx1"/>
              </a:solidFill>
              <a:round/>
              <a:headEnd/>
              <a:tailEnd/>
            </a:ln>
            <a:effectLst/>
          </p:spPr>
          <p:txBody>
            <a:bodyPr wrap="none" anchor="ctr"/>
            <a:lstStyle/>
            <a:p>
              <a:endParaRPr lang="en-US"/>
            </a:p>
          </p:txBody>
        </p:sp>
      </p:grpSp>
      <p:sp>
        <p:nvSpPr>
          <p:cNvPr id="15395" name="Rectangle 35"/>
          <p:cNvSpPr>
            <a:spLocks noChangeArrowheads="1"/>
          </p:cNvSpPr>
          <p:nvPr/>
        </p:nvSpPr>
        <p:spPr bwMode="auto">
          <a:xfrm>
            <a:off x="1817688" y="2743200"/>
            <a:ext cx="1752600" cy="2209800"/>
          </a:xfrm>
          <a:prstGeom prst="rect">
            <a:avLst/>
          </a:prstGeom>
          <a:noFill/>
          <a:ln w="57150">
            <a:solidFill>
              <a:schemeClr val="tx1"/>
            </a:solidFill>
            <a:miter lim="800000"/>
            <a:headEnd/>
            <a:tailEnd/>
          </a:ln>
          <a:effectLst/>
        </p:spPr>
        <p:txBody>
          <a:bodyPr wrap="none" anchor="ctr"/>
          <a:lstStyle/>
          <a:p>
            <a:endParaRPr lang="en-US"/>
          </a:p>
        </p:txBody>
      </p:sp>
      <p:sp>
        <p:nvSpPr>
          <p:cNvPr id="15396" name="Rectangle 36"/>
          <p:cNvSpPr>
            <a:spLocks noChangeArrowheads="1"/>
          </p:cNvSpPr>
          <p:nvPr/>
        </p:nvSpPr>
        <p:spPr bwMode="auto">
          <a:xfrm>
            <a:off x="141288" y="2743200"/>
            <a:ext cx="1600200" cy="2209800"/>
          </a:xfrm>
          <a:prstGeom prst="rect">
            <a:avLst/>
          </a:prstGeom>
          <a:noFill/>
          <a:ln w="57150">
            <a:solidFill>
              <a:schemeClr val="tx1"/>
            </a:solidFill>
            <a:miter lim="800000"/>
            <a:headEnd/>
            <a:tailEnd/>
          </a:ln>
          <a:effectLst/>
        </p:spPr>
        <p:txBody>
          <a:bodyPr wrap="none" anchor="ctr"/>
          <a:lstStyle/>
          <a:p>
            <a:endParaRPr lang="en-US"/>
          </a:p>
        </p:txBody>
      </p:sp>
      <p:sp>
        <p:nvSpPr>
          <p:cNvPr id="15397" name="Rectangle 37"/>
          <p:cNvSpPr>
            <a:spLocks noChangeArrowheads="1"/>
          </p:cNvSpPr>
          <p:nvPr/>
        </p:nvSpPr>
        <p:spPr bwMode="auto">
          <a:xfrm>
            <a:off x="5464175" y="2743200"/>
            <a:ext cx="1752600" cy="2209800"/>
          </a:xfrm>
          <a:prstGeom prst="rect">
            <a:avLst/>
          </a:prstGeom>
          <a:noFill/>
          <a:ln w="57150">
            <a:solidFill>
              <a:schemeClr val="tx1"/>
            </a:solidFill>
            <a:miter lim="800000"/>
            <a:headEnd/>
            <a:tailEnd/>
          </a:ln>
          <a:effectLst/>
        </p:spPr>
        <p:txBody>
          <a:bodyPr wrap="none" anchor="ctr"/>
          <a:lstStyle/>
          <a:p>
            <a:endParaRPr lang="en-US"/>
          </a:p>
        </p:txBody>
      </p:sp>
      <p:sp>
        <p:nvSpPr>
          <p:cNvPr id="15398" name="Rectangle 38"/>
          <p:cNvSpPr>
            <a:spLocks noChangeArrowheads="1"/>
          </p:cNvSpPr>
          <p:nvPr/>
        </p:nvSpPr>
        <p:spPr bwMode="auto">
          <a:xfrm>
            <a:off x="7294563" y="2743200"/>
            <a:ext cx="1752600" cy="2209800"/>
          </a:xfrm>
          <a:prstGeom prst="rect">
            <a:avLst/>
          </a:prstGeom>
          <a:noFill/>
          <a:ln w="57150">
            <a:solidFill>
              <a:schemeClr val="tx1"/>
            </a:solidFill>
            <a:miter lim="800000"/>
            <a:headEnd/>
            <a:tailEnd/>
          </a:ln>
          <a:effectLst/>
        </p:spPr>
        <p:txBody>
          <a:bodyPr wrap="none" anchor="ctr"/>
          <a:lstStyle/>
          <a:p>
            <a:endParaRPr lang="en-US"/>
          </a:p>
        </p:txBody>
      </p:sp>
      <p:sp>
        <p:nvSpPr>
          <p:cNvPr id="15399" name="Text Box 39"/>
          <p:cNvSpPr txBox="1">
            <a:spLocks noChangeArrowheads="1"/>
          </p:cNvSpPr>
          <p:nvPr/>
        </p:nvSpPr>
        <p:spPr bwMode="auto">
          <a:xfrm>
            <a:off x="381000" y="4876800"/>
            <a:ext cx="8763000" cy="641350"/>
          </a:xfrm>
          <a:prstGeom prst="rect">
            <a:avLst/>
          </a:prstGeom>
          <a:noFill/>
          <a:ln w="9525">
            <a:noFill/>
            <a:miter lim="800000"/>
            <a:headEnd/>
            <a:tailEnd/>
          </a:ln>
          <a:effectLst/>
        </p:spPr>
        <p:txBody>
          <a:bodyPr>
            <a:spAutoFit/>
          </a:bodyPr>
          <a:lstStyle/>
          <a:p>
            <a:pPr>
              <a:spcBef>
                <a:spcPct val="50000"/>
              </a:spcBef>
            </a:pPr>
            <a:r>
              <a:rPr lang="en-US" sz="3600"/>
              <a:t>A		B		  C		   D		  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609600"/>
            <a:ext cx="8458200" cy="1143000"/>
          </a:xfrm>
        </p:spPr>
        <p:txBody>
          <a:bodyPr/>
          <a:lstStyle/>
          <a:p>
            <a:pPr algn="l"/>
            <a:r>
              <a:rPr lang="en-US" sz="3600"/>
              <a:t>7. </a:t>
            </a:r>
            <a:r>
              <a:rPr lang="en-US" sz="3600">
                <a:cs typeface="Times New Roman" pitchFamily="18" charset="0"/>
              </a:rPr>
              <a:t>How would the drawing change if Magnesium chloride were changed to  Magnesium oxide?</a:t>
            </a:r>
          </a:p>
        </p:txBody>
      </p:sp>
      <p:sp>
        <p:nvSpPr>
          <p:cNvPr id="16387" name="Rectangle 3"/>
          <p:cNvSpPr>
            <a:spLocks noGrp="1" noChangeArrowheads="1"/>
          </p:cNvSpPr>
          <p:nvPr>
            <p:ph type="body" idx="1"/>
          </p:nvPr>
        </p:nvSpPr>
        <p:spPr>
          <a:xfrm>
            <a:off x="457200" y="2362200"/>
            <a:ext cx="8229600" cy="3581400"/>
          </a:xfrm>
        </p:spPr>
        <p:txBody>
          <a:bodyPr/>
          <a:lstStyle/>
          <a:p>
            <a:pPr marL="609600" indent="-609600">
              <a:buFontTx/>
              <a:buAutoNum type="alphaUcPeriod"/>
            </a:pPr>
            <a:r>
              <a:rPr lang="en-US"/>
              <a:t>The ratio of the ions would be the same</a:t>
            </a:r>
          </a:p>
          <a:p>
            <a:pPr marL="609600" indent="-609600">
              <a:buFontTx/>
              <a:buAutoNum type="alphaUcPeriod"/>
            </a:pPr>
            <a:r>
              <a:rPr lang="en-US"/>
              <a:t>The ratio would change to 1 magnesium for every oxide</a:t>
            </a:r>
          </a:p>
          <a:p>
            <a:pPr marL="609600" indent="-609600">
              <a:buFontTx/>
              <a:buAutoNum type="alphaUcPeriod"/>
            </a:pPr>
            <a:r>
              <a:rPr lang="en-US"/>
              <a:t>The ratio would change to 2 magnesium for every oxide </a:t>
            </a:r>
          </a:p>
          <a:p>
            <a:pPr marL="609600" indent="-609600">
              <a:buFontTx/>
              <a:buAutoNum type="alphaUcPeriod"/>
            </a:pPr>
            <a:r>
              <a:rPr lang="en-US"/>
              <a:t>You would have to use different colors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5" name="AutoShape 39"/>
          <p:cNvSpPr>
            <a:spLocks noChangeArrowheads="1"/>
          </p:cNvSpPr>
          <p:nvPr/>
        </p:nvSpPr>
        <p:spPr bwMode="auto">
          <a:xfrm>
            <a:off x="7315200" y="3200400"/>
            <a:ext cx="1143000" cy="2624138"/>
          </a:xfrm>
          <a:prstGeom prst="roundRect">
            <a:avLst>
              <a:gd name="adj" fmla="val 16667"/>
            </a:avLst>
          </a:prstGeom>
          <a:solidFill>
            <a:srgbClr val="99CCFF"/>
          </a:solidFill>
          <a:ln w="9525">
            <a:solidFill>
              <a:schemeClr val="tx1"/>
            </a:solidFill>
            <a:round/>
            <a:headEnd/>
            <a:tailEnd/>
          </a:ln>
          <a:effectLst/>
        </p:spPr>
        <p:txBody>
          <a:bodyPr wrap="none" anchor="ctr"/>
          <a:lstStyle/>
          <a:p>
            <a:endParaRPr lang="en-US"/>
          </a:p>
        </p:txBody>
      </p:sp>
      <p:sp>
        <p:nvSpPr>
          <p:cNvPr id="19494" name="AutoShape 38"/>
          <p:cNvSpPr>
            <a:spLocks noChangeArrowheads="1"/>
          </p:cNvSpPr>
          <p:nvPr/>
        </p:nvSpPr>
        <p:spPr bwMode="auto">
          <a:xfrm>
            <a:off x="5192713" y="3200400"/>
            <a:ext cx="1143000" cy="2624138"/>
          </a:xfrm>
          <a:prstGeom prst="roundRect">
            <a:avLst>
              <a:gd name="adj" fmla="val 16667"/>
            </a:avLst>
          </a:prstGeom>
          <a:solidFill>
            <a:srgbClr val="99CCFF"/>
          </a:solidFill>
          <a:ln w="9525">
            <a:solidFill>
              <a:schemeClr val="tx1"/>
            </a:solidFill>
            <a:round/>
            <a:headEnd/>
            <a:tailEnd/>
          </a:ln>
          <a:effectLst/>
        </p:spPr>
        <p:txBody>
          <a:bodyPr wrap="none" anchor="ctr"/>
          <a:lstStyle/>
          <a:p>
            <a:endParaRPr lang="en-US"/>
          </a:p>
        </p:txBody>
      </p:sp>
      <p:graphicFrame>
        <p:nvGraphicFramePr>
          <p:cNvPr id="19493" name="Object 37"/>
          <p:cNvGraphicFramePr>
            <a:graphicFrameLocks noChangeAspect="1"/>
          </p:cNvGraphicFramePr>
          <p:nvPr/>
        </p:nvGraphicFramePr>
        <p:xfrm>
          <a:off x="3124200" y="3233738"/>
          <a:ext cx="1143000" cy="2633662"/>
        </p:xfrm>
        <a:graphic>
          <a:graphicData uri="http://schemas.openxmlformats.org/presentationml/2006/ole">
            <mc:AlternateContent xmlns:mc="http://schemas.openxmlformats.org/markup-compatibility/2006">
              <mc:Choice xmlns:v="urn:schemas-microsoft-com:vml" Requires="v">
                <p:oleObj spid="_x0000_s45172" name="Bitmap Image" r:id="rId4" imgW="586791" imgH="1486029" progId="PBrush">
                  <p:embed/>
                </p:oleObj>
              </mc:Choice>
              <mc:Fallback>
                <p:oleObj name="Bitmap Image" r:id="rId4" imgW="586791" imgH="1486029" progId="PBrush">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l="4315" t="9877" r="63326" b="60643"/>
                      <a:stretch>
                        <a:fillRect/>
                      </a:stretch>
                    </p:blipFill>
                    <p:spPr bwMode="auto">
                      <a:xfrm>
                        <a:off x="3124200" y="3233738"/>
                        <a:ext cx="1143000"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92" name="Object 36"/>
          <p:cNvGraphicFramePr>
            <a:graphicFrameLocks noChangeAspect="1"/>
          </p:cNvGraphicFramePr>
          <p:nvPr/>
        </p:nvGraphicFramePr>
        <p:xfrm>
          <a:off x="990600" y="3252788"/>
          <a:ext cx="1144588" cy="2614612"/>
        </p:xfrm>
        <a:graphic>
          <a:graphicData uri="http://schemas.openxmlformats.org/presentationml/2006/ole">
            <mc:AlternateContent xmlns:mc="http://schemas.openxmlformats.org/markup-compatibility/2006">
              <mc:Choice xmlns:v="urn:schemas-microsoft-com:vml" Requires="v">
                <p:oleObj spid="_x0000_s45173" name="Bitmap Image" r:id="rId6" imgW="586791" imgH="1486029" progId="PBrush">
                  <p:embed/>
                </p:oleObj>
              </mc:Choice>
              <mc:Fallback>
                <p:oleObj name="Bitmap Image" r:id="rId6" imgW="586791" imgH="1486029" progId="PBrush">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t="5318" b="4385"/>
                      <a:stretch>
                        <a:fillRect/>
                      </a:stretch>
                    </p:blipFill>
                    <p:spPr bwMode="auto">
                      <a:xfrm>
                        <a:off x="990600" y="3252788"/>
                        <a:ext cx="1144588"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8" name="Rectangle 2"/>
          <p:cNvSpPr>
            <a:spLocks noGrp="1" noChangeArrowheads="1"/>
          </p:cNvSpPr>
          <p:nvPr>
            <p:ph type="title"/>
          </p:nvPr>
        </p:nvSpPr>
        <p:spPr/>
        <p:txBody>
          <a:bodyPr/>
          <a:lstStyle/>
          <a:p>
            <a:pPr algn="l"/>
            <a:r>
              <a:rPr lang="en-US" sz="4000"/>
              <a:t>8. Which drawing best represents how large ions should be drawn in a 5 ml test tube of water?</a:t>
            </a:r>
          </a:p>
        </p:txBody>
      </p:sp>
      <p:grpSp>
        <p:nvGrpSpPr>
          <p:cNvPr id="2" name="Group 6"/>
          <p:cNvGrpSpPr>
            <a:grpSpLocks/>
          </p:cNvGrpSpPr>
          <p:nvPr/>
        </p:nvGrpSpPr>
        <p:grpSpPr bwMode="auto">
          <a:xfrm>
            <a:off x="685800" y="2209800"/>
            <a:ext cx="1752600" cy="3657600"/>
            <a:chOff x="480" y="1536"/>
            <a:chExt cx="576" cy="1728"/>
          </a:xfrm>
        </p:grpSpPr>
        <p:sp>
          <p:nvSpPr>
            <p:cNvPr id="19459" name="AutoShape 3"/>
            <p:cNvSpPr>
              <a:spLocks noChangeArrowheads="1"/>
            </p:cNvSpPr>
            <p:nvPr/>
          </p:nvSpPr>
          <p:spPr bwMode="auto">
            <a:xfrm>
              <a:off x="576" y="1632"/>
              <a:ext cx="384" cy="1632"/>
            </a:xfrm>
            <a:prstGeom prst="roundRect">
              <a:avLst>
                <a:gd name="adj" fmla="val 16667"/>
              </a:avLst>
            </a:prstGeom>
            <a:noFill/>
            <a:ln w="57150">
              <a:solidFill>
                <a:schemeClr val="tx1"/>
              </a:solidFill>
              <a:round/>
              <a:headEnd/>
              <a:tailEnd/>
            </a:ln>
            <a:effectLst/>
          </p:spPr>
          <p:txBody>
            <a:bodyPr wrap="none" anchor="ctr"/>
            <a:lstStyle/>
            <a:p>
              <a:endParaRPr lang="en-US"/>
            </a:p>
          </p:txBody>
        </p:sp>
        <p:sp>
          <p:nvSpPr>
            <p:cNvPr id="19460" name="Line 4"/>
            <p:cNvSpPr>
              <a:spLocks noChangeShapeType="1"/>
            </p:cNvSpPr>
            <p:nvPr/>
          </p:nvSpPr>
          <p:spPr bwMode="auto">
            <a:xfrm>
              <a:off x="576" y="2016"/>
              <a:ext cx="384" cy="0"/>
            </a:xfrm>
            <a:prstGeom prst="line">
              <a:avLst/>
            </a:prstGeom>
            <a:noFill/>
            <a:ln w="38100">
              <a:solidFill>
                <a:schemeClr val="tx1"/>
              </a:solidFill>
              <a:round/>
              <a:headEnd/>
              <a:tailEnd/>
            </a:ln>
            <a:effectLst/>
          </p:spPr>
          <p:txBody>
            <a:bodyPr/>
            <a:lstStyle/>
            <a:p>
              <a:endParaRPr lang="en-US"/>
            </a:p>
          </p:txBody>
        </p:sp>
        <p:sp>
          <p:nvSpPr>
            <p:cNvPr id="19461" name="Rectangle 5"/>
            <p:cNvSpPr>
              <a:spLocks noChangeArrowheads="1"/>
            </p:cNvSpPr>
            <p:nvPr/>
          </p:nvSpPr>
          <p:spPr bwMode="auto">
            <a:xfrm>
              <a:off x="480" y="1536"/>
              <a:ext cx="576" cy="144"/>
            </a:xfrm>
            <a:prstGeom prst="rect">
              <a:avLst/>
            </a:prstGeom>
            <a:solidFill>
              <a:schemeClr val="bg1"/>
            </a:solidFill>
            <a:ln w="9525">
              <a:noFill/>
              <a:miter lim="800000"/>
              <a:headEnd/>
              <a:tailEnd/>
            </a:ln>
            <a:effectLst/>
          </p:spPr>
          <p:txBody>
            <a:bodyPr wrap="none" anchor="ctr"/>
            <a:lstStyle/>
            <a:p>
              <a:endParaRPr lang="en-US"/>
            </a:p>
          </p:txBody>
        </p:sp>
      </p:grpSp>
      <p:grpSp>
        <p:nvGrpSpPr>
          <p:cNvPr id="3" name="Group 23"/>
          <p:cNvGrpSpPr>
            <a:grpSpLocks/>
          </p:cNvGrpSpPr>
          <p:nvPr/>
        </p:nvGrpSpPr>
        <p:grpSpPr bwMode="auto">
          <a:xfrm>
            <a:off x="2794000" y="2209800"/>
            <a:ext cx="1752600" cy="3657600"/>
            <a:chOff x="480" y="1536"/>
            <a:chExt cx="576" cy="1728"/>
          </a:xfrm>
        </p:grpSpPr>
        <p:sp>
          <p:nvSpPr>
            <p:cNvPr id="19480" name="AutoShape 24"/>
            <p:cNvSpPr>
              <a:spLocks noChangeArrowheads="1"/>
            </p:cNvSpPr>
            <p:nvPr/>
          </p:nvSpPr>
          <p:spPr bwMode="auto">
            <a:xfrm>
              <a:off x="576" y="1632"/>
              <a:ext cx="384" cy="1632"/>
            </a:xfrm>
            <a:prstGeom prst="roundRect">
              <a:avLst>
                <a:gd name="adj" fmla="val 16667"/>
              </a:avLst>
            </a:prstGeom>
            <a:noFill/>
            <a:ln w="57150">
              <a:solidFill>
                <a:schemeClr val="tx1"/>
              </a:solidFill>
              <a:round/>
              <a:headEnd/>
              <a:tailEnd/>
            </a:ln>
            <a:effectLst/>
          </p:spPr>
          <p:txBody>
            <a:bodyPr wrap="none" anchor="ctr"/>
            <a:lstStyle/>
            <a:p>
              <a:endParaRPr lang="en-US"/>
            </a:p>
          </p:txBody>
        </p:sp>
        <p:sp>
          <p:nvSpPr>
            <p:cNvPr id="19481" name="Line 25"/>
            <p:cNvSpPr>
              <a:spLocks noChangeShapeType="1"/>
            </p:cNvSpPr>
            <p:nvPr/>
          </p:nvSpPr>
          <p:spPr bwMode="auto">
            <a:xfrm>
              <a:off x="576" y="2016"/>
              <a:ext cx="384" cy="0"/>
            </a:xfrm>
            <a:prstGeom prst="line">
              <a:avLst/>
            </a:prstGeom>
            <a:noFill/>
            <a:ln w="38100">
              <a:solidFill>
                <a:schemeClr val="tx1"/>
              </a:solidFill>
              <a:round/>
              <a:headEnd/>
              <a:tailEnd/>
            </a:ln>
            <a:effectLst/>
          </p:spPr>
          <p:txBody>
            <a:bodyPr/>
            <a:lstStyle/>
            <a:p>
              <a:endParaRPr lang="en-US"/>
            </a:p>
          </p:txBody>
        </p:sp>
        <p:sp>
          <p:nvSpPr>
            <p:cNvPr id="19482" name="Rectangle 26"/>
            <p:cNvSpPr>
              <a:spLocks noChangeArrowheads="1"/>
            </p:cNvSpPr>
            <p:nvPr/>
          </p:nvSpPr>
          <p:spPr bwMode="auto">
            <a:xfrm>
              <a:off x="480" y="1536"/>
              <a:ext cx="576" cy="144"/>
            </a:xfrm>
            <a:prstGeom prst="rect">
              <a:avLst/>
            </a:prstGeom>
            <a:solidFill>
              <a:schemeClr val="bg1"/>
            </a:solidFill>
            <a:ln w="9525">
              <a:noFill/>
              <a:miter lim="800000"/>
              <a:headEnd/>
              <a:tailEnd/>
            </a:ln>
            <a:effectLst/>
          </p:spPr>
          <p:txBody>
            <a:bodyPr wrap="none" anchor="ctr"/>
            <a:lstStyle/>
            <a:p>
              <a:endParaRPr lang="en-US"/>
            </a:p>
          </p:txBody>
        </p:sp>
      </p:grpSp>
      <p:grpSp>
        <p:nvGrpSpPr>
          <p:cNvPr id="4" name="Group 27"/>
          <p:cNvGrpSpPr>
            <a:grpSpLocks/>
          </p:cNvGrpSpPr>
          <p:nvPr/>
        </p:nvGrpSpPr>
        <p:grpSpPr bwMode="auto">
          <a:xfrm>
            <a:off x="4902200" y="2209800"/>
            <a:ext cx="1752600" cy="3657600"/>
            <a:chOff x="480" y="1536"/>
            <a:chExt cx="576" cy="1728"/>
          </a:xfrm>
        </p:grpSpPr>
        <p:sp>
          <p:nvSpPr>
            <p:cNvPr id="19484" name="AutoShape 28"/>
            <p:cNvSpPr>
              <a:spLocks noChangeArrowheads="1"/>
            </p:cNvSpPr>
            <p:nvPr/>
          </p:nvSpPr>
          <p:spPr bwMode="auto">
            <a:xfrm>
              <a:off x="576" y="1632"/>
              <a:ext cx="384" cy="1632"/>
            </a:xfrm>
            <a:prstGeom prst="roundRect">
              <a:avLst>
                <a:gd name="adj" fmla="val 16667"/>
              </a:avLst>
            </a:prstGeom>
            <a:noFill/>
            <a:ln w="57150">
              <a:solidFill>
                <a:schemeClr val="tx1"/>
              </a:solidFill>
              <a:round/>
              <a:headEnd/>
              <a:tailEnd/>
            </a:ln>
            <a:effectLst/>
          </p:spPr>
          <p:txBody>
            <a:bodyPr wrap="none" anchor="ctr"/>
            <a:lstStyle/>
            <a:p>
              <a:endParaRPr lang="en-US"/>
            </a:p>
          </p:txBody>
        </p:sp>
        <p:sp>
          <p:nvSpPr>
            <p:cNvPr id="19485" name="Line 29"/>
            <p:cNvSpPr>
              <a:spLocks noChangeShapeType="1"/>
            </p:cNvSpPr>
            <p:nvPr/>
          </p:nvSpPr>
          <p:spPr bwMode="auto">
            <a:xfrm>
              <a:off x="576" y="2016"/>
              <a:ext cx="384" cy="0"/>
            </a:xfrm>
            <a:prstGeom prst="line">
              <a:avLst/>
            </a:prstGeom>
            <a:noFill/>
            <a:ln w="38100">
              <a:solidFill>
                <a:schemeClr val="tx1"/>
              </a:solidFill>
              <a:round/>
              <a:headEnd/>
              <a:tailEnd/>
            </a:ln>
            <a:effectLst/>
          </p:spPr>
          <p:txBody>
            <a:bodyPr/>
            <a:lstStyle/>
            <a:p>
              <a:endParaRPr lang="en-US"/>
            </a:p>
          </p:txBody>
        </p:sp>
        <p:sp>
          <p:nvSpPr>
            <p:cNvPr id="19486" name="Rectangle 30"/>
            <p:cNvSpPr>
              <a:spLocks noChangeArrowheads="1"/>
            </p:cNvSpPr>
            <p:nvPr/>
          </p:nvSpPr>
          <p:spPr bwMode="auto">
            <a:xfrm>
              <a:off x="480" y="1536"/>
              <a:ext cx="576" cy="144"/>
            </a:xfrm>
            <a:prstGeom prst="rect">
              <a:avLst/>
            </a:prstGeom>
            <a:solidFill>
              <a:schemeClr val="bg1"/>
            </a:solidFill>
            <a:ln w="9525">
              <a:noFill/>
              <a:miter lim="800000"/>
              <a:headEnd/>
              <a:tailEnd/>
            </a:ln>
            <a:effectLst/>
          </p:spPr>
          <p:txBody>
            <a:bodyPr wrap="none" anchor="ctr"/>
            <a:lstStyle/>
            <a:p>
              <a:endParaRPr lang="en-US"/>
            </a:p>
          </p:txBody>
        </p:sp>
      </p:grpSp>
      <p:grpSp>
        <p:nvGrpSpPr>
          <p:cNvPr id="5" name="Group 31"/>
          <p:cNvGrpSpPr>
            <a:grpSpLocks/>
          </p:cNvGrpSpPr>
          <p:nvPr/>
        </p:nvGrpSpPr>
        <p:grpSpPr bwMode="auto">
          <a:xfrm>
            <a:off x="7010400" y="2209800"/>
            <a:ext cx="1752600" cy="3657600"/>
            <a:chOff x="480" y="1536"/>
            <a:chExt cx="576" cy="1728"/>
          </a:xfrm>
        </p:grpSpPr>
        <p:sp>
          <p:nvSpPr>
            <p:cNvPr id="19488" name="AutoShape 32"/>
            <p:cNvSpPr>
              <a:spLocks noChangeArrowheads="1"/>
            </p:cNvSpPr>
            <p:nvPr/>
          </p:nvSpPr>
          <p:spPr bwMode="auto">
            <a:xfrm>
              <a:off x="576" y="1632"/>
              <a:ext cx="384" cy="1632"/>
            </a:xfrm>
            <a:prstGeom prst="roundRect">
              <a:avLst>
                <a:gd name="adj" fmla="val 16667"/>
              </a:avLst>
            </a:prstGeom>
            <a:noFill/>
            <a:ln w="57150">
              <a:solidFill>
                <a:schemeClr val="tx1"/>
              </a:solidFill>
              <a:round/>
              <a:headEnd/>
              <a:tailEnd/>
            </a:ln>
            <a:effectLst/>
          </p:spPr>
          <p:txBody>
            <a:bodyPr wrap="none" anchor="ctr"/>
            <a:lstStyle/>
            <a:p>
              <a:endParaRPr lang="en-US"/>
            </a:p>
          </p:txBody>
        </p:sp>
        <p:sp>
          <p:nvSpPr>
            <p:cNvPr id="19489" name="Line 33"/>
            <p:cNvSpPr>
              <a:spLocks noChangeShapeType="1"/>
            </p:cNvSpPr>
            <p:nvPr/>
          </p:nvSpPr>
          <p:spPr bwMode="auto">
            <a:xfrm>
              <a:off x="576" y="2016"/>
              <a:ext cx="384" cy="0"/>
            </a:xfrm>
            <a:prstGeom prst="line">
              <a:avLst/>
            </a:prstGeom>
            <a:noFill/>
            <a:ln w="38100">
              <a:solidFill>
                <a:schemeClr val="tx1"/>
              </a:solidFill>
              <a:round/>
              <a:headEnd/>
              <a:tailEnd/>
            </a:ln>
            <a:effectLst/>
          </p:spPr>
          <p:txBody>
            <a:bodyPr/>
            <a:lstStyle/>
            <a:p>
              <a:endParaRPr lang="en-US"/>
            </a:p>
          </p:txBody>
        </p:sp>
        <p:sp>
          <p:nvSpPr>
            <p:cNvPr id="19490" name="Rectangle 34"/>
            <p:cNvSpPr>
              <a:spLocks noChangeArrowheads="1"/>
            </p:cNvSpPr>
            <p:nvPr/>
          </p:nvSpPr>
          <p:spPr bwMode="auto">
            <a:xfrm>
              <a:off x="480" y="1536"/>
              <a:ext cx="576" cy="144"/>
            </a:xfrm>
            <a:prstGeom prst="rect">
              <a:avLst/>
            </a:prstGeom>
            <a:solidFill>
              <a:schemeClr val="bg1"/>
            </a:solidFill>
            <a:ln w="9525">
              <a:noFill/>
              <a:miter lim="800000"/>
              <a:headEnd/>
              <a:tailEnd/>
            </a:ln>
            <a:effectLst/>
          </p:spPr>
          <p:txBody>
            <a:bodyPr wrap="none" anchor="ctr"/>
            <a:lstStyle/>
            <a:p>
              <a:endParaRPr lang="en-US"/>
            </a:p>
          </p:txBody>
        </p:sp>
      </p:grpSp>
      <p:graphicFrame>
        <p:nvGraphicFramePr>
          <p:cNvPr id="19496" name="Object 40"/>
          <p:cNvGraphicFramePr>
            <a:graphicFrameLocks noChangeAspect="1"/>
          </p:cNvGraphicFramePr>
          <p:nvPr/>
        </p:nvGraphicFramePr>
        <p:xfrm>
          <a:off x="5638800" y="4495800"/>
          <a:ext cx="206375" cy="220663"/>
        </p:xfrm>
        <a:graphic>
          <a:graphicData uri="http://schemas.openxmlformats.org/presentationml/2006/ole">
            <mc:AlternateContent xmlns:mc="http://schemas.openxmlformats.org/markup-compatibility/2006">
              <mc:Choice xmlns:v="urn:schemas-microsoft-com:vml" Requires="v">
                <p:oleObj spid="_x0000_s45174" name="Bitmap Image" r:id="rId7" imgW="205932" imgH="221046" progId="PBrush">
                  <p:embed/>
                </p:oleObj>
              </mc:Choice>
              <mc:Fallback>
                <p:oleObj name="Bitmap Image" r:id="rId7" imgW="205932" imgH="221046" progId="PBrush">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495800"/>
                        <a:ext cx="206375"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97" name="Text Box 41"/>
          <p:cNvSpPr txBox="1">
            <a:spLocks noChangeArrowheads="1"/>
          </p:cNvSpPr>
          <p:nvPr/>
        </p:nvSpPr>
        <p:spPr bwMode="auto">
          <a:xfrm>
            <a:off x="1143000" y="5867400"/>
            <a:ext cx="8763000" cy="641350"/>
          </a:xfrm>
          <a:prstGeom prst="rect">
            <a:avLst/>
          </a:prstGeom>
          <a:noFill/>
          <a:ln w="9525">
            <a:noFill/>
            <a:miter lim="800000"/>
            <a:headEnd/>
            <a:tailEnd/>
          </a:ln>
          <a:effectLst/>
        </p:spPr>
        <p:txBody>
          <a:bodyPr>
            <a:spAutoFit/>
          </a:bodyPr>
          <a:lstStyle/>
          <a:p>
            <a:pPr>
              <a:spcBef>
                <a:spcPct val="50000"/>
              </a:spcBef>
            </a:pPr>
            <a:r>
              <a:rPr lang="en-US" sz="3600"/>
              <a:t>A		    B		      C		 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762000" y="838200"/>
            <a:ext cx="7772400" cy="1143000"/>
          </a:xfrm>
        </p:spPr>
        <p:txBody>
          <a:bodyPr/>
          <a:lstStyle/>
          <a:p>
            <a:r>
              <a:rPr lang="en-US"/>
              <a:t>Salts and Solubility Activity 2</a:t>
            </a:r>
          </a:p>
        </p:txBody>
      </p:sp>
      <p:sp>
        <p:nvSpPr>
          <p:cNvPr id="24579" name="Rectangle 3"/>
          <p:cNvSpPr>
            <a:spLocks noGrp="1" noChangeArrowheads="1"/>
          </p:cNvSpPr>
          <p:nvPr>
            <p:ph type="subTitle" idx="1"/>
          </p:nvPr>
        </p:nvSpPr>
        <p:spPr>
          <a:xfrm>
            <a:off x="1295400" y="2133600"/>
            <a:ext cx="6400800" cy="1752600"/>
          </a:xfrm>
        </p:spPr>
        <p:txBody>
          <a:bodyPr/>
          <a:lstStyle/>
          <a:p>
            <a:pPr marL="398463" indent="-398463" algn="l"/>
            <a:r>
              <a:rPr lang="en-US" sz="2400" b="1">
                <a:cs typeface="Times New Roman" pitchFamily="18" charset="0"/>
              </a:rPr>
              <a:t>Learning Goals:  Students will be able to: </a:t>
            </a:r>
            <a:endParaRPr lang="en-US" sz="2400">
              <a:cs typeface="Times New Roman" pitchFamily="18" charset="0"/>
            </a:endParaRPr>
          </a:p>
          <a:p>
            <a:pPr marL="398463" indent="-398463" algn="l">
              <a:buFontTx/>
              <a:buChar char="•"/>
            </a:pPr>
            <a:r>
              <a:rPr lang="en-US" sz="2400"/>
              <a:t>Write the dissolving reaction for salts</a:t>
            </a:r>
          </a:p>
          <a:p>
            <a:pPr marL="398463" indent="-398463" algn="l">
              <a:buFontTx/>
              <a:buChar char="•"/>
            </a:pPr>
            <a:r>
              <a:rPr lang="en-US" sz="2400"/>
              <a:t>Describe a saturated solution microscopically and macroscopically with supporting illustrations</a:t>
            </a:r>
          </a:p>
          <a:p>
            <a:pPr marL="398463" indent="-398463" algn="l">
              <a:buFontTx/>
              <a:buChar char="•"/>
            </a:pPr>
            <a:r>
              <a:rPr lang="en-US" sz="2400"/>
              <a:t>Calculate solubility in grams/100ml</a:t>
            </a:r>
          </a:p>
          <a:p>
            <a:pPr marL="398463" indent="-398463" algn="l">
              <a:buFontTx/>
              <a:buChar char="•"/>
            </a:pPr>
            <a:r>
              <a:rPr lang="en-US" sz="2400"/>
              <a:t>Distinguish between soluble salts and slightly soluble salts macroscopically.</a:t>
            </a:r>
            <a:endParaRPr lang="en-US"/>
          </a:p>
        </p:txBody>
      </p:sp>
      <p:sp>
        <p:nvSpPr>
          <p:cNvPr id="24580" name="Text Box 4"/>
          <p:cNvSpPr txBox="1">
            <a:spLocks noChangeArrowheads="1"/>
          </p:cNvSpPr>
          <p:nvPr/>
        </p:nvSpPr>
        <p:spPr bwMode="auto">
          <a:xfrm>
            <a:off x="1676400" y="5791200"/>
            <a:ext cx="5486400" cy="457200"/>
          </a:xfrm>
          <a:prstGeom prst="rect">
            <a:avLst/>
          </a:prstGeom>
          <a:noFill/>
          <a:ln w="9525">
            <a:noFill/>
            <a:miter lim="800000"/>
            <a:headEnd/>
            <a:tailEnd/>
          </a:ln>
          <a:effectLst/>
        </p:spPr>
        <p:txBody>
          <a:bodyPr>
            <a:spAutoFit/>
          </a:bodyPr>
          <a:lstStyle/>
          <a:p>
            <a:pPr>
              <a:spcBef>
                <a:spcPct val="50000"/>
              </a:spcBef>
            </a:pPr>
            <a:r>
              <a:rPr lang="en-US"/>
              <a:t>Trish Loeblein July 2008</a:t>
            </a:r>
          </a:p>
        </p:txBody>
      </p:sp>
      <p:sp>
        <p:nvSpPr>
          <p:cNvPr id="5" name="Rectangle 4"/>
          <p:cNvSpPr/>
          <p:nvPr/>
        </p:nvSpPr>
        <p:spPr>
          <a:xfrm>
            <a:off x="5181600" y="6323092"/>
            <a:ext cx="3581400" cy="369332"/>
          </a:xfrm>
          <a:prstGeom prst="rect">
            <a:avLst/>
          </a:prstGeom>
        </p:spPr>
        <p:txBody>
          <a:bodyPr wrap="square">
            <a:spAutoFit/>
          </a:bodyPr>
          <a:lstStyle/>
          <a:p>
            <a:r>
              <a:rPr lang="en-US" dirty="0" smtClean="0">
                <a:hlinkClick r:id="rId2"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85800"/>
            <a:ext cx="8534400" cy="1143000"/>
          </a:xfrm>
        </p:spPr>
        <p:txBody>
          <a:bodyPr/>
          <a:lstStyle/>
          <a:p>
            <a:pPr algn="l"/>
            <a:r>
              <a:rPr lang="en-US" sz="4000"/>
              <a:t>1. Which is correct for dissolving barium iodide in water ?</a:t>
            </a:r>
          </a:p>
        </p:txBody>
      </p:sp>
      <p:sp>
        <p:nvSpPr>
          <p:cNvPr id="25603" name="Rectangle 3"/>
          <p:cNvSpPr>
            <a:spLocks noGrp="1" noChangeArrowheads="1"/>
          </p:cNvSpPr>
          <p:nvPr>
            <p:ph type="body" idx="1"/>
          </p:nvPr>
        </p:nvSpPr>
        <p:spPr>
          <a:xfrm>
            <a:off x="685800" y="1981200"/>
            <a:ext cx="5562600" cy="4114800"/>
          </a:xfrm>
        </p:spPr>
        <p:txBody>
          <a:bodyPr/>
          <a:lstStyle/>
          <a:p>
            <a:pPr marL="609600" indent="-609600">
              <a:lnSpc>
                <a:spcPct val="155000"/>
              </a:lnSpc>
              <a:buFontTx/>
              <a:buAutoNum type="alphaUcPeriod"/>
            </a:pPr>
            <a:r>
              <a:rPr lang="en-US"/>
              <a:t>BaI</a:t>
            </a:r>
            <a:r>
              <a:rPr lang="en-US" baseline="-25000"/>
              <a:t>2(s)</a:t>
            </a:r>
            <a:r>
              <a:rPr lang="en-US"/>
              <a:t> </a:t>
            </a:r>
            <a:r>
              <a:rPr lang="en-US">
                <a:sym typeface="Symbol" pitchFamily="18" charset="2"/>
              </a:rPr>
              <a:t> Ba</a:t>
            </a:r>
            <a:r>
              <a:rPr lang="en-US" baseline="-25000">
                <a:sym typeface="Symbol" pitchFamily="18" charset="2"/>
              </a:rPr>
              <a:t>(aq)</a:t>
            </a:r>
            <a:r>
              <a:rPr lang="en-US">
                <a:sym typeface="Symbol" pitchFamily="18" charset="2"/>
              </a:rPr>
              <a:t>  +  2I</a:t>
            </a:r>
            <a:r>
              <a:rPr lang="en-US" baseline="-25000">
                <a:sym typeface="Symbol" pitchFamily="18" charset="2"/>
              </a:rPr>
              <a:t>(aq)</a:t>
            </a:r>
          </a:p>
          <a:p>
            <a:pPr marL="609600" indent="-609600">
              <a:lnSpc>
                <a:spcPct val="155000"/>
              </a:lnSpc>
              <a:buFontTx/>
              <a:buAutoNum type="alphaUcPeriod"/>
            </a:pPr>
            <a:r>
              <a:rPr lang="en-US"/>
              <a:t>BaI</a:t>
            </a:r>
            <a:r>
              <a:rPr lang="en-US" baseline="-25000"/>
              <a:t>(s)</a:t>
            </a:r>
            <a:r>
              <a:rPr lang="en-US"/>
              <a:t> </a:t>
            </a:r>
            <a:r>
              <a:rPr lang="en-US">
                <a:sym typeface="Symbol" pitchFamily="18" charset="2"/>
              </a:rPr>
              <a:t> Ba</a:t>
            </a:r>
            <a:r>
              <a:rPr lang="en-US" baseline="-25000">
                <a:sym typeface="Symbol" pitchFamily="18" charset="2"/>
              </a:rPr>
              <a:t>(aq)</a:t>
            </a:r>
            <a:r>
              <a:rPr lang="en-US">
                <a:sym typeface="Symbol" pitchFamily="18" charset="2"/>
              </a:rPr>
              <a:t>  +  I</a:t>
            </a:r>
            <a:r>
              <a:rPr lang="en-US" baseline="-25000">
                <a:sym typeface="Symbol" pitchFamily="18" charset="2"/>
              </a:rPr>
              <a:t>(aq)</a:t>
            </a:r>
            <a:endParaRPr lang="en-US"/>
          </a:p>
          <a:p>
            <a:pPr marL="609600" indent="-609600">
              <a:lnSpc>
                <a:spcPct val="155000"/>
              </a:lnSpc>
              <a:buFontTx/>
              <a:buAutoNum type="alphaUcPeriod"/>
            </a:pPr>
            <a:r>
              <a:rPr lang="en-US"/>
              <a:t>BaI</a:t>
            </a:r>
            <a:r>
              <a:rPr lang="en-US" baseline="-25000"/>
              <a:t>2(s)</a:t>
            </a:r>
            <a:r>
              <a:rPr lang="en-US"/>
              <a:t> </a:t>
            </a:r>
            <a:r>
              <a:rPr lang="en-US">
                <a:sym typeface="Symbol" pitchFamily="18" charset="2"/>
              </a:rPr>
              <a:t> Ba</a:t>
            </a:r>
            <a:r>
              <a:rPr lang="en-US" baseline="30000">
                <a:sym typeface="Symbol" pitchFamily="18" charset="2"/>
              </a:rPr>
              <a:t>+2</a:t>
            </a:r>
            <a:r>
              <a:rPr lang="en-US" baseline="-25000">
                <a:sym typeface="Symbol" pitchFamily="18" charset="2"/>
              </a:rPr>
              <a:t>(aq)</a:t>
            </a:r>
            <a:r>
              <a:rPr lang="en-US">
                <a:sym typeface="Symbol" pitchFamily="18" charset="2"/>
              </a:rPr>
              <a:t>  +  2I</a:t>
            </a:r>
            <a:r>
              <a:rPr lang="en-US" baseline="30000">
                <a:sym typeface="Symbol" pitchFamily="18" charset="2"/>
              </a:rPr>
              <a:t>-</a:t>
            </a:r>
            <a:r>
              <a:rPr lang="en-US" baseline="-25000">
                <a:sym typeface="Symbol" pitchFamily="18" charset="2"/>
              </a:rPr>
              <a:t>(aq)</a:t>
            </a:r>
          </a:p>
          <a:p>
            <a:pPr marL="609600" indent="-609600">
              <a:lnSpc>
                <a:spcPct val="155000"/>
              </a:lnSpc>
              <a:buFontTx/>
              <a:buAutoNum type="alphaUcPeriod"/>
            </a:pPr>
            <a:r>
              <a:rPr lang="en-US"/>
              <a:t>BaI</a:t>
            </a:r>
            <a:r>
              <a:rPr lang="en-US" baseline="-25000"/>
              <a:t>2</a:t>
            </a:r>
            <a:r>
              <a:rPr lang="en-US"/>
              <a:t> </a:t>
            </a:r>
            <a:r>
              <a:rPr lang="en-US">
                <a:sym typeface="Symbol" pitchFamily="18" charset="2"/>
              </a:rPr>
              <a:t> Ba </a:t>
            </a:r>
            <a:r>
              <a:rPr lang="en-US" baseline="30000">
                <a:sym typeface="Symbol" pitchFamily="18" charset="2"/>
              </a:rPr>
              <a:t>+2</a:t>
            </a:r>
            <a:r>
              <a:rPr lang="en-US">
                <a:sym typeface="Symbol" pitchFamily="18" charset="2"/>
              </a:rPr>
              <a:t>  +  2I</a:t>
            </a:r>
            <a:r>
              <a:rPr lang="en-US" baseline="30000">
                <a:sym typeface="Symbol" pitchFamily="18" charset="2"/>
              </a:rPr>
              <a:t>-</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457200"/>
            <a:ext cx="8610600" cy="1143000"/>
          </a:xfrm>
        </p:spPr>
        <p:txBody>
          <a:bodyPr/>
          <a:lstStyle/>
          <a:p>
            <a:pPr algn="l"/>
            <a:r>
              <a:rPr lang="en-US" sz="2800" dirty="0"/>
              <a:t>2. Sue used </a:t>
            </a:r>
            <a:r>
              <a:rPr lang="en-US" sz="2800" i="1" dirty="0"/>
              <a:t>Salts</a:t>
            </a:r>
            <a:r>
              <a:rPr lang="en-US" sz="2800" dirty="0"/>
              <a:t> to learn about “saturated solution”. Which image best shows a saturated solution?</a:t>
            </a:r>
          </a:p>
        </p:txBody>
      </p:sp>
      <p:graphicFrame>
        <p:nvGraphicFramePr>
          <p:cNvPr id="26627" name="Object 3"/>
          <p:cNvGraphicFramePr>
            <a:graphicFrameLocks noChangeAspect="1"/>
          </p:cNvGraphicFramePr>
          <p:nvPr/>
        </p:nvGraphicFramePr>
        <p:xfrm>
          <a:off x="0" y="1524000"/>
          <a:ext cx="4427538" cy="2109788"/>
        </p:xfrm>
        <a:graphic>
          <a:graphicData uri="http://schemas.openxmlformats.org/presentationml/2006/ole">
            <mc:AlternateContent xmlns:mc="http://schemas.openxmlformats.org/markup-compatibility/2006">
              <mc:Choice xmlns:v="urn:schemas-microsoft-com:vml" Requires="v">
                <p:oleObj spid="_x0000_s46234" name="Bitmap Image" r:id="rId4" imgW="3749365" imgH="1775614" progId="PBrush">
                  <p:embed/>
                </p:oleObj>
              </mc:Choice>
              <mc:Fallback>
                <p:oleObj name="Bitmap Image" r:id="rId4" imgW="3749365" imgH="1775614"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641"/>
                      <a:stretch>
                        <a:fillRect/>
                      </a:stretch>
                    </p:blipFill>
                    <p:spPr bwMode="auto">
                      <a:xfrm>
                        <a:off x="0" y="1524000"/>
                        <a:ext cx="4427538"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0" y="4114800"/>
          <a:ext cx="4427538" cy="2119313"/>
        </p:xfrm>
        <a:graphic>
          <a:graphicData uri="http://schemas.openxmlformats.org/presentationml/2006/ole">
            <mc:AlternateContent xmlns:mc="http://schemas.openxmlformats.org/markup-compatibility/2006">
              <mc:Choice xmlns:v="urn:schemas-microsoft-com:vml" Requires="v">
                <p:oleObj spid="_x0000_s46235" name="Bitmap Image" r:id="rId6" imgW="3749365" imgH="1783235" progId="PBrush">
                  <p:embed/>
                </p:oleObj>
              </mc:Choice>
              <mc:Fallback>
                <p:oleObj name="Bitmap Image" r:id="rId6" imgW="3749365" imgH="1783235" progId="PBrush">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l="641"/>
                      <a:stretch>
                        <a:fillRect/>
                      </a:stretch>
                    </p:blipFill>
                    <p:spPr bwMode="auto">
                      <a:xfrm>
                        <a:off x="0" y="4114800"/>
                        <a:ext cx="4427538" cy="211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4724400" y="4114800"/>
          <a:ext cx="4419600" cy="2109788"/>
        </p:xfrm>
        <a:graphic>
          <a:graphicData uri="http://schemas.openxmlformats.org/presentationml/2006/ole">
            <mc:AlternateContent xmlns:mc="http://schemas.openxmlformats.org/markup-compatibility/2006">
              <mc:Choice xmlns:v="urn:schemas-microsoft-com:vml" Requires="v">
                <p:oleObj spid="_x0000_s46236" name="Bitmap Image" r:id="rId8" imgW="3718095" imgH="1775614" progId="PBrush">
                  <p:embed/>
                </p:oleObj>
              </mc:Choice>
              <mc:Fallback>
                <p:oleObj name="Bitmap Image" r:id="rId8" imgW="3718095" imgH="1775614" progId="PBrush">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114800"/>
                        <a:ext cx="4419600"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Text Box 6"/>
          <p:cNvSpPr txBox="1">
            <a:spLocks noChangeArrowheads="1"/>
          </p:cNvSpPr>
          <p:nvPr/>
        </p:nvSpPr>
        <p:spPr bwMode="auto">
          <a:xfrm>
            <a:off x="1447800" y="3581400"/>
            <a:ext cx="838200" cy="609600"/>
          </a:xfrm>
          <a:prstGeom prst="rect">
            <a:avLst/>
          </a:prstGeom>
          <a:noFill/>
          <a:ln w="9525">
            <a:noFill/>
            <a:miter lim="800000"/>
            <a:headEnd/>
            <a:tailEnd/>
          </a:ln>
          <a:effectLst/>
        </p:spPr>
        <p:txBody>
          <a:bodyPr>
            <a:spAutoFit/>
          </a:bodyPr>
          <a:lstStyle/>
          <a:p>
            <a:pPr>
              <a:spcBef>
                <a:spcPct val="50000"/>
              </a:spcBef>
            </a:pPr>
            <a:r>
              <a:rPr lang="en-US" sz="3400"/>
              <a:t>A</a:t>
            </a:r>
          </a:p>
        </p:txBody>
      </p:sp>
      <p:sp>
        <p:nvSpPr>
          <p:cNvPr id="26631" name="Text Box 7"/>
          <p:cNvSpPr txBox="1">
            <a:spLocks noChangeArrowheads="1"/>
          </p:cNvSpPr>
          <p:nvPr/>
        </p:nvSpPr>
        <p:spPr bwMode="auto">
          <a:xfrm>
            <a:off x="1600200" y="6096000"/>
            <a:ext cx="838200" cy="609600"/>
          </a:xfrm>
          <a:prstGeom prst="rect">
            <a:avLst/>
          </a:prstGeom>
          <a:noFill/>
          <a:ln w="9525">
            <a:noFill/>
            <a:miter lim="800000"/>
            <a:headEnd/>
            <a:tailEnd/>
          </a:ln>
          <a:effectLst/>
        </p:spPr>
        <p:txBody>
          <a:bodyPr>
            <a:spAutoFit/>
          </a:bodyPr>
          <a:lstStyle/>
          <a:p>
            <a:pPr>
              <a:spcBef>
                <a:spcPct val="50000"/>
              </a:spcBef>
            </a:pPr>
            <a:r>
              <a:rPr lang="en-US" sz="3400"/>
              <a:t>C</a:t>
            </a:r>
          </a:p>
        </p:txBody>
      </p:sp>
      <p:sp>
        <p:nvSpPr>
          <p:cNvPr id="26632" name="Text Box 8"/>
          <p:cNvSpPr txBox="1">
            <a:spLocks noChangeArrowheads="1"/>
          </p:cNvSpPr>
          <p:nvPr/>
        </p:nvSpPr>
        <p:spPr bwMode="auto">
          <a:xfrm>
            <a:off x="6657975" y="6105525"/>
            <a:ext cx="838200" cy="609600"/>
          </a:xfrm>
          <a:prstGeom prst="rect">
            <a:avLst/>
          </a:prstGeom>
          <a:noFill/>
          <a:ln w="9525">
            <a:noFill/>
            <a:miter lim="800000"/>
            <a:headEnd/>
            <a:tailEnd/>
          </a:ln>
          <a:effectLst/>
        </p:spPr>
        <p:txBody>
          <a:bodyPr>
            <a:spAutoFit/>
          </a:bodyPr>
          <a:lstStyle/>
          <a:p>
            <a:pPr>
              <a:spcBef>
                <a:spcPct val="50000"/>
              </a:spcBef>
            </a:pPr>
            <a:r>
              <a:rPr lang="en-US" sz="3400"/>
              <a:t>D</a:t>
            </a:r>
          </a:p>
        </p:txBody>
      </p:sp>
      <p:sp>
        <p:nvSpPr>
          <p:cNvPr id="26633" name="Text Box 9"/>
          <p:cNvSpPr txBox="1">
            <a:spLocks noChangeArrowheads="1"/>
          </p:cNvSpPr>
          <p:nvPr/>
        </p:nvSpPr>
        <p:spPr bwMode="auto">
          <a:xfrm>
            <a:off x="6629400" y="3581400"/>
            <a:ext cx="838200" cy="609600"/>
          </a:xfrm>
          <a:prstGeom prst="rect">
            <a:avLst/>
          </a:prstGeom>
          <a:noFill/>
          <a:ln w="9525">
            <a:noFill/>
            <a:miter lim="800000"/>
            <a:headEnd/>
            <a:tailEnd/>
          </a:ln>
          <a:effectLst/>
        </p:spPr>
        <p:txBody>
          <a:bodyPr>
            <a:spAutoFit/>
          </a:bodyPr>
          <a:lstStyle/>
          <a:p>
            <a:pPr>
              <a:spcBef>
                <a:spcPct val="50000"/>
              </a:spcBef>
            </a:pPr>
            <a:r>
              <a:rPr lang="en-US" sz="3400"/>
              <a:t>B</a:t>
            </a:r>
          </a:p>
        </p:txBody>
      </p:sp>
      <p:graphicFrame>
        <p:nvGraphicFramePr>
          <p:cNvPr id="26634" name="Object 10"/>
          <p:cNvGraphicFramePr>
            <a:graphicFrameLocks noChangeAspect="1"/>
          </p:cNvGraphicFramePr>
          <p:nvPr/>
        </p:nvGraphicFramePr>
        <p:xfrm>
          <a:off x="4724400" y="1524000"/>
          <a:ext cx="4419600" cy="2122488"/>
        </p:xfrm>
        <a:graphic>
          <a:graphicData uri="http://schemas.openxmlformats.org/presentationml/2006/ole">
            <mc:AlternateContent xmlns:mc="http://schemas.openxmlformats.org/markup-compatibility/2006">
              <mc:Choice xmlns:v="urn:schemas-microsoft-com:vml" Requires="v">
                <p:oleObj spid="_x0000_s46237" name="Bitmap Image" r:id="rId10" imgW="3696020" imgH="1775614" progId="PBrush">
                  <p:embed/>
                </p:oleObj>
              </mc:Choice>
              <mc:Fallback>
                <p:oleObj name="Bitmap Image" r:id="rId10" imgW="3696020" imgH="1775614" progId="PBrush">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1524000"/>
                        <a:ext cx="4419600"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795463"/>
            <a:ext cx="1871663" cy="4267200"/>
            <a:chOff x="432" y="1440"/>
            <a:chExt cx="1104" cy="2304"/>
          </a:xfrm>
        </p:grpSpPr>
        <p:sp>
          <p:nvSpPr>
            <p:cNvPr id="28675" name="AutoShape 3"/>
            <p:cNvSpPr>
              <a:spLocks noChangeArrowheads="1"/>
            </p:cNvSpPr>
            <p:nvPr/>
          </p:nvSpPr>
          <p:spPr bwMode="auto">
            <a:xfrm>
              <a:off x="624" y="2064"/>
              <a:ext cx="720" cy="1653"/>
            </a:xfrm>
            <a:prstGeom prst="roundRect">
              <a:avLst>
                <a:gd name="adj" fmla="val 16667"/>
              </a:avLst>
            </a:prstGeom>
            <a:solidFill>
              <a:schemeClr val="hlink">
                <a:alpha val="50000"/>
              </a:schemeClr>
            </a:solidFill>
            <a:ln w="9525">
              <a:solidFill>
                <a:schemeClr val="tx1"/>
              </a:solidFill>
              <a:round/>
              <a:headEnd/>
              <a:tailEnd/>
            </a:ln>
            <a:effectLst/>
          </p:spPr>
          <p:txBody>
            <a:bodyPr wrap="none" anchor="ctr"/>
            <a:lstStyle/>
            <a:p>
              <a:endParaRPr lang="en-US"/>
            </a:p>
          </p:txBody>
        </p:sp>
        <p:grpSp>
          <p:nvGrpSpPr>
            <p:cNvPr id="3" name="Group 4"/>
            <p:cNvGrpSpPr>
              <a:grpSpLocks/>
            </p:cNvGrpSpPr>
            <p:nvPr/>
          </p:nvGrpSpPr>
          <p:grpSpPr bwMode="auto">
            <a:xfrm>
              <a:off x="432" y="1440"/>
              <a:ext cx="1104" cy="2304"/>
              <a:chOff x="480" y="1536"/>
              <a:chExt cx="576" cy="1728"/>
            </a:xfrm>
          </p:grpSpPr>
          <p:sp>
            <p:nvSpPr>
              <p:cNvPr id="28677" name="AutoShape 5"/>
              <p:cNvSpPr>
                <a:spLocks noChangeArrowheads="1"/>
              </p:cNvSpPr>
              <p:nvPr/>
            </p:nvSpPr>
            <p:spPr bwMode="auto">
              <a:xfrm>
                <a:off x="576" y="1632"/>
                <a:ext cx="384" cy="1632"/>
              </a:xfrm>
              <a:prstGeom prst="roundRect">
                <a:avLst>
                  <a:gd name="adj" fmla="val 16667"/>
                </a:avLst>
              </a:prstGeom>
              <a:noFill/>
              <a:ln w="57150">
                <a:solidFill>
                  <a:schemeClr val="tx1"/>
                </a:solidFill>
                <a:round/>
                <a:headEnd/>
                <a:tailEnd/>
              </a:ln>
              <a:effectLst/>
            </p:spPr>
            <p:txBody>
              <a:bodyPr wrap="none" anchor="ctr"/>
              <a:lstStyle/>
              <a:p>
                <a:endParaRPr lang="en-US"/>
              </a:p>
            </p:txBody>
          </p:sp>
          <p:sp>
            <p:nvSpPr>
              <p:cNvPr id="28678" name="Line 6"/>
              <p:cNvSpPr>
                <a:spLocks noChangeShapeType="1"/>
              </p:cNvSpPr>
              <p:nvPr/>
            </p:nvSpPr>
            <p:spPr bwMode="auto">
              <a:xfrm>
                <a:off x="576" y="2016"/>
                <a:ext cx="384" cy="0"/>
              </a:xfrm>
              <a:prstGeom prst="line">
                <a:avLst/>
              </a:prstGeom>
              <a:noFill/>
              <a:ln w="38100">
                <a:solidFill>
                  <a:schemeClr val="tx1"/>
                </a:solidFill>
                <a:round/>
                <a:headEnd/>
                <a:tailEnd/>
              </a:ln>
              <a:effectLst/>
            </p:spPr>
            <p:txBody>
              <a:bodyPr/>
              <a:lstStyle/>
              <a:p>
                <a:endParaRPr lang="en-US"/>
              </a:p>
            </p:txBody>
          </p:sp>
          <p:sp>
            <p:nvSpPr>
              <p:cNvPr id="28679" name="Rectangle 7"/>
              <p:cNvSpPr>
                <a:spLocks noChangeArrowheads="1"/>
              </p:cNvSpPr>
              <p:nvPr/>
            </p:nvSpPr>
            <p:spPr bwMode="auto">
              <a:xfrm>
                <a:off x="480" y="1536"/>
                <a:ext cx="576" cy="144"/>
              </a:xfrm>
              <a:prstGeom prst="rect">
                <a:avLst/>
              </a:prstGeom>
              <a:solidFill>
                <a:schemeClr val="bg1"/>
              </a:solidFill>
              <a:ln w="9525">
                <a:noFill/>
                <a:miter lim="800000"/>
                <a:headEnd/>
                <a:tailEnd/>
              </a:ln>
              <a:effectLst/>
            </p:spPr>
            <p:txBody>
              <a:bodyPr wrap="none" anchor="ctr"/>
              <a:lstStyle/>
              <a:p>
                <a:endParaRPr lang="en-US"/>
              </a:p>
            </p:txBody>
          </p:sp>
        </p:grpSp>
      </p:grpSp>
      <p:grpSp>
        <p:nvGrpSpPr>
          <p:cNvPr id="4" name="Group 8"/>
          <p:cNvGrpSpPr>
            <a:grpSpLocks/>
          </p:cNvGrpSpPr>
          <p:nvPr/>
        </p:nvGrpSpPr>
        <p:grpSpPr bwMode="auto">
          <a:xfrm>
            <a:off x="2627313" y="1795463"/>
            <a:ext cx="1871662" cy="4267200"/>
            <a:chOff x="432" y="1440"/>
            <a:chExt cx="1104" cy="2304"/>
          </a:xfrm>
        </p:grpSpPr>
        <p:sp>
          <p:nvSpPr>
            <p:cNvPr id="28681" name="AutoShape 9"/>
            <p:cNvSpPr>
              <a:spLocks noChangeArrowheads="1"/>
            </p:cNvSpPr>
            <p:nvPr/>
          </p:nvSpPr>
          <p:spPr bwMode="auto">
            <a:xfrm>
              <a:off x="624" y="2064"/>
              <a:ext cx="720" cy="1653"/>
            </a:xfrm>
            <a:prstGeom prst="roundRect">
              <a:avLst>
                <a:gd name="adj" fmla="val 16667"/>
              </a:avLst>
            </a:prstGeom>
            <a:solidFill>
              <a:schemeClr val="hlink">
                <a:alpha val="50000"/>
              </a:schemeClr>
            </a:solidFill>
            <a:ln w="9525">
              <a:solidFill>
                <a:schemeClr val="tx1"/>
              </a:solidFill>
              <a:round/>
              <a:headEnd/>
              <a:tailEnd/>
            </a:ln>
            <a:effectLst/>
          </p:spPr>
          <p:txBody>
            <a:bodyPr wrap="none" anchor="ctr"/>
            <a:lstStyle/>
            <a:p>
              <a:endParaRPr lang="en-US"/>
            </a:p>
          </p:txBody>
        </p:sp>
        <p:grpSp>
          <p:nvGrpSpPr>
            <p:cNvPr id="5" name="Group 10"/>
            <p:cNvGrpSpPr>
              <a:grpSpLocks/>
            </p:cNvGrpSpPr>
            <p:nvPr/>
          </p:nvGrpSpPr>
          <p:grpSpPr bwMode="auto">
            <a:xfrm>
              <a:off x="432" y="1440"/>
              <a:ext cx="1104" cy="2304"/>
              <a:chOff x="480" y="1536"/>
              <a:chExt cx="576" cy="1728"/>
            </a:xfrm>
          </p:grpSpPr>
          <p:sp>
            <p:nvSpPr>
              <p:cNvPr id="28683" name="AutoShape 11"/>
              <p:cNvSpPr>
                <a:spLocks noChangeArrowheads="1"/>
              </p:cNvSpPr>
              <p:nvPr/>
            </p:nvSpPr>
            <p:spPr bwMode="auto">
              <a:xfrm>
                <a:off x="576" y="1632"/>
                <a:ext cx="384" cy="1632"/>
              </a:xfrm>
              <a:prstGeom prst="roundRect">
                <a:avLst>
                  <a:gd name="adj" fmla="val 16667"/>
                </a:avLst>
              </a:prstGeom>
              <a:noFill/>
              <a:ln w="57150">
                <a:solidFill>
                  <a:schemeClr val="tx1"/>
                </a:solidFill>
                <a:round/>
                <a:headEnd/>
                <a:tailEnd/>
              </a:ln>
              <a:effectLst/>
            </p:spPr>
            <p:txBody>
              <a:bodyPr wrap="none" anchor="ctr"/>
              <a:lstStyle/>
              <a:p>
                <a:endParaRPr lang="en-US"/>
              </a:p>
            </p:txBody>
          </p:sp>
          <p:sp>
            <p:nvSpPr>
              <p:cNvPr id="28684" name="Line 12"/>
              <p:cNvSpPr>
                <a:spLocks noChangeShapeType="1"/>
              </p:cNvSpPr>
              <p:nvPr/>
            </p:nvSpPr>
            <p:spPr bwMode="auto">
              <a:xfrm>
                <a:off x="576" y="2016"/>
                <a:ext cx="384" cy="0"/>
              </a:xfrm>
              <a:prstGeom prst="line">
                <a:avLst/>
              </a:prstGeom>
              <a:noFill/>
              <a:ln w="38100">
                <a:solidFill>
                  <a:schemeClr val="tx1"/>
                </a:solidFill>
                <a:round/>
                <a:headEnd/>
                <a:tailEnd/>
              </a:ln>
              <a:effectLst/>
            </p:spPr>
            <p:txBody>
              <a:bodyPr/>
              <a:lstStyle/>
              <a:p>
                <a:endParaRPr lang="en-US"/>
              </a:p>
            </p:txBody>
          </p:sp>
          <p:sp>
            <p:nvSpPr>
              <p:cNvPr id="28685" name="Rectangle 13"/>
              <p:cNvSpPr>
                <a:spLocks noChangeArrowheads="1"/>
              </p:cNvSpPr>
              <p:nvPr/>
            </p:nvSpPr>
            <p:spPr bwMode="auto">
              <a:xfrm>
                <a:off x="480" y="1536"/>
                <a:ext cx="576" cy="144"/>
              </a:xfrm>
              <a:prstGeom prst="rect">
                <a:avLst/>
              </a:prstGeom>
              <a:solidFill>
                <a:schemeClr val="bg1"/>
              </a:solidFill>
              <a:ln w="9525">
                <a:noFill/>
                <a:miter lim="800000"/>
                <a:headEnd/>
                <a:tailEnd/>
              </a:ln>
              <a:effectLst/>
            </p:spPr>
            <p:txBody>
              <a:bodyPr wrap="none" anchor="ctr"/>
              <a:lstStyle/>
              <a:p>
                <a:endParaRPr lang="en-US"/>
              </a:p>
            </p:txBody>
          </p:sp>
        </p:grpSp>
      </p:grpSp>
      <p:grpSp>
        <p:nvGrpSpPr>
          <p:cNvPr id="6" name="Group 14"/>
          <p:cNvGrpSpPr>
            <a:grpSpLocks/>
          </p:cNvGrpSpPr>
          <p:nvPr/>
        </p:nvGrpSpPr>
        <p:grpSpPr bwMode="auto">
          <a:xfrm>
            <a:off x="4797425" y="1795463"/>
            <a:ext cx="1871663" cy="4267200"/>
            <a:chOff x="432" y="1440"/>
            <a:chExt cx="1104" cy="2304"/>
          </a:xfrm>
        </p:grpSpPr>
        <p:sp>
          <p:nvSpPr>
            <p:cNvPr id="28687" name="AutoShape 15"/>
            <p:cNvSpPr>
              <a:spLocks noChangeArrowheads="1"/>
            </p:cNvSpPr>
            <p:nvPr/>
          </p:nvSpPr>
          <p:spPr bwMode="auto">
            <a:xfrm>
              <a:off x="624" y="2064"/>
              <a:ext cx="720" cy="1653"/>
            </a:xfrm>
            <a:prstGeom prst="roundRect">
              <a:avLst>
                <a:gd name="adj" fmla="val 16667"/>
              </a:avLst>
            </a:prstGeom>
            <a:solidFill>
              <a:schemeClr val="hlink">
                <a:alpha val="50000"/>
              </a:schemeClr>
            </a:solidFill>
            <a:ln w="9525">
              <a:solidFill>
                <a:schemeClr val="tx1"/>
              </a:solidFill>
              <a:round/>
              <a:headEnd/>
              <a:tailEnd/>
            </a:ln>
            <a:effectLst/>
          </p:spPr>
          <p:txBody>
            <a:bodyPr wrap="none" anchor="ctr"/>
            <a:lstStyle/>
            <a:p>
              <a:endParaRPr lang="en-US"/>
            </a:p>
          </p:txBody>
        </p:sp>
        <p:grpSp>
          <p:nvGrpSpPr>
            <p:cNvPr id="7" name="Group 16"/>
            <p:cNvGrpSpPr>
              <a:grpSpLocks/>
            </p:cNvGrpSpPr>
            <p:nvPr/>
          </p:nvGrpSpPr>
          <p:grpSpPr bwMode="auto">
            <a:xfrm>
              <a:off x="432" y="1440"/>
              <a:ext cx="1104" cy="2304"/>
              <a:chOff x="480" y="1536"/>
              <a:chExt cx="576" cy="1728"/>
            </a:xfrm>
          </p:grpSpPr>
          <p:sp>
            <p:nvSpPr>
              <p:cNvPr id="28689" name="AutoShape 17"/>
              <p:cNvSpPr>
                <a:spLocks noChangeArrowheads="1"/>
              </p:cNvSpPr>
              <p:nvPr/>
            </p:nvSpPr>
            <p:spPr bwMode="auto">
              <a:xfrm>
                <a:off x="576" y="1632"/>
                <a:ext cx="384" cy="1632"/>
              </a:xfrm>
              <a:prstGeom prst="roundRect">
                <a:avLst>
                  <a:gd name="adj" fmla="val 16667"/>
                </a:avLst>
              </a:prstGeom>
              <a:noFill/>
              <a:ln w="57150">
                <a:solidFill>
                  <a:schemeClr val="tx1"/>
                </a:solidFill>
                <a:round/>
                <a:headEnd/>
                <a:tailEnd/>
              </a:ln>
              <a:effectLst/>
            </p:spPr>
            <p:txBody>
              <a:bodyPr wrap="none" anchor="ctr"/>
              <a:lstStyle/>
              <a:p>
                <a:endParaRPr lang="en-US"/>
              </a:p>
            </p:txBody>
          </p:sp>
          <p:sp>
            <p:nvSpPr>
              <p:cNvPr id="28690" name="Line 18"/>
              <p:cNvSpPr>
                <a:spLocks noChangeShapeType="1"/>
              </p:cNvSpPr>
              <p:nvPr/>
            </p:nvSpPr>
            <p:spPr bwMode="auto">
              <a:xfrm>
                <a:off x="576" y="2016"/>
                <a:ext cx="384" cy="0"/>
              </a:xfrm>
              <a:prstGeom prst="line">
                <a:avLst/>
              </a:prstGeom>
              <a:noFill/>
              <a:ln w="38100">
                <a:solidFill>
                  <a:schemeClr val="tx1"/>
                </a:solidFill>
                <a:round/>
                <a:headEnd/>
                <a:tailEnd/>
              </a:ln>
              <a:effectLst/>
            </p:spPr>
            <p:txBody>
              <a:bodyPr/>
              <a:lstStyle/>
              <a:p>
                <a:endParaRPr lang="en-US"/>
              </a:p>
            </p:txBody>
          </p:sp>
          <p:sp>
            <p:nvSpPr>
              <p:cNvPr id="28691" name="Rectangle 19"/>
              <p:cNvSpPr>
                <a:spLocks noChangeArrowheads="1"/>
              </p:cNvSpPr>
              <p:nvPr/>
            </p:nvSpPr>
            <p:spPr bwMode="auto">
              <a:xfrm>
                <a:off x="480" y="1536"/>
                <a:ext cx="576" cy="144"/>
              </a:xfrm>
              <a:prstGeom prst="rect">
                <a:avLst/>
              </a:prstGeom>
              <a:solidFill>
                <a:schemeClr val="bg1"/>
              </a:solidFill>
              <a:ln w="9525">
                <a:noFill/>
                <a:miter lim="800000"/>
                <a:headEnd/>
                <a:tailEnd/>
              </a:ln>
              <a:effectLst/>
            </p:spPr>
            <p:txBody>
              <a:bodyPr wrap="none" anchor="ctr"/>
              <a:lstStyle/>
              <a:p>
                <a:endParaRPr lang="en-US"/>
              </a:p>
            </p:txBody>
          </p:sp>
        </p:grpSp>
      </p:grpSp>
      <p:grpSp>
        <p:nvGrpSpPr>
          <p:cNvPr id="8" name="Group 20"/>
          <p:cNvGrpSpPr>
            <a:grpSpLocks/>
          </p:cNvGrpSpPr>
          <p:nvPr/>
        </p:nvGrpSpPr>
        <p:grpSpPr bwMode="auto">
          <a:xfrm>
            <a:off x="6967538" y="1795463"/>
            <a:ext cx="1871662" cy="4267200"/>
            <a:chOff x="432" y="1440"/>
            <a:chExt cx="1104" cy="2304"/>
          </a:xfrm>
        </p:grpSpPr>
        <p:sp>
          <p:nvSpPr>
            <p:cNvPr id="28693" name="AutoShape 21"/>
            <p:cNvSpPr>
              <a:spLocks noChangeArrowheads="1"/>
            </p:cNvSpPr>
            <p:nvPr/>
          </p:nvSpPr>
          <p:spPr bwMode="auto">
            <a:xfrm>
              <a:off x="624" y="2064"/>
              <a:ext cx="720" cy="1653"/>
            </a:xfrm>
            <a:prstGeom prst="roundRect">
              <a:avLst>
                <a:gd name="adj" fmla="val 16667"/>
              </a:avLst>
            </a:prstGeom>
            <a:solidFill>
              <a:schemeClr val="hlink">
                <a:alpha val="50000"/>
              </a:schemeClr>
            </a:solidFill>
            <a:ln w="9525">
              <a:solidFill>
                <a:schemeClr val="tx1"/>
              </a:solidFill>
              <a:round/>
              <a:headEnd/>
              <a:tailEnd/>
            </a:ln>
            <a:effectLst/>
          </p:spPr>
          <p:txBody>
            <a:bodyPr wrap="none" anchor="ctr"/>
            <a:lstStyle/>
            <a:p>
              <a:endParaRPr lang="en-US"/>
            </a:p>
          </p:txBody>
        </p:sp>
        <p:grpSp>
          <p:nvGrpSpPr>
            <p:cNvPr id="9" name="Group 22"/>
            <p:cNvGrpSpPr>
              <a:grpSpLocks/>
            </p:cNvGrpSpPr>
            <p:nvPr/>
          </p:nvGrpSpPr>
          <p:grpSpPr bwMode="auto">
            <a:xfrm>
              <a:off x="432" y="1440"/>
              <a:ext cx="1104" cy="2304"/>
              <a:chOff x="480" y="1536"/>
              <a:chExt cx="576" cy="1728"/>
            </a:xfrm>
          </p:grpSpPr>
          <p:sp>
            <p:nvSpPr>
              <p:cNvPr id="28695" name="AutoShape 23"/>
              <p:cNvSpPr>
                <a:spLocks noChangeArrowheads="1"/>
              </p:cNvSpPr>
              <p:nvPr/>
            </p:nvSpPr>
            <p:spPr bwMode="auto">
              <a:xfrm>
                <a:off x="576" y="1632"/>
                <a:ext cx="384" cy="1632"/>
              </a:xfrm>
              <a:prstGeom prst="roundRect">
                <a:avLst>
                  <a:gd name="adj" fmla="val 16667"/>
                </a:avLst>
              </a:prstGeom>
              <a:noFill/>
              <a:ln w="57150">
                <a:solidFill>
                  <a:schemeClr val="tx1"/>
                </a:solidFill>
                <a:round/>
                <a:headEnd/>
                <a:tailEnd/>
              </a:ln>
              <a:effectLst/>
            </p:spPr>
            <p:txBody>
              <a:bodyPr wrap="none" anchor="ctr"/>
              <a:lstStyle/>
              <a:p>
                <a:endParaRPr lang="en-US"/>
              </a:p>
            </p:txBody>
          </p:sp>
          <p:sp>
            <p:nvSpPr>
              <p:cNvPr id="28696" name="Line 24"/>
              <p:cNvSpPr>
                <a:spLocks noChangeShapeType="1"/>
              </p:cNvSpPr>
              <p:nvPr/>
            </p:nvSpPr>
            <p:spPr bwMode="auto">
              <a:xfrm>
                <a:off x="576" y="2016"/>
                <a:ext cx="384" cy="0"/>
              </a:xfrm>
              <a:prstGeom prst="line">
                <a:avLst/>
              </a:prstGeom>
              <a:noFill/>
              <a:ln w="38100">
                <a:solidFill>
                  <a:schemeClr val="tx1"/>
                </a:solidFill>
                <a:round/>
                <a:headEnd/>
                <a:tailEnd/>
              </a:ln>
              <a:effectLst/>
            </p:spPr>
            <p:txBody>
              <a:bodyPr/>
              <a:lstStyle/>
              <a:p>
                <a:endParaRPr lang="en-US"/>
              </a:p>
            </p:txBody>
          </p:sp>
          <p:sp>
            <p:nvSpPr>
              <p:cNvPr id="28697" name="Rectangle 25"/>
              <p:cNvSpPr>
                <a:spLocks noChangeArrowheads="1"/>
              </p:cNvSpPr>
              <p:nvPr/>
            </p:nvSpPr>
            <p:spPr bwMode="auto">
              <a:xfrm>
                <a:off x="480" y="1536"/>
                <a:ext cx="576" cy="144"/>
              </a:xfrm>
              <a:prstGeom prst="rect">
                <a:avLst/>
              </a:prstGeom>
              <a:solidFill>
                <a:schemeClr val="bg1"/>
              </a:solidFill>
              <a:ln w="9525">
                <a:noFill/>
                <a:miter lim="800000"/>
                <a:headEnd/>
                <a:tailEnd/>
              </a:ln>
              <a:effectLst/>
            </p:spPr>
            <p:txBody>
              <a:bodyPr wrap="none" anchor="ctr"/>
              <a:lstStyle/>
              <a:p>
                <a:endParaRPr lang="en-US"/>
              </a:p>
            </p:txBody>
          </p:sp>
        </p:grpSp>
      </p:grpSp>
      <p:sp>
        <p:nvSpPr>
          <p:cNvPr id="28698" name="Freeform 26"/>
          <p:cNvSpPr>
            <a:spLocks/>
          </p:cNvSpPr>
          <p:nvPr/>
        </p:nvSpPr>
        <p:spPr bwMode="auto">
          <a:xfrm>
            <a:off x="7315200" y="5638800"/>
            <a:ext cx="1143000" cy="381000"/>
          </a:xfrm>
          <a:custGeom>
            <a:avLst/>
            <a:gdLst/>
            <a:ahLst/>
            <a:cxnLst>
              <a:cxn ang="0">
                <a:pos x="0" y="192"/>
              </a:cxn>
              <a:cxn ang="0">
                <a:pos x="192" y="48"/>
              </a:cxn>
              <a:cxn ang="0">
                <a:pos x="336" y="0"/>
              </a:cxn>
              <a:cxn ang="0">
                <a:pos x="528" y="48"/>
              </a:cxn>
              <a:cxn ang="0">
                <a:pos x="720" y="144"/>
              </a:cxn>
              <a:cxn ang="0">
                <a:pos x="672" y="240"/>
              </a:cxn>
              <a:cxn ang="0">
                <a:pos x="480" y="288"/>
              </a:cxn>
              <a:cxn ang="0">
                <a:pos x="144" y="288"/>
              </a:cxn>
              <a:cxn ang="0">
                <a:pos x="0" y="192"/>
              </a:cxn>
            </a:cxnLst>
            <a:rect l="0" t="0" r="r" b="b"/>
            <a:pathLst>
              <a:path w="720" h="288">
                <a:moveTo>
                  <a:pt x="0" y="192"/>
                </a:moveTo>
                <a:lnTo>
                  <a:pt x="192" y="48"/>
                </a:lnTo>
                <a:lnTo>
                  <a:pt x="336" y="0"/>
                </a:lnTo>
                <a:lnTo>
                  <a:pt x="528" y="48"/>
                </a:lnTo>
                <a:lnTo>
                  <a:pt x="720" y="144"/>
                </a:lnTo>
                <a:lnTo>
                  <a:pt x="672" y="240"/>
                </a:lnTo>
                <a:lnTo>
                  <a:pt x="480" y="288"/>
                </a:lnTo>
                <a:lnTo>
                  <a:pt x="144" y="288"/>
                </a:lnTo>
                <a:lnTo>
                  <a:pt x="0" y="192"/>
                </a:lnTo>
                <a:close/>
              </a:path>
            </a:pathLst>
          </a:custGeom>
          <a:solidFill>
            <a:schemeClr val="bg1"/>
          </a:solidFill>
          <a:ln w="9525">
            <a:solidFill>
              <a:schemeClr val="tx1"/>
            </a:solidFill>
            <a:round/>
            <a:headEnd/>
            <a:tailEnd/>
          </a:ln>
          <a:effectLst/>
        </p:spPr>
        <p:txBody>
          <a:bodyPr/>
          <a:lstStyle/>
          <a:p>
            <a:endParaRPr lang="en-US"/>
          </a:p>
        </p:txBody>
      </p:sp>
      <p:sp>
        <p:nvSpPr>
          <p:cNvPr id="28699" name="Freeform 27"/>
          <p:cNvSpPr>
            <a:spLocks/>
          </p:cNvSpPr>
          <p:nvPr/>
        </p:nvSpPr>
        <p:spPr bwMode="auto">
          <a:xfrm rot="5400000">
            <a:off x="1219200" y="3581400"/>
            <a:ext cx="457200" cy="152400"/>
          </a:xfrm>
          <a:custGeom>
            <a:avLst/>
            <a:gdLst/>
            <a:ahLst/>
            <a:cxnLst>
              <a:cxn ang="0">
                <a:pos x="0" y="192"/>
              </a:cxn>
              <a:cxn ang="0">
                <a:pos x="192" y="48"/>
              </a:cxn>
              <a:cxn ang="0">
                <a:pos x="336" y="0"/>
              </a:cxn>
              <a:cxn ang="0">
                <a:pos x="528" y="48"/>
              </a:cxn>
              <a:cxn ang="0">
                <a:pos x="720" y="144"/>
              </a:cxn>
              <a:cxn ang="0">
                <a:pos x="672" y="240"/>
              </a:cxn>
              <a:cxn ang="0">
                <a:pos x="480" y="288"/>
              </a:cxn>
              <a:cxn ang="0">
                <a:pos x="144" y="288"/>
              </a:cxn>
              <a:cxn ang="0">
                <a:pos x="0" y="192"/>
              </a:cxn>
            </a:cxnLst>
            <a:rect l="0" t="0" r="r" b="b"/>
            <a:pathLst>
              <a:path w="720" h="288">
                <a:moveTo>
                  <a:pt x="0" y="192"/>
                </a:moveTo>
                <a:lnTo>
                  <a:pt x="192" y="48"/>
                </a:lnTo>
                <a:lnTo>
                  <a:pt x="336" y="0"/>
                </a:lnTo>
                <a:lnTo>
                  <a:pt x="528" y="48"/>
                </a:lnTo>
                <a:lnTo>
                  <a:pt x="720" y="144"/>
                </a:lnTo>
                <a:lnTo>
                  <a:pt x="672" y="240"/>
                </a:lnTo>
                <a:lnTo>
                  <a:pt x="480" y="288"/>
                </a:lnTo>
                <a:lnTo>
                  <a:pt x="144" y="288"/>
                </a:lnTo>
                <a:lnTo>
                  <a:pt x="0" y="192"/>
                </a:lnTo>
                <a:close/>
              </a:path>
            </a:pathLst>
          </a:custGeom>
          <a:solidFill>
            <a:schemeClr val="bg1"/>
          </a:solidFill>
          <a:ln w="9525">
            <a:solidFill>
              <a:schemeClr val="tx1"/>
            </a:solidFill>
            <a:round/>
            <a:headEnd/>
            <a:tailEnd/>
          </a:ln>
          <a:effectLst/>
        </p:spPr>
        <p:txBody>
          <a:bodyPr/>
          <a:lstStyle/>
          <a:p>
            <a:endParaRPr lang="en-US"/>
          </a:p>
        </p:txBody>
      </p:sp>
      <p:sp>
        <p:nvSpPr>
          <p:cNvPr id="28700" name="Freeform 28"/>
          <p:cNvSpPr>
            <a:spLocks/>
          </p:cNvSpPr>
          <p:nvPr/>
        </p:nvSpPr>
        <p:spPr bwMode="auto">
          <a:xfrm rot="5400000">
            <a:off x="1638300" y="4533900"/>
            <a:ext cx="457200" cy="76200"/>
          </a:xfrm>
          <a:custGeom>
            <a:avLst/>
            <a:gdLst/>
            <a:ahLst/>
            <a:cxnLst>
              <a:cxn ang="0">
                <a:pos x="0" y="192"/>
              </a:cxn>
              <a:cxn ang="0">
                <a:pos x="192" y="48"/>
              </a:cxn>
              <a:cxn ang="0">
                <a:pos x="336" y="0"/>
              </a:cxn>
              <a:cxn ang="0">
                <a:pos x="528" y="48"/>
              </a:cxn>
              <a:cxn ang="0">
                <a:pos x="720" y="144"/>
              </a:cxn>
              <a:cxn ang="0">
                <a:pos x="672" y="240"/>
              </a:cxn>
              <a:cxn ang="0">
                <a:pos x="480" y="288"/>
              </a:cxn>
              <a:cxn ang="0">
                <a:pos x="144" y="288"/>
              </a:cxn>
              <a:cxn ang="0">
                <a:pos x="0" y="192"/>
              </a:cxn>
            </a:cxnLst>
            <a:rect l="0" t="0" r="r" b="b"/>
            <a:pathLst>
              <a:path w="720" h="288">
                <a:moveTo>
                  <a:pt x="0" y="192"/>
                </a:moveTo>
                <a:lnTo>
                  <a:pt x="192" y="48"/>
                </a:lnTo>
                <a:lnTo>
                  <a:pt x="336" y="0"/>
                </a:lnTo>
                <a:lnTo>
                  <a:pt x="528" y="48"/>
                </a:lnTo>
                <a:lnTo>
                  <a:pt x="720" y="144"/>
                </a:lnTo>
                <a:lnTo>
                  <a:pt x="672" y="240"/>
                </a:lnTo>
                <a:lnTo>
                  <a:pt x="480" y="288"/>
                </a:lnTo>
                <a:lnTo>
                  <a:pt x="144" y="288"/>
                </a:lnTo>
                <a:lnTo>
                  <a:pt x="0" y="192"/>
                </a:lnTo>
                <a:close/>
              </a:path>
            </a:pathLst>
          </a:custGeom>
          <a:solidFill>
            <a:schemeClr val="bg1"/>
          </a:solidFill>
          <a:ln w="9525">
            <a:solidFill>
              <a:schemeClr val="tx1"/>
            </a:solidFill>
            <a:round/>
            <a:headEnd/>
            <a:tailEnd/>
          </a:ln>
          <a:effectLst/>
        </p:spPr>
        <p:txBody>
          <a:bodyPr/>
          <a:lstStyle/>
          <a:p>
            <a:endParaRPr lang="en-US"/>
          </a:p>
        </p:txBody>
      </p:sp>
      <p:sp>
        <p:nvSpPr>
          <p:cNvPr id="28701" name="Freeform 29"/>
          <p:cNvSpPr>
            <a:spLocks/>
          </p:cNvSpPr>
          <p:nvPr/>
        </p:nvSpPr>
        <p:spPr bwMode="auto">
          <a:xfrm rot="5400000">
            <a:off x="1066800" y="4724400"/>
            <a:ext cx="457200" cy="152400"/>
          </a:xfrm>
          <a:custGeom>
            <a:avLst/>
            <a:gdLst/>
            <a:ahLst/>
            <a:cxnLst>
              <a:cxn ang="0">
                <a:pos x="0" y="192"/>
              </a:cxn>
              <a:cxn ang="0">
                <a:pos x="192" y="48"/>
              </a:cxn>
              <a:cxn ang="0">
                <a:pos x="336" y="0"/>
              </a:cxn>
              <a:cxn ang="0">
                <a:pos x="528" y="48"/>
              </a:cxn>
              <a:cxn ang="0">
                <a:pos x="720" y="144"/>
              </a:cxn>
              <a:cxn ang="0">
                <a:pos x="672" y="240"/>
              </a:cxn>
              <a:cxn ang="0">
                <a:pos x="480" y="288"/>
              </a:cxn>
              <a:cxn ang="0">
                <a:pos x="144" y="288"/>
              </a:cxn>
              <a:cxn ang="0">
                <a:pos x="0" y="192"/>
              </a:cxn>
            </a:cxnLst>
            <a:rect l="0" t="0" r="r" b="b"/>
            <a:pathLst>
              <a:path w="720" h="288">
                <a:moveTo>
                  <a:pt x="0" y="192"/>
                </a:moveTo>
                <a:lnTo>
                  <a:pt x="192" y="48"/>
                </a:lnTo>
                <a:lnTo>
                  <a:pt x="336" y="0"/>
                </a:lnTo>
                <a:lnTo>
                  <a:pt x="528" y="48"/>
                </a:lnTo>
                <a:lnTo>
                  <a:pt x="720" y="144"/>
                </a:lnTo>
                <a:lnTo>
                  <a:pt x="672" y="240"/>
                </a:lnTo>
                <a:lnTo>
                  <a:pt x="480" y="288"/>
                </a:lnTo>
                <a:lnTo>
                  <a:pt x="144" y="288"/>
                </a:lnTo>
                <a:lnTo>
                  <a:pt x="0" y="192"/>
                </a:lnTo>
                <a:close/>
              </a:path>
            </a:pathLst>
          </a:custGeom>
          <a:solidFill>
            <a:schemeClr val="bg1"/>
          </a:solidFill>
          <a:ln w="9525">
            <a:solidFill>
              <a:schemeClr val="tx1"/>
            </a:solidFill>
            <a:round/>
            <a:headEnd/>
            <a:tailEnd/>
          </a:ln>
          <a:effectLst/>
        </p:spPr>
        <p:txBody>
          <a:bodyPr/>
          <a:lstStyle/>
          <a:p>
            <a:endParaRPr lang="en-US"/>
          </a:p>
        </p:txBody>
      </p:sp>
      <p:sp>
        <p:nvSpPr>
          <p:cNvPr id="28702" name="Freeform 30"/>
          <p:cNvSpPr>
            <a:spLocks/>
          </p:cNvSpPr>
          <p:nvPr/>
        </p:nvSpPr>
        <p:spPr bwMode="auto">
          <a:xfrm>
            <a:off x="5410200" y="5943600"/>
            <a:ext cx="457200" cy="76200"/>
          </a:xfrm>
          <a:custGeom>
            <a:avLst/>
            <a:gdLst/>
            <a:ahLst/>
            <a:cxnLst>
              <a:cxn ang="0">
                <a:pos x="0" y="192"/>
              </a:cxn>
              <a:cxn ang="0">
                <a:pos x="192" y="48"/>
              </a:cxn>
              <a:cxn ang="0">
                <a:pos x="336" y="0"/>
              </a:cxn>
              <a:cxn ang="0">
                <a:pos x="528" y="48"/>
              </a:cxn>
              <a:cxn ang="0">
                <a:pos x="720" y="144"/>
              </a:cxn>
              <a:cxn ang="0">
                <a:pos x="672" y="240"/>
              </a:cxn>
              <a:cxn ang="0">
                <a:pos x="480" y="288"/>
              </a:cxn>
              <a:cxn ang="0">
                <a:pos x="144" y="288"/>
              </a:cxn>
              <a:cxn ang="0">
                <a:pos x="0" y="192"/>
              </a:cxn>
            </a:cxnLst>
            <a:rect l="0" t="0" r="r" b="b"/>
            <a:pathLst>
              <a:path w="720" h="288">
                <a:moveTo>
                  <a:pt x="0" y="192"/>
                </a:moveTo>
                <a:lnTo>
                  <a:pt x="192" y="48"/>
                </a:lnTo>
                <a:lnTo>
                  <a:pt x="336" y="0"/>
                </a:lnTo>
                <a:lnTo>
                  <a:pt x="528" y="48"/>
                </a:lnTo>
                <a:lnTo>
                  <a:pt x="720" y="144"/>
                </a:lnTo>
                <a:lnTo>
                  <a:pt x="672" y="240"/>
                </a:lnTo>
                <a:lnTo>
                  <a:pt x="480" y="288"/>
                </a:lnTo>
                <a:lnTo>
                  <a:pt x="144" y="288"/>
                </a:lnTo>
                <a:lnTo>
                  <a:pt x="0" y="192"/>
                </a:lnTo>
                <a:close/>
              </a:path>
            </a:pathLst>
          </a:custGeom>
          <a:solidFill>
            <a:schemeClr val="bg1"/>
          </a:solidFill>
          <a:ln w="9525">
            <a:solidFill>
              <a:schemeClr val="tx1"/>
            </a:solidFill>
            <a:round/>
            <a:headEnd/>
            <a:tailEnd/>
          </a:ln>
          <a:effectLst/>
        </p:spPr>
        <p:txBody>
          <a:bodyPr/>
          <a:lstStyle/>
          <a:p>
            <a:endParaRPr lang="en-US"/>
          </a:p>
        </p:txBody>
      </p:sp>
      <p:sp>
        <p:nvSpPr>
          <p:cNvPr id="28703" name="Text Box 31"/>
          <p:cNvSpPr txBox="1">
            <a:spLocks noChangeArrowheads="1"/>
          </p:cNvSpPr>
          <p:nvPr/>
        </p:nvSpPr>
        <p:spPr bwMode="auto">
          <a:xfrm>
            <a:off x="1066800" y="6096000"/>
            <a:ext cx="7848600" cy="641350"/>
          </a:xfrm>
          <a:prstGeom prst="rect">
            <a:avLst/>
          </a:prstGeom>
          <a:noFill/>
          <a:ln w="9525">
            <a:noFill/>
            <a:miter lim="800000"/>
            <a:headEnd/>
            <a:tailEnd/>
          </a:ln>
          <a:effectLst/>
        </p:spPr>
        <p:txBody>
          <a:bodyPr>
            <a:spAutoFit/>
          </a:bodyPr>
          <a:lstStyle/>
          <a:p>
            <a:pPr>
              <a:spcBef>
                <a:spcPct val="50000"/>
              </a:spcBef>
            </a:pPr>
            <a:r>
              <a:rPr lang="en-US" sz="3600"/>
              <a:t>A	    	   B		      C		   D</a:t>
            </a:r>
          </a:p>
        </p:txBody>
      </p:sp>
      <p:sp>
        <p:nvSpPr>
          <p:cNvPr id="28704" name="Rectangle 32"/>
          <p:cNvSpPr>
            <a:spLocks noGrp="1" noChangeArrowheads="1"/>
          </p:cNvSpPr>
          <p:nvPr>
            <p:ph type="title"/>
          </p:nvPr>
        </p:nvSpPr>
        <p:spPr/>
        <p:txBody>
          <a:bodyPr/>
          <a:lstStyle/>
          <a:p>
            <a:pPr algn="l"/>
            <a:r>
              <a:rPr lang="en-US" sz="3600"/>
              <a:t>3. </a:t>
            </a:r>
            <a:r>
              <a:rPr lang="en-US" sz="3000"/>
              <a:t>Waldo added salt to a test tube of water to learn about “saturated solution”. Which image best shows a saturated solution?</a:t>
            </a:r>
            <a:r>
              <a:rPr lang="en-US" sz="360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219200"/>
            <a:ext cx="7772400" cy="1143000"/>
          </a:xfrm>
        </p:spPr>
        <p:txBody>
          <a:bodyPr/>
          <a:lstStyle/>
          <a:p>
            <a:pPr algn="l"/>
            <a:r>
              <a:rPr lang="en-US" sz="3600"/>
              <a:t>4. If you used the sim to test silver chloride, you would see 80 Ag</a:t>
            </a:r>
            <a:r>
              <a:rPr lang="en-US" sz="3600" baseline="30000"/>
              <a:t>+</a:t>
            </a:r>
            <a:r>
              <a:rPr lang="en-US" sz="3600"/>
              <a:t> ions dissolved in 1E-17 liters. What is the solubility in 100 ml of water?</a:t>
            </a:r>
          </a:p>
        </p:txBody>
      </p:sp>
      <p:sp>
        <p:nvSpPr>
          <p:cNvPr id="30723" name="Rectangle 3"/>
          <p:cNvSpPr>
            <a:spLocks noGrp="1" noChangeArrowheads="1"/>
          </p:cNvSpPr>
          <p:nvPr>
            <p:ph type="body" idx="1"/>
          </p:nvPr>
        </p:nvSpPr>
        <p:spPr>
          <a:xfrm>
            <a:off x="1600200" y="2971800"/>
            <a:ext cx="6629400" cy="3505200"/>
          </a:xfrm>
        </p:spPr>
        <p:txBody>
          <a:bodyPr/>
          <a:lstStyle/>
          <a:p>
            <a:pPr marL="609600" indent="-609600">
              <a:lnSpc>
                <a:spcPct val="155000"/>
              </a:lnSpc>
              <a:buFontTx/>
              <a:buAutoNum type="alphaUcPeriod"/>
            </a:pPr>
            <a:r>
              <a:rPr lang="en-US" b="1">
                <a:solidFill>
                  <a:schemeClr val="accent2"/>
                </a:solidFill>
              </a:rPr>
              <a:t>.0019 grams/100 ml water</a:t>
            </a:r>
            <a:endParaRPr lang="en-US" b="1" baseline="-25000">
              <a:solidFill>
                <a:schemeClr val="accent2"/>
              </a:solidFill>
              <a:sym typeface="Symbol" pitchFamily="18" charset="2"/>
            </a:endParaRPr>
          </a:p>
          <a:p>
            <a:pPr marL="609600" indent="-609600">
              <a:lnSpc>
                <a:spcPct val="155000"/>
              </a:lnSpc>
              <a:buFontTx/>
              <a:buAutoNum type="alphaUcPeriod"/>
            </a:pPr>
            <a:r>
              <a:rPr lang="en-US" b="1">
                <a:solidFill>
                  <a:schemeClr val="accent2"/>
                </a:solidFill>
              </a:rPr>
              <a:t>.00019 grams/100 ml water</a:t>
            </a:r>
            <a:endParaRPr lang="en-US" b="1" baseline="-25000">
              <a:solidFill>
                <a:schemeClr val="accent2"/>
              </a:solidFill>
              <a:sym typeface="Symbol" pitchFamily="18" charset="2"/>
            </a:endParaRPr>
          </a:p>
          <a:p>
            <a:pPr marL="609600" indent="-609600">
              <a:lnSpc>
                <a:spcPct val="155000"/>
              </a:lnSpc>
              <a:buFontTx/>
              <a:buAutoNum type="alphaUcPeriod"/>
            </a:pPr>
            <a:r>
              <a:rPr lang="en-US" b="1">
                <a:solidFill>
                  <a:schemeClr val="accent2"/>
                </a:solidFill>
              </a:rPr>
              <a:t>.0024 grams/100 ml water</a:t>
            </a:r>
            <a:endParaRPr lang="en-US" b="1" baseline="-25000">
              <a:solidFill>
                <a:schemeClr val="accent2"/>
              </a:solidFill>
              <a:sym typeface="Symbol" pitchFamily="18" charset="2"/>
            </a:endParaRPr>
          </a:p>
          <a:p>
            <a:pPr marL="609600" indent="-609600">
              <a:lnSpc>
                <a:spcPct val="155000"/>
              </a:lnSpc>
              <a:buFontTx/>
              <a:buAutoNum type="alphaUcPeriod"/>
            </a:pPr>
            <a:r>
              <a:rPr lang="en-US" b="1">
                <a:solidFill>
                  <a:schemeClr val="accent2"/>
                </a:solidFill>
              </a:rPr>
              <a:t>.00024 grams/100 ml water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2743200"/>
            <a:ext cx="8763000" cy="1143000"/>
          </a:xfrm>
        </p:spPr>
        <p:txBody>
          <a:bodyPr/>
          <a:lstStyle/>
          <a:p>
            <a:pPr algn="l"/>
            <a:r>
              <a:rPr lang="en-US" dirty="0">
                <a:cs typeface="Times New Roman" pitchFamily="18" charset="0"/>
              </a:rPr>
              <a:t>The calculation for </a:t>
            </a:r>
            <a:r>
              <a:rPr lang="en-US" dirty="0" err="1">
                <a:cs typeface="Times New Roman" pitchFamily="18" charset="0"/>
              </a:rPr>
              <a:t>AgCl</a:t>
            </a:r>
            <a:r>
              <a:rPr lang="en-US" dirty="0">
                <a:cs typeface="Times New Roman" pitchFamily="18" charset="0"/>
              </a:rPr>
              <a:t>  example:</a:t>
            </a:r>
            <a:br>
              <a:rPr lang="en-US" dirty="0">
                <a:cs typeface="Times New Roman" pitchFamily="18" charset="0"/>
              </a:rPr>
            </a:br>
            <a:r>
              <a:rPr lang="en-US" dirty="0">
                <a:cs typeface="Times New Roman" pitchFamily="18" charset="0"/>
              </a:rPr>
              <a:t/>
            </a:r>
            <a:br>
              <a:rPr lang="en-US" dirty="0">
                <a:cs typeface="Times New Roman" pitchFamily="18" charset="0"/>
              </a:rPr>
            </a:br>
            <a:r>
              <a:rPr lang="en-US" sz="3200" dirty="0">
                <a:cs typeface="Times New Roman" pitchFamily="18" charset="0"/>
              </a:rPr>
              <a:t>80 </a:t>
            </a:r>
            <a:r>
              <a:rPr lang="en-US" sz="3200" dirty="0" err="1">
                <a:cs typeface="Times New Roman" pitchFamily="18" charset="0"/>
              </a:rPr>
              <a:t>AgCl</a:t>
            </a:r>
            <a:r>
              <a:rPr lang="en-US" sz="3200" dirty="0">
                <a:cs typeface="Times New Roman" pitchFamily="18" charset="0"/>
              </a:rPr>
              <a:t> /6.02E23 </a:t>
            </a:r>
            <a:r>
              <a:rPr lang="en-US" sz="3200" dirty="0" err="1">
                <a:cs typeface="Times New Roman" pitchFamily="18" charset="0"/>
              </a:rPr>
              <a:t>AgCl</a:t>
            </a:r>
            <a:r>
              <a:rPr lang="en-US" sz="3200" dirty="0">
                <a:cs typeface="Times New Roman" pitchFamily="18" charset="0"/>
              </a:rPr>
              <a:t>/mole) *(178.8grams/mole)</a:t>
            </a:r>
            <a:br>
              <a:rPr lang="en-US" sz="3200" dirty="0">
                <a:cs typeface="Times New Roman" pitchFamily="18" charset="0"/>
              </a:rPr>
            </a:br>
            <a:r>
              <a:rPr lang="en-US" sz="3200" dirty="0">
                <a:cs typeface="Times New Roman" pitchFamily="18" charset="0"/>
              </a:rPr>
              <a:t>      = 2.4E –20 grams</a:t>
            </a:r>
            <a:br>
              <a:rPr lang="en-US" sz="3200" dirty="0">
                <a:cs typeface="Times New Roman" pitchFamily="18" charset="0"/>
              </a:rPr>
            </a:br>
            <a:r>
              <a:rPr lang="en-US" sz="3200" dirty="0">
                <a:cs typeface="Times New Roman" pitchFamily="18" charset="0"/>
              </a:rPr>
              <a:t/>
            </a:r>
            <a:br>
              <a:rPr lang="en-US" sz="3200" dirty="0">
                <a:cs typeface="Times New Roman" pitchFamily="18" charset="0"/>
              </a:rPr>
            </a:br>
            <a:r>
              <a:rPr lang="en-US" sz="3200" dirty="0">
                <a:cs typeface="Times New Roman" pitchFamily="18" charset="0"/>
              </a:rPr>
              <a:t>2.4E –20 grams/(1E-17L) = .0024 grams/L</a:t>
            </a:r>
            <a:br>
              <a:rPr lang="en-US" sz="3200" dirty="0">
                <a:cs typeface="Times New Roman" pitchFamily="18" charset="0"/>
              </a:rPr>
            </a:br>
            <a:r>
              <a:rPr lang="en-US" sz="3200" dirty="0">
                <a:cs typeface="Times New Roman" pitchFamily="18" charset="0"/>
              </a:rPr>
              <a:t/>
            </a:r>
            <a:br>
              <a:rPr lang="en-US" sz="3200" dirty="0">
                <a:cs typeface="Times New Roman" pitchFamily="18" charset="0"/>
              </a:rPr>
            </a:br>
            <a:r>
              <a:rPr lang="en-US" sz="3200" dirty="0">
                <a:cs typeface="Times New Roman" pitchFamily="18" charset="0"/>
              </a:rPr>
              <a:t> .0024 grams/L* .1L/100ml</a:t>
            </a:r>
            <a:r>
              <a:rPr lang="en-US" dirty="0">
                <a:cs typeface="Times New Roman" pitchFamily="18" charset="0"/>
              </a:rPr>
              <a:t>=</a:t>
            </a:r>
            <a:r>
              <a:rPr lang="en-US" dirty="0">
                <a:solidFill>
                  <a:schemeClr val="accent2"/>
                </a:solidFill>
              </a:rPr>
              <a:t>.00024 </a:t>
            </a:r>
            <a:r>
              <a:rPr lang="en-US" dirty="0">
                <a:solidFill>
                  <a:schemeClr val="accent2"/>
                </a:solidFill>
                <a:cs typeface="Times New Roman" pitchFamily="18" charset="0"/>
              </a:rPr>
              <a:t>g/100ml</a:t>
            </a:r>
            <a:br>
              <a:rPr lang="en-US" dirty="0">
                <a:solidFill>
                  <a:schemeClr val="accent2"/>
                </a:solidFill>
                <a:cs typeface="Times New Roman" pitchFamily="18" charset="0"/>
              </a:rPr>
            </a:br>
            <a:endParaRPr lang="en-US" dirty="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28600" y="1066800"/>
            <a:ext cx="7162800" cy="1143000"/>
          </a:xfrm>
        </p:spPr>
        <p:txBody>
          <a:bodyPr/>
          <a:lstStyle/>
          <a:p>
            <a:pPr algn="l"/>
            <a:r>
              <a:rPr lang="en-US" sz="3600"/>
              <a:t>5. You knew a salt was either sodium chloride or silver chloride. </a:t>
            </a:r>
            <a:br>
              <a:rPr lang="en-US" sz="3600"/>
            </a:br>
            <a:r>
              <a:rPr lang="en-US" sz="3600"/>
              <a:t>If  you put </a:t>
            </a:r>
            <a:r>
              <a:rPr lang="en-US" sz="3600" b="1"/>
              <a:t>1</a:t>
            </a:r>
            <a:r>
              <a:rPr lang="en-US" sz="3600"/>
              <a:t> gram in 10 ml of water in a test tube, and it looked like this</a:t>
            </a:r>
          </a:p>
        </p:txBody>
      </p:sp>
      <p:sp>
        <p:nvSpPr>
          <p:cNvPr id="34819" name="Rectangle 3"/>
          <p:cNvSpPr>
            <a:spLocks noGrp="1" noChangeArrowheads="1"/>
          </p:cNvSpPr>
          <p:nvPr>
            <p:ph type="subTitle" idx="1"/>
          </p:nvPr>
        </p:nvSpPr>
        <p:spPr>
          <a:xfrm>
            <a:off x="457200" y="3505200"/>
            <a:ext cx="7696200" cy="1752600"/>
          </a:xfrm>
        </p:spPr>
        <p:txBody>
          <a:bodyPr/>
          <a:lstStyle/>
          <a:p>
            <a:pPr marL="609600" indent="-609600" algn="l">
              <a:buFontTx/>
              <a:buAutoNum type="alphaUcPeriod"/>
            </a:pPr>
            <a:r>
              <a:rPr lang="en-US" sz="4000" b="1">
                <a:solidFill>
                  <a:srgbClr val="060000"/>
                </a:solidFill>
              </a:rPr>
              <a:t>Sodium chloride  </a:t>
            </a:r>
          </a:p>
          <a:p>
            <a:pPr marL="609600" indent="-609600" algn="l">
              <a:buFontTx/>
              <a:buAutoNum type="alphaUcPeriod"/>
            </a:pPr>
            <a:r>
              <a:rPr lang="en-US" sz="4000" b="1">
                <a:solidFill>
                  <a:srgbClr val="060000"/>
                </a:solidFill>
              </a:rPr>
              <a:t>Silver Chloride  </a:t>
            </a:r>
          </a:p>
          <a:p>
            <a:pPr marL="609600" indent="-609600" algn="l">
              <a:buFontTx/>
              <a:buAutoNum type="alphaUcPeriod"/>
            </a:pPr>
            <a:r>
              <a:rPr lang="en-US" sz="4000" b="1">
                <a:solidFill>
                  <a:srgbClr val="060000"/>
                </a:solidFill>
              </a:rPr>
              <a:t>This is not an identifying test</a:t>
            </a:r>
          </a:p>
        </p:txBody>
      </p:sp>
      <p:sp>
        <p:nvSpPr>
          <p:cNvPr id="34820" name="Text Box 4"/>
          <p:cNvSpPr txBox="1">
            <a:spLocks noChangeArrowheads="1"/>
          </p:cNvSpPr>
          <p:nvPr/>
        </p:nvSpPr>
        <p:spPr bwMode="auto">
          <a:xfrm>
            <a:off x="0" y="2819400"/>
            <a:ext cx="3886200" cy="762000"/>
          </a:xfrm>
          <a:prstGeom prst="rect">
            <a:avLst/>
          </a:prstGeom>
          <a:noFill/>
          <a:ln w="9525">
            <a:noFill/>
            <a:miter lim="800000"/>
            <a:headEnd/>
            <a:tailEnd/>
          </a:ln>
          <a:effectLst/>
        </p:spPr>
        <p:txBody>
          <a:bodyPr>
            <a:spAutoFit/>
          </a:bodyPr>
          <a:lstStyle/>
          <a:p>
            <a:pPr algn="ctr">
              <a:spcBef>
                <a:spcPct val="20000"/>
              </a:spcBef>
            </a:pPr>
            <a:r>
              <a:rPr lang="en-US" sz="4400" b="1">
                <a:solidFill>
                  <a:schemeClr val="accent2"/>
                </a:solidFill>
              </a:rPr>
              <a:t>Which is it?</a:t>
            </a:r>
          </a:p>
        </p:txBody>
      </p:sp>
      <p:grpSp>
        <p:nvGrpSpPr>
          <p:cNvPr id="2" name="Group 5"/>
          <p:cNvGrpSpPr>
            <a:grpSpLocks/>
          </p:cNvGrpSpPr>
          <p:nvPr/>
        </p:nvGrpSpPr>
        <p:grpSpPr bwMode="auto">
          <a:xfrm>
            <a:off x="7272338" y="228600"/>
            <a:ext cx="1871662" cy="4267200"/>
            <a:chOff x="4464" y="144"/>
            <a:chExt cx="1179" cy="2688"/>
          </a:xfrm>
        </p:grpSpPr>
        <p:grpSp>
          <p:nvGrpSpPr>
            <p:cNvPr id="3" name="Group 6"/>
            <p:cNvGrpSpPr>
              <a:grpSpLocks/>
            </p:cNvGrpSpPr>
            <p:nvPr/>
          </p:nvGrpSpPr>
          <p:grpSpPr bwMode="auto">
            <a:xfrm>
              <a:off x="4464" y="144"/>
              <a:ext cx="1179" cy="2688"/>
              <a:chOff x="432" y="1440"/>
              <a:chExt cx="1104" cy="2304"/>
            </a:xfrm>
          </p:grpSpPr>
          <p:sp>
            <p:nvSpPr>
              <p:cNvPr id="34823" name="AutoShape 7"/>
              <p:cNvSpPr>
                <a:spLocks noChangeArrowheads="1"/>
              </p:cNvSpPr>
              <p:nvPr/>
            </p:nvSpPr>
            <p:spPr bwMode="auto">
              <a:xfrm>
                <a:off x="624" y="2064"/>
                <a:ext cx="720" cy="1653"/>
              </a:xfrm>
              <a:prstGeom prst="roundRect">
                <a:avLst>
                  <a:gd name="adj" fmla="val 16667"/>
                </a:avLst>
              </a:prstGeom>
              <a:solidFill>
                <a:schemeClr val="hlink">
                  <a:alpha val="50000"/>
                </a:schemeClr>
              </a:solidFill>
              <a:ln w="9525">
                <a:solidFill>
                  <a:schemeClr val="tx1"/>
                </a:solidFill>
                <a:round/>
                <a:headEnd/>
                <a:tailEnd/>
              </a:ln>
              <a:effectLst/>
            </p:spPr>
            <p:txBody>
              <a:bodyPr wrap="none" anchor="ctr"/>
              <a:lstStyle/>
              <a:p>
                <a:endParaRPr lang="en-US"/>
              </a:p>
            </p:txBody>
          </p:sp>
          <p:grpSp>
            <p:nvGrpSpPr>
              <p:cNvPr id="4" name="Group 8"/>
              <p:cNvGrpSpPr>
                <a:grpSpLocks/>
              </p:cNvGrpSpPr>
              <p:nvPr/>
            </p:nvGrpSpPr>
            <p:grpSpPr bwMode="auto">
              <a:xfrm>
                <a:off x="432" y="1440"/>
                <a:ext cx="1104" cy="2304"/>
                <a:chOff x="480" y="1536"/>
                <a:chExt cx="576" cy="1728"/>
              </a:xfrm>
            </p:grpSpPr>
            <p:sp>
              <p:nvSpPr>
                <p:cNvPr id="34825" name="AutoShape 9"/>
                <p:cNvSpPr>
                  <a:spLocks noChangeArrowheads="1"/>
                </p:cNvSpPr>
                <p:nvPr/>
              </p:nvSpPr>
              <p:spPr bwMode="auto">
                <a:xfrm>
                  <a:off x="576" y="1632"/>
                  <a:ext cx="384" cy="1632"/>
                </a:xfrm>
                <a:prstGeom prst="roundRect">
                  <a:avLst>
                    <a:gd name="adj" fmla="val 16667"/>
                  </a:avLst>
                </a:prstGeom>
                <a:noFill/>
                <a:ln w="57150">
                  <a:solidFill>
                    <a:schemeClr val="tx1"/>
                  </a:solidFill>
                  <a:round/>
                  <a:headEnd/>
                  <a:tailEnd/>
                </a:ln>
                <a:effectLst/>
              </p:spPr>
              <p:txBody>
                <a:bodyPr wrap="none" anchor="ctr"/>
                <a:lstStyle/>
                <a:p>
                  <a:endParaRPr lang="en-US"/>
                </a:p>
              </p:txBody>
            </p:sp>
            <p:sp>
              <p:nvSpPr>
                <p:cNvPr id="34826" name="Line 10"/>
                <p:cNvSpPr>
                  <a:spLocks noChangeShapeType="1"/>
                </p:cNvSpPr>
                <p:nvPr/>
              </p:nvSpPr>
              <p:spPr bwMode="auto">
                <a:xfrm>
                  <a:off x="576" y="2016"/>
                  <a:ext cx="384" cy="0"/>
                </a:xfrm>
                <a:prstGeom prst="line">
                  <a:avLst/>
                </a:prstGeom>
                <a:noFill/>
                <a:ln w="38100">
                  <a:solidFill>
                    <a:schemeClr val="tx1"/>
                  </a:solidFill>
                  <a:round/>
                  <a:headEnd/>
                  <a:tailEnd/>
                </a:ln>
                <a:effectLst/>
              </p:spPr>
              <p:txBody>
                <a:bodyPr/>
                <a:lstStyle/>
                <a:p>
                  <a:endParaRPr lang="en-US"/>
                </a:p>
              </p:txBody>
            </p:sp>
            <p:sp>
              <p:nvSpPr>
                <p:cNvPr id="34827" name="Rectangle 11"/>
                <p:cNvSpPr>
                  <a:spLocks noChangeArrowheads="1"/>
                </p:cNvSpPr>
                <p:nvPr/>
              </p:nvSpPr>
              <p:spPr bwMode="auto">
                <a:xfrm>
                  <a:off x="480" y="1536"/>
                  <a:ext cx="576" cy="144"/>
                </a:xfrm>
                <a:prstGeom prst="rect">
                  <a:avLst/>
                </a:prstGeom>
                <a:solidFill>
                  <a:schemeClr val="bg1"/>
                </a:solidFill>
                <a:ln w="9525">
                  <a:noFill/>
                  <a:miter lim="800000"/>
                  <a:headEnd/>
                  <a:tailEnd/>
                </a:ln>
                <a:effectLst/>
              </p:spPr>
              <p:txBody>
                <a:bodyPr wrap="none" anchor="ctr"/>
                <a:lstStyle/>
                <a:p>
                  <a:endParaRPr lang="en-US"/>
                </a:p>
              </p:txBody>
            </p:sp>
          </p:grpSp>
        </p:grpSp>
        <p:sp>
          <p:nvSpPr>
            <p:cNvPr id="34828" name="Freeform 12"/>
            <p:cNvSpPr>
              <a:spLocks/>
            </p:cNvSpPr>
            <p:nvPr/>
          </p:nvSpPr>
          <p:spPr bwMode="auto">
            <a:xfrm>
              <a:off x="4704" y="2592"/>
              <a:ext cx="720" cy="240"/>
            </a:xfrm>
            <a:custGeom>
              <a:avLst/>
              <a:gdLst/>
              <a:ahLst/>
              <a:cxnLst>
                <a:cxn ang="0">
                  <a:pos x="0" y="192"/>
                </a:cxn>
                <a:cxn ang="0">
                  <a:pos x="192" y="48"/>
                </a:cxn>
                <a:cxn ang="0">
                  <a:pos x="336" y="0"/>
                </a:cxn>
                <a:cxn ang="0">
                  <a:pos x="528" y="48"/>
                </a:cxn>
                <a:cxn ang="0">
                  <a:pos x="720" y="144"/>
                </a:cxn>
                <a:cxn ang="0">
                  <a:pos x="672" y="240"/>
                </a:cxn>
                <a:cxn ang="0">
                  <a:pos x="480" y="288"/>
                </a:cxn>
                <a:cxn ang="0">
                  <a:pos x="144" y="288"/>
                </a:cxn>
                <a:cxn ang="0">
                  <a:pos x="0" y="192"/>
                </a:cxn>
              </a:cxnLst>
              <a:rect l="0" t="0" r="r" b="b"/>
              <a:pathLst>
                <a:path w="720" h="288">
                  <a:moveTo>
                    <a:pt x="0" y="192"/>
                  </a:moveTo>
                  <a:lnTo>
                    <a:pt x="192" y="48"/>
                  </a:lnTo>
                  <a:lnTo>
                    <a:pt x="336" y="0"/>
                  </a:lnTo>
                  <a:lnTo>
                    <a:pt x="528" y="48"/>
                  </a:lnTo>
                  <a:lnTo>
                    <a:pt x="720" y="144"/>
                  </a:lnTo>
                  <a:lnTo>
                    <a:pt x="672" y="240"/>
                  </a:lnTo>
                  <a:lnTo>
                    <a:pt x="480" y="288"/>
                  </a:lnTo>
                  <a:lnTo>
                    <a:pt x="144" y="288"/>
                  </a:lnTo>
                  <a:lnTo>
                    <a:pt x="0" y="192"/>
                  </a:lnTo>
                  <a:close/>
                </a:path>
              </a:pathLst>
            </a:custGeom>
            <a:solidFill>
              <a:schemeClr val="bg1"/>
            </a:solidFill>
            <a:ln w="9525">
              <a:solidFill>
                <a:schemeClr val="tx1"/>
              </a:solidFill>
              <a:round/>
              <a:headEnd/>
              <a:tailEnd/>
            </a:ln>
            <a:effectLst/>
          </p:spPr>
          <p:txBody>
            <a:bodyPr/>
            <a:lstStyle/>
            <a:p>
              <a:endParaRPr lang="en-US"/>
            </a:p>
          </p:txBody>
        </p:sp>
      </p:grpSp>
      <p:sp>
        <p:nvSpPr>
          <p:cNvPr id="34829" name="Line 13"/>
          <p:cNvSpPr>
            <a:spLocks noChangeShapeType="1"/>
          </p:cNvSpPr>
          <p:nvPr/>
        </p:nvSpPr>
        <p:spPr bwMode="auto">
          <a:xfrm>
            <a:off x="7162800" y="2514600"/>
            <a:ext cx="914400" cy="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6599238"/>
            <a:ext cx="2057400" cy="258762"/>
          </a:xfrm>
        </p:spPr>
        <p:txBody>
          <a:bodyPr/>
          <a:lstStyle/>
          <a:p>
            <a:pPr eaLnBrk="1" hangingPunct="1"/>
            <a:r>
              <a:rPr lang="en-US" sz="900" smtClean="0"/>
              <a:t>answer</a:t>
            </a:r>
          </a:p>
        </p:txBody>
      </p:sp>
      <p:pic>
        <p:nvPicPr>
          <p:cNvPr id="8195" name="Picture 3"/>
          <p:cNvPicPr>
            <a:picLocks noChangeAspect="1" noChangeArrowheads="1"/>
          </p:cNvPicPr>
          <p:nvPr/>
        </p:nvPicPr>
        <p:blipFill>
          <a:blip r:embed="rId2"/>
          <a:srcRect/>
          <a:stretch>
            <a:fillRect/>
          </a:stretch>
        </p:blipFill>
        <p:spPr bwMode="auto">
          <a:xfrm>
            <a:off x="304800" y="609600"/>
            <a:ext cx="5124450" cy="2619375"/>
          </a:xfrm>
          <a:prstGeom prst="rect">
            <a:avLst/>
          </a:prstGeom>
          <a:noFill/>
          <a:ln w="9525">
            <a:noFill/>
            <a:miter lim="800000"/>
            <a:headEnd/>
            <a:tailEnd/>
          </a:ln>
        </p:spPr>
      </p:pic>
      <p:pic>
        <p:nvPicPr>
          <p:cNvPr id="8197" name="Picture 5"/>
          <p:cNvPicPr>
            <a:picLocks noChangeAspect="1" noChangeArrowheads="1"/>
          </p:cNvPicPr>
          <p:nvPr/>
        </p:nvPicPr>
        <p:blipFill>
          <a:blip r:embed="rId3"/>
          <a:srcRect/>
          <a:stretch>
            <a:fillRect/>
          </a:stretch>
        </p:blipFill>
        <p:spPr bwMode="auto">
          <a:xfrm>
            <a:off x="5791200" y="381000"/>
            <a:ext cx="2590800" cy="1090613"/>
          </a:xfrm>
          <a:prstGeom prst="rect">
            <a:avLst/>
          </a:prstGeom>
          <a:noFill/>
          <a:ln w="9525">
            <a:noFill/>
            <a:miter lim="800000"/>
            <a:headEnd/>
            <a:tailEnd/>
          </a:ln>
        </p:spPr>
      </p:pic>
      <p:sp>
        <p:nvSpPr>
          <p:cNvPr id="8198" name="TextBox 7"/>
          <p:cNvSpPr txBox="1">
            <a:spLocks noChangeArrowheads="1"/>
          </p:cNvSpPr>
          <p:nvPr/>
        </p:nvSpPr>
        <p:spPr bwMode="auto">
          <a:xfrm>
            <a:off x="5562600" y="1600200"/>
            <a:ext cx="3581400" cy="1570038"/>
          </a:xfrm>
          <a:prstGeom prst="rect">
            <a:avLst/>
          </a:prstGeom>
          <a:noFill/>
          <a:ln w="9525">
            <a:noFill/>
            <a:miter lim="800000"/>
            <a:headEnd/>
            <a:tailEnd/>
          </a:ln>
        </p:spPr>
        <p:txBody>
          <a:bodyPr>
            <a:spAutoFit/>
          </a:bodyPr>
          <a:lstStyle/>
          <a:p>
            <a:r>
              <a:rPr lang="en-US" sz="3200"/>
              <a:t>For expandable container, set pressure constant </a:t>
            </a:r>
          </a:p>
        </p:txBody>
      </p:sp>
      <p:pic>
        <p:nvPicPr>
          <p:cNvPr id="8199" name="Picture 6"/>
          <p:cNvPicPr>
            <a:picLocks noChangeAspect="1" noChangeArrowheads="1"/>
          </p:cNvPicPr>
          <p:nvPr/>
        </p:nvPicPr>
        <p:blipFill>
          <a:blip r:embed="rId4"/>
          <a:srcRect/>
          <a:stretch>
            <a:fillRect/>
          </a:stretch>
        </p:blipFill>
        <p:spPr bwMode="auto">
          <a:xfrm>
            <a:off x="313268" y="3733800"/>
            <a:ext cx="5133975"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a:cs typeface="Times New Roman" pitchFamily="18" charset="0"/>
              </a:rPr>
              <a:t>6. How a drawing for Magnesium oxide</a:t>
            </a:r>
            <a:r>
              <a:rPr lang="en-US" sz="3600"/>
              <a:t> be</a:t>
            </a:r>
            <a:r>
              <a:rPr lang="en-US" sz="3600">
                <a:cs typeface="Times New Roman" pitchFamily="18" charset="0"/>
              </a:rPr>
              <a:t> different from Magnesium chloride?</a:t>
            </a:r>
          </a:p>
        </p:txBody>
      </p:sp>
      <p:sp>
        <p:nvSpPr>
          <p:cNvPr id="77828" name="Rectangle 4"/>
          <p:cNvSpPr>
            <a:spLocks noGrp="1" noChangeArrowheads="1"/>
          </p:cNvSpPr>
          <p:nvPr>
            <p:ph type="body" idx="1"/>
          </p:nvPr>
        </p:nvSpPr>
        <p:spPr>
          <a:xfrm>
            <a:off x="683172" y="1676400"/>
            <a:ext cx="8458200" cy="4876800"/>
          </a:xfrm>
          <a:noFill/>
          <a:ln/>
        </p:spPr>
        <p:txBody>
          <a:bodyPr/>
          <a:lstStyle/>
          <a:p>
            <a:pPr marL="609600" indent="-609600">
              <a:buFontTx/>
              <a:buAutoNum type="alphaUcPeriod"/>
            </a:pPr>
            <a:r>
              <a:rPr lang="en-US" dirty="0"/>
              <a:t>The ratio would be the same, </a:t>
            </a:r>
            <a:r>
              <a:rPr lang="en-US" u="sng" dirty="0"/>
              <a:t>but</a:t>
            </a:r>
            <a:r>
              <a:rPr lang="en-US" dirty="0"/>
              <a:t> the balls would be connected</a:t>
            </a:r>
          </a:p>
          <a:p>
            <a:pPr marL="609600" indent="-609600">
              <a:buFontTx/>
              <a:buAutoNum type="alphaUcPeriod"/>
            </a:pPr>
            <a:r>
              <a:rPr lang="en-US" dirty="0"/>
              <a:t>The ratio would change to 1 magnesium for every oxide </a:t>
            </a:r>
            <a:r>
              <a:rPr lang="en-US" u="sng" dirty="0"/>
              <a:t>and</a:t>
            </a:r>
            <a:r>
              <a:rPr lang="en-US" dirty="0"/>
              <a:t> balls would be separate</a:t>
            </a:r>
          </a:p>
          <a:p>
            <a:pPr marL="609600" indent="-609600">
              <a:buFontTx/>
              <a:buAutoNum type="alphaUcPeriod"/>
            </a:pPr>
            <a:r>
              <a:rPr lang="en-US" dirty="0"/>
              <a:t>The ratio would change to 1 magnesium for every oxide </a:t>
            </a:r>
            <a:r>
              <a:rPr lang="en-US" u="sng" dirty="0"/>
              <a:t>and</a:t>
            </a:r>
            <a:r>
              <a:rPr lang="en-US" dirty="0"/>
              <a:t> balls connected</a:t>
            </a:r>
          </a:p>
          <a:p>
            <a:pPr marL="609600" indent="-609600">
              <a:buFontTx/>
              <a:buAutoNum type="alphaUcPeriod"/>
            </a:pPr>
            <a:r>
              <a:rPr lang="en-US" dirty="0"/>
              <a:t>The ratio would change to 2 magnesium for every oxide </a:t>
            </a:r>
            <a:r>
              <a:rPr lang="en-US" u="sng" dirty="0"/>
              <a:t>and</a:t>
            </a:r>
            <a:r>
              <a:rPr lang="en-US" dirty="0"/>
              <a:t> balls connected</a:t>
            </a:r>
          </a:p>
          <a:p>
            <a:pPr marL="609600" indent="-609600"/>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762000" y="762000"/>
            <a:ext cx="7772400" cy="1143000"/>
          </a:xfrm>
        </p:spPr>
        <p:txBody>
          <a:bodyPr/>
          <a:lstStyle/>
          <a:p>
            <a:r>
              <a:rPr lang="en-US"/>
              <a:t>Salts and Solubility Activity 3</a:t>
            </a:r>
            <a:br>
              <a:rPr lang="en-US"/>
            </a:br>
            <a:r>
              <a:rPr lang="en-US" sz="3200">
                <a:cs typeface="Times New Roman" pitchFamily="18" charset="0"/>
              </a:rPr>
              <a:t>Solution Equilibrium and K</a:t>
            </a:r>
            <a:r>
              <a:rPr lang="en-US" sz="3200" baseline="-30000">
                <a:cs typeface="Times New Roman" pitchFamily="18" charset="0"/>
              </a:rPr>
              <a:t>sp</a:t>
            </a:r>
            <a:r>
              <a:rPr lang="en-US"/>
              <a:t> </a:t>
            </a:r>
          </a:p>
        </p:txBody>
      </p:sp>
      <p:sp>
        <p:nvSpPr>
          <p:cNvPr id="36867" name="Rectangle 3"/>
          <p:cNvSpPr>
            <a:spLocks noGrp="1" noChangeArrowheads="1"/>
          </p:cNvSpPr>
          <p:nvPr>
            <p:ph type="subTitle" idx="1"/>
          </p:nvPr>
        </p:nvSpPr>
        <p:spPr>
          <a:xfrm>
            <a:off x="457200" y="2286000"/>
            <a:ext cx="7772400" cy="1752600"/>
          </a:xfrm>
        </p:spPr>
        <p:txBody>
          <a:bodyPr/>
          <a:lstStyle/>
          <a:p>
            <a:pPr algn="l"/>
            <a:r>
              <a:rPr lang="en-US" sz="1800" b="1">
                <a:cs typeface="Times New Roman" pitchFamily="18" charset="0"/>
              </a:rPr>
              <a:t>Learning Goals:</a:t>
            </a:r>
            <a:r>
              <a:rPr lang="en-US" sz="1800">
                <a:cs typeface="Times New Roman" pitchFamily="18" charset="0"/>
              </a:rPr>
              <a:t>  Students will be able to:</a:t>
            </a:r>
          </a:p>
          <a:p>
            <a:pPr algn="l">
              <a:buFontTx/>
              <a:buChar char="•"/>
            </a:pPr>
            <a:r>
              <a:rPr lang="en-US" sz="1800">
                <a:cs typeface="Times New Roman" pitchFamily="18" charset="0"/>
              </a:rPr>
              <a:t>Describe the equilibrium of a saturated solution macroscopically and microscopically with supporting illustrations. (not covered in these questions)</a:t>
            </a:r>
          </a:p>
          <a:p>
            <a:pPr algn="l">
              <a:buFontTx/>
              <a:buChar char="•"/>
            </a:pPr>
            <a:r>
              <a:rPr lang="en-US" sz="1800">
                <a:cs typeface="Times New Roman" pitchFamily="18" charset="0"/>
              </a:rPr>
              <a:t>Write equilibrium expressions for salts dissolving </a:t>
            </a:r>
          </a:p>
          <a:p>
            <a:pPr algn="l">
              <a:buFontTx/>
              <a:buChar char="•"/>
            </a:pPr>
            <a:r>
              <a:rPr lang="en-US" sz="1800">
                <a:cs typeface="Times New Roman" pitchFamily="18" charset="0"/>
              </a:rPr>
              <a:t>Calculate K</a:t>
            </a:r>
            <a:r>
              <a:rPr lang="en-US" sz="1800" baseline="-30000">
                <a:cs typeface="Times New Roman" pitchFamily="18" charset="0"/>
              </a:rPr>
              <a:t> sp </a:t>
            </a:r>
            <a:r>
              <a:rPr lang="en-US" sz="1800">
                <a:cs typeface="Times New Roman" pitchFamily="18" charset="0"/>
              </a:rPr>
              <a:t>from molecular modeling.</a:t>
            </a:r>
          </a:p>
          <a:p>
            <a:endParaRPr lang="en-US" sz="1800"/>
          </a:p>
        </p:txBody>
      </p:sp>
      <p:sp>
        <p:nvSpPr>
          <p:cNvPr id="36868" name="Text Box 4"/>
          <p:cNvSpPr txBox="1">
            <a:spLocks noChangeArrowheads="1"/>
          </p:cNvSpPr>
          <p:nvPr/>
        </p:nvSpPr>
        <p:spPr bwMode="auto">
          <a:xfrm>
            <a:off x="1295400" y="5562600"/>
            <a:ext cx="4648200" cy="914400"/>
          </a:xfrm>
          <a:prstGeom prst="rect">
            <a:avLst/>
          </a:prstGeom>
          <a:noFill/>
          <a:ln w="9525">
            <a:noFill/>
            <a:miter lim="800000"/>
            <a:headEnd/>
            <a:tailEnd/>
          </a:ln>
          <a:effectLst/>
        </p:spPr>
        <p:txBody>
          <a:bodyPr>
            <a:spAutoFit/>
          </a:bodyPr>
          <a:lstStyle/>
          <a:p>
            <a:pPr>
              <a:spcBef>
                <a:spcPct val="50000"/>
              </a:spcBef>
            </a:pPr>
            <a:r>
              <a:rPr lang="en-US"/>
              <a:t>Trish Loeblein updated July 2008 </a:t>
            </a:r>
          </a:p>
          <a:p>
            <a:pPr>
              <a:spcBef>
                <a:spcPct val="50000"/>
              </a:spcBef>
            </a:pPr>
            <a:r>
              <a:rPr lang="en-US" sz="1200"/>
              <a:t>I simplified the reactions by omitting (aq), my students have found this helpful and they know that they must put it on tests.</a:t>
            </a:r>
          </a:p>
        </p:txBody>
      </p:sp>
      <p:sp>
        <p:nvSpPr>
          <p:cNvPr id="5" name="Rectangle 4"/>
          <p:cNvSpPr/>
          <p:nvPr/>
        </p:nvSpPr>
        <p:spPr>
          <a:xfrm>
            <a:off x="6537960" y="6548398"/>
            <a:ext cx="2286000" cy="369332"/>
          </a:xfrm>
          <a:prstGeom prst="rect">
            <a:avLst/>
          </a:prstGeom>
        </p:spPr>
        <p:txBody>
          <a:bodyPr wrap="square">
            <a:spAutoFit/>
          </a:bodyPr>
          <a:lstStyle/>
          <a:p>
            <a:r>
              <a:rPr lang="en-US" dirty="0" smtClean="0">
                <a:hlinkClick r:id="rId3"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943600" y="6629400"/>
            <a:ext cx="3200400" cy="228600"/>
          </a:xfrm>
        </p:spPr>
        <p:txBody>
          <a:bodyPr/>
          <a:lstStyle/>
          <a:p>
            <a:r>
              <a:rPr lang="en-US" sz="1000">
                <a:solidFill>
                  <a:schemeClr val="bg1"/>
                </a:solidFill>
              </a:rPr>
              <a:t>1 Write Ksp in terms of s (simple)</a:t>
            </a:r>
          </a:p>
        </p:txBody>
      </p:sp>
      <p:graphicFrame>
        <p:nvGraphicFramePr>
          <p:cNvPr id="38915" name="Object 3"/>
          <p:cNvGraphicFramePr>
            <a:graphicFrameLocks noChangeAspect="1"/>
          </p:cNvGraphicFramePr>
          <p:nvPr/>
        </p:nvGraphicFramePr>
        <p:xfrm>
          <a:off x="3810000" y="0"/>
          <a:ext cx="5181600" cy="4235450"/>
        </p:xfrm>
        <a:graphic>
          <a:graphicData uri="http://schemas.openxmlformats.org/presentationml/2006/ole">
            <mc:AlternateContent xmlns:mc="http://schemas.openxmlformats.org/markup-compatibility/2006">
              <mc:Choice xmlns:v="urn:schemas-microsoft-com:vml" Requires="v">
                <p:oleObj spid="_x0000_s47182" name="Bitmap Image" r:id="rId4" imgW="5296359" imgH="4328535" progId="PBrush">
                  <p:embed/>
                </p:oleObj>
              </mc:Choice>
              <mc:Fallback>
                <p:oleObj name="Bitmap Image" r:id="rId4" imgW="5296359" imgH="4328535"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0"/>
                        <a:ext cx="51816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5410200" y="4267200"/>
          <a:ext cx="3352800" cy="2324100"/>
        </p:xfrm>
        <a:graphic>
          <a:graphicData uri="http://schemas.openxmlformats.org/presentationml/2006/ole">
            <mc:AlternateContent xmlns:mc="http://schemas.openxmlformats.org/markup-compatibility/2006">
              <mc:Choice xmlns:v="urn:schemas-microsoft-com:vml" Requires="v">
                <p:oleObj spid="_x0000_s47183" name="Bitmap Image" r:id="rId6" imgW="1935238" imgH="1340952" progId="PBrush">
                  <p:embed/>
                </p:oleObj>
              </mc:Choice>
              <mc:Fallback>
                <p:oleObj name="Bitmap Image" r:id="rId6" imgW="1935238" imgH="1340952" progId="PBrush">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4267200"/>
                        <a:ext cx="33528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7" name="Rectangle 5"/>
          <p:cNvSpPr>
            <a:spLocks noChangeArrowheads="1"/>
          </p:cNvSpPr>
          <p:nvPr/>
        </p:nvSpPr>
        <p:spPr bwMode="auto">
          <a:xfrm>
            <a:off x="228600" y="381000"/>
            <a:ext cx="3962400" cy="1874838"/>
          </a:xfrm>
          <a:prstGeom prst="rect">
            <a:avLst/>
          </a:prstGeom>
          <a:noFill/>
          <a:ln w="9525">
            <a:noFill/>
            <a:miter lim="800000"/>
            <a:headEnd/>
            <a:tailEnd/>
          </a:ln>
          <a:effectLst/>
        </p:spPr>
        <p:txBody>
          <a:bodyPr>
            <a:spAutoFit/>
          </a:bodyPr>
          <a:lstStyle/>
          <a:p>
            <a:r>
              <a:rPr lang="en-US" sz="3200">
                <a:solidFill>
                  <a:schemeClr val="tx2"/>
                </a:solidFill>
                <a:latin typeface="Comic Sans MS" pitchFamily="66" charset="0"/>
              </a:rPr>
              <a:t>1. Table salt dissolves in water: </a:t>
            </a:r>
            <a:br>
              <a:rPr lang="en-US" sz="3200">
                <a:solidFill>
                  <a:schemeClr val="tx2"/>
                </a:solidFill>
                <a:latin typeface="Comic Sans MS" pitchFamily="66" charset="0"/>
              </a:rPr>
            </a:br>
            <a:r>
              <a:rPr lang="en-US" sz="3200">
                <a:latin typeface="Comic Sans MS" pitchFamily="66" charset="0"/>
              </a:rPr>
              <a:t>NaCl(s)</a:t>
            </a:r>
            <a:r>
              <a:rPr lang="en-US" sz="3200">
                <a:solidFill>
                  <a:schemeClr val="tx2"/>
                </a:solidFill>
                <a:latin typeface="Comic Sans MS" pitchFamily="66" charset="0"/>
              </a:rPr>
              <a:t> </a:t>
            </a:r>
            <a:r>
              <a:rPr lang="en-US" sz="3200">
                <a:solidFill>
                  <a:schemeClr val="tx2"/>
                </a:solidFill>
                <a:latin typeface="Arial Unicode MS" pitchFamily="34" charset="-128"/>
                <a:ea typeface="Arial Unicode MS" pitchFamily="34" charset="-128"/>
                <a:cs typeface="Arial Unicode MS" pitchFamily="34" charset="-128"/>
              </a:rPr>
              <a:t>⇌</a:t>
            </a:r>
            <a:r>
              <a:rPr lang="en-US" sz="3200">
                <a:solidFill>
                  <a:srgbClr val="FF0000"/>
                </a:solidFill>
                <a:latin typeface="Arial Unicode MS" pitchFamily="34" charset="-128"/>
                <a:ea typeface="Arial Unicode MS" pitchFamily="34" charset="-128"/>
                <a:cs typeface="Arial Unicode MS" pitchFamily="34" charset="-128"/>
              </a:rPr>
              <a:t> </a:t>
            </a:r>
            <a:r>
              <a:rPr lang="en-US" sz="3200">
                <a:solidFill>
                  <a:srgbClr val="FF33CC"/>
                </a:solidFill>
                <a:latin typeface="Comic Sans MS" pitchFamily="66" charset="0"/>
              </a:rPr>
              <a:t>Na</a:t>
            </a:r>
            <a:r>
              <a:rPr lang="en-US" sz="3200" baseline="30000">
                <a:solidFill>
                  <a:srgbClr val="FF33CC"/>
                </a:solidFill>
                <a:latin typeface="Comic Sans MS" pitchFamily="66" charset="0"/>
              </a:rPr>
              <a:t>+</a:t>
            </a:r>
            <a:r>
              <a:rPr lang="en-US" sz="3200">
                <a:solidFill>
                  <a:schemeClr val="tx2"/>
                </a:solidFill>
                <a:latin typeface="Comic Sans MS" pitchFamily="66" charset="0"/>
              </a:rPr>
              <a:t> + </a:t>
            </a:r>
            <a:r>
              <a:rPr lang="en-US" sz="3200">
                <a:solidFill>
                  <a:srgbClr val="33CC33"/>
                </a:solidFill>
                <a:latin typeface="Comic Sans MS" pitchFamily="66" charset="0"/>
              </a:rPr>
              <a:t>Cl</a:t>
            </a:r>
            <a:r>
              <a:rPr lang="en-US" sz="3200" baseline="30000">
                <a:solidFill>
                  <a:srgbClr val="33CC33"/>
                </a:solidFill>
                <a:latin typeface="Comic Sans MS" pitchFamily="66" charset="0"/>
              </a:rPr>
              <a:t>-</a:t>
            </a:r>
            <a:r>
              <a:rPr lang="en-US" sz="3200" baseline="30000">
                <a:solidFill>
                  <a:schemeClr val="accent2"/>
                </a:solidFill>
                <a:latin typeface="Comic Sans MS" pitchFamily="66" charset="0"/>
              </a:rPr>
              <a:t/>
            </a:r>
            <a:br>
              <a:rPr lang="en-US" sz="3200" baseline="30000">
                <a:solidFill>
                  <a:schemeClr val="accent2"/>
                </a:solidFill>
                <a:latin typeface="Comic Sans MS" pitchFamily="66" charset="0"/>
              </a:rPr>
            </a:br>
            <a:endParaRPr lang="en-US" sz="3200" baseline="30000">
              <a:solidFill>
                <a:schemeClr val="accent2"/>
              </a:solidFill>
              <a:latin typeface="Comic Sans MS" pitchFamily="66" charset="0"/>
            </a:endParaRPr>
          </a:p>
        </p:txBody>
      </p:sp>
      <p:sp>
        <p:nvSpPr>
          <p:cNvPr id="38918" name="Rectangle 6"/>
          <p:cNvSpPr>
            <a:spLocks noChangeArrowheads="1"/>
          </p:cNvSpPr>
          <p:nvPr/>
        </p:nvSpPr>
        <p:spPr bwMode="auto">
          <a:xfrm>
            <a:off x="152400" y="1905000"/>
            <a:ext cx="3962400" cy="2743200"/>
          </a:xfrm>
          <a:prstGeom prst="rect">
            <a:avLst/>
          </a:prstGeom>
          <a:noFill/>
          <a:ln w="9525">
            <a:noFill/>
            <a:miter lim="800000"/>
            <a:headEnd/>
            <a:tailEnd/>
          </a:ln>
          <a:effectLst/>
        </p:spPr>
        <p:txBody>
          <a:bodyPr anchor="ctr"/>
          <a:lstStyle/>
          <a:p>
            <a:r>
              <a:rPr lang="en-US" sz="3200">
                <a:solidFill>
                  <a:schemeClr val="tx2"/>
                </a:solidFill>
                <a:latin typeface="Comic Sans MS" pitchFamily="66" charset="0"/>
              </a:rPr>
              <a:t>What is the correct K</a:t>
            </a:r>
            <a:r>
              <a:rPr lang="en-US" sz="3200" b="1" baseline="-25000">
                <a:solidFill>
                  <a:schemeClr val="tx2"/>
                </a:solidFill>
                <a:latin typeface="Comic Sans MS" pitchFamily="66" charset="0"/>
              </a:rPr>
              <a:t>sp</a:t>
            </a:r>
            <a:r>
              <a:rPr lang="en-US" sz="3200">
                <a:solidFill>
                  <a:schemeClr val="tx2"/>
                </a:solidFill>
                <a:latin typeface="Comic Sans MS" pitchFamily="66" charset="0"/>
              </a:rPr>
              <a:t> expression if </a:t>
            </a:r>
            <a:r>
              <a:rPr lang="en-US" sz="3200">
                <a:solidFill>
                  <a:srgbClr val="FF0000"/>
                </a:solidFill>
                <a:latin typeface="Comic Sans MS" pitchFamily="66" charset="0"/>
              </a:rPr>
              <a:t>s</a:t>
            </a:r>
            <a:r>
              <a:rPr lang="en-US" sz="3200">
                <a:solidFill>
                  <a:schemeClr val="tx2"/>
                </a:solidFill>
                <a:latin typeface="Comic Sans MS" pitchFamily="66" charset="0"/>
              </a:rPr>
              <a:t> is the molar solubility Sodium chloride?</a:t>
            </a:r>
          </a:p>
        </p:txBody>
      </p:sp>
      <p:sp>
        <p:nvSpPr>
          <p:cNvPr id="38919" name="Rectangle 7"/>
          <p:cNvSpPr>
            <a:spLocks noChangeArrowheads="1"/>
          </p:cNvSpPr>
          <p:nvPr/>
        </p:nvSpPr>
        <p:spPr bwMode="auto">
          <a:xfrm>
            <a:off x="381000" y="4495800"/>
            <a:ext cx="3276600" cy="2209800"/>
          </a:xfrm>
          <a:prstGeom prst="rect">
            <a:avLst/>
          </a:prstGeom>
          <a:noFill/>
          <a:ln w="9525">
            <a:noFill/>
            <a:miter lim="800000"/>
            <a:headEnd/>
            <a:tailEnd/>
          </a:ln>
          <a:effectLst/>
        </p:spPr>
        <p:txBody>
          <a:bodyPr/>
          <a:lstStyle/>
          <a:p>
            <a:pPr marL="609600" indent="-609600">
              <a:spcBef>
                <a:spcPct val="20000"/>
              </a:spcBef>
              <a:buFontTx/>
              <a:buAutoNum type="alphaLcPeriod"/>
            </a:pPr>
            <a:r>
              <a:rPr lang="en-US">
                <a:latin typeface="Comic Sans MS" pitchFamily="66" charset="0"/>
              </a:rPr>
              <a:t>K</a:t>
            </a:r>
            <a:r>
              <a:rPr lang="en-US" baseline="-25000">
                <a:latin typeface="Comic Sans MS" pitchFamily="66" charset="0"/>
              </a:rPr>
              <a:t>sp</a:t>
            </a:r>
            <a:r>
              <a:rPr lang="en-US">
                <a:latin typeface="Comic Sans MS" pitchFamily="66" charset="0"/>
              </a:rPr>
              <a:t> = </a:t>
            </a:r>
            <a:r>
              <a:rPr lang="en-US">
                <a:solidFill>
                  <a:srgbClr val="FF0000"/>
                </a:solidFill>
                <a:latin typeface="Comic Sans MS" pitchFamily="66" charset="0"/>
              </a:rPr>
              <a:t>s</a:t>
            </a:r>
            <a:r>
              <a:rPr lang="en-US" baseline="30000">
                <a:latin typeface="Comic Sans MS" pitchFamily="66" charset="0"/>
              </a:rPr>
              <a:t>2</a:t>
            </a:r>
          </a:p>
          <a:p>
            <a:pPr marL="609600" indent="-609600">
              <a:spcBef>
                <a:spcPct val="20000"/>
              </a:spcBef>
              <a:buFontTx/>
              <a:buAutoNum type="alphaLcPeriod"/>
            </a:pPr>
            <a:r>
              <a:rPr lang="en-US">
                <a:latin typeface="Comic Sans MS" pitchFamily="66" charset="0"/>
              </a:rPr>
              <a:t>K</a:t>
            </a:r>
            <a:r>
              <a:rPr lang="en-US" baseline="-25000">
                <a:latin typeface="Comic Sans MS" pitchFamily="66" charset="0"/>
              </a:rPr>
              <a:t>sp</a:t>
            </a:r>
            <a:r>
              <a:rPr lang="en-US">
                <a:latin typeface="Comic Sans MS" pitchFamily="66" charset="0"/>
              </a:rPr>
              <a:t> = 2</a:t>
            </a:r>
            <a:r>
              <a:rPr lang="en-US">
                <a:solidFill>
                  <a:srgbClr val="FF0000"/>
                </a:solidFill>
                <a:latin typeface="Comic Sans MS" pitchFamily="66" charset="0"/>
              </a:rPr>
              <a:t>s</a:t>
            </a:r>
            <a:r>
              <a:rPr lang="en-US" baseline="30000">
                <a:latin typeface="Comic Sans MS" pitchFamily="66" charset="0"/>
              </a:rPr>
              <a:t>2	</a:t>
            </a:r>
          </a:p>
          <a:p>
            <a:pPr marL="609600" indent="-609600">
              <a:spcBef>
                <a:spcPct val="20000"/>
              </a:spcBef>
              <a:buFontTx/>
              <a:buAutoNum type="alphaLcPeriod"/>
            </a:pPr>
            <a:r>
              <a:rPr lang="en-US">
                <a:latin typeface="Comic Sans MS" pitchFamily="66" charset="0"/>
              </a:rPr>
              <a:t>K</a:t>
            </a:r>
            <a:r>
              <a:rPr lang="en-US" baseline="-25000">
                <a:latin typeface="Comic Sans MS" pitchFamily="66" charset="0"/>
              </a:rPr>
              <a:t>sp</a:t>
            </a:r>
            <a:r>
              <a:rPr lang="en-US">
                <a:latin typeface="Comic Sans MS" pitchFamily="66" charset="0"/>
              </a:rPr>
              <a:t>= </a:t>
            </a:r>
            <a:r>
              <a:rPr lang="en-US">
                <a:solidFill>
                  <a:srgbClr val="FF0000"/>
                </a:solidFill>
                <a:latin typeface="Comic Sans MS" pitchFamily="66" charset="0"/>
              </a:rPr>
              <a:t>s</a:t>
            </a:r>
            <a:r>
              <a:rPr lang="en-US" baseline="30000">
                <a:latin typeface="Comic Sans MS" pitchFamily="66" charset="0"/>
              </a:rPr>
              <a:t>5</a:t>
            </a:r>
          </a:p>
          <a:p>
            <a:pPr marL="609600" indent="-609600">
              <a:spcBef>
                <a:spcPct val="20000"/>
              </a:spcBef>
              <a:buFontTx/>
              <a:buAutoNum type="alphaLcPeriod"/>
            </a:pPr>
            <a:r>
              <a:rPr lang="en-US">
                <a:latin typeface="Comic Sans MS" pitchFamily="66" charset="0"/>
              </a:rPr>
              <a:t>K</a:t>
            </a:r>
            <a:r>
              <a:rPr lang="en-US" baseline="-25000">
                <a:latin typeface="Comic Sans MS" pitchFamily="66" charset="0"/>
              </a:rPr>
              <a:t>sp </a:t>
            </a:r>
            <a:r>
              <a:rPr lang="en-US">
                <a:latin typeface="Comic Sans MS" pitchFamily="66" charset="0"/>
              </a:rPr>
              <a:t>= 4</a:t>
            </a:r>
            <a:r>
              <a:rPr lang="en-US">
                <a:solidFill>
                  <a:srgbClr val="FF0000"/>
                </a:solidFill>
                <a:latin typeface="Comic Sans MS" pitchFamily="66" charset="0"/>
              </a:rPr>
              <a:t>s</a:t>
            </a:r>
            <a:r>
              <a:rPr lang="en-US" baseline="30000">
                <a:latin typeface="Comic Sans MS" pitchFamily="66" charset="0"/>
              </a:rPr>
              <a:t>4</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6477000"/>
            <a:ext cx="2209800" cy="152400"/>
          </a:xfrm>
        </p:spPr>
        <p:txBody>
          <a:bodyPr/>
          <a:lstStyle/>
          <a:p>
            <a:r>
              <a:rPr lang="en-US" sz="800">
                <a:solidFill>
                  <a:schemeClr val="bg1"/>
                </a:solidFill>
              </a:rPr>
              <a:t>Answer to previous slide</a:t>
            </a:r>
            <a:r>
              <a:rPr lang="en-US"/>
              <a:t> </a:t>
            </a:r>
          </a:p>
        </p:txBody>
      </p:sp>
      <p:sp>
        <p:nvSpPr>
          <p:cNvPr id="40963" name="Text Box 3"/>
          <p:cNvSpPr txBox="1">
            <a:spLocks noChangeArrowheads="1"/>
          </p:cNvSpPr>
          <p:nvPr/>
        </p:nvSpPr>
        <p:spPr bwMode="auto">
          <a:xfrm>
            <a:off x="1143000" y="1295400"/>
            <a:ext cx="5486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0964" name="Rectangle 4"/>
          <p:cNvSpPr>
            <a:spLocks noChangeArrowheads="1"/>
          </p:cNvSpPr>
          <p:nvPr/>
        </p:nvSpPr>
        <p:spPr bwMode="auto">
          <a:xfrm>
            <a:off x="762000" y="381000"/>
            <a:ext cx="7315200" cy="1387475"/>
          </a:xfrm>
          <a:prstGeom prst="rect">
            <a:avLst/>
          </a:prstGeom>
          <a:noFill/>
          <a:ln w="9525">
            <a:noFill/>
            <a:miter lim="800000"/>
            <a:headEnd/>
            <a:tailEnd/>
          </a:ln>
          <a:effectLst/>
        </p:spPr>
        <p:txBody>
          <a:bodyPr>
            <a:spAutoFit/>
          </a:bodyPr>
          <a:lstStyle/>
          <a:p>
            <a:pPr algn="ctr"/>
            <a:r>
              <a:rPr lang="en-US" sz="3200">
                <a:solidFill>
                  <a:schemeClr val="tx2"/>
                </a:solidFill>
                <a:latin typeface="Comic Sans MS" pitchFamily="66" charset="0"/>
              </a:rPr>
              <a:t>Table salt dissolves in water: </a:t>
            </a:r>
            <a:br>
              <a:rPr lang="en-US" sz="3200">
                <a:solidFill>
                  <a:schemeClr val="tx2"/>
                </a:solidFill>
                <a:latin typeface="Comic Sans MS" pitchFamily="66" charset="0"/>
              </a:rPr>
            </a:br>
            <a:r>
              <a:rPr lang="en-US" sz="3200">
                <a:latin typeface="Comic Sans MS" pitchFamily="66" charset="0"/>
              </a:rPr>
              <a:t>NaCl(s)</a:t>
            </a:r>
            <a:r>
              <a:rPr lang="en-US" sz="3200">
                <a:solidFill>
                  <a:schemeClr val="tx2"/>
                </a:solidFill>
                <a:latin typeface="Comic Sans MS" pitchFamily="66" charset="0"/>
              </a:rPr>
              <a:t> </a:t>
            </a:r>
            <a:r>
              <a:rPr lang="en-US" sz="3200">
                <a:solidFill>
                  <a:schemeClr val="tx2"/>
                </a:solidFill>
                <a:latin typeface="Arial Unicode MS" pitchFamily="34" charset="-128"/>
                <a:ea typeface="Arial Unicode MS" pitchFamily="34" charset="-128"/>
                <a:cs typeface="Arial Unicode MS" pitchFamily="34" charset="-128"/>
              </a:rPr>
              <a:t>⇌</a:t>
            </a:r>
            <a:r>
              <a:rPr lang="en-US" sz="3200">
                <a:solidFill>
                  <a:srgbClr val="FF0000"/>
                </a:solidFill>
                <a:latin typeface="Arial Unicode MS" pitchFamily="34" charset="-128"/>
                <a:ea typeface="Arial Unicode MS" pitchFamily="34" charset="-128"/>
                <a:cs typeface="Arial Unicode MS" pitchFamily="34" charset="-128"/>
              </a:rPr>
              <a:t> </a:t>
            </a:r>
            <a:r>
              <a:rPr lang="en-US" sz="3200">
                <a:solidFill>
                  <a:srgbClr val="FF33CC"/>
                </a:solidFill>
                <a:latin typeface="Comic Sans MS" pitchFamily="66" charset="0"/>
              </a:rPr>
              <a:t>Na</a:t>
            </a:r>
            <a:r>
              <a:rPr lang="en-US" sz="3200" baseline="30000">
                <a:solidFill>
                  <a:srgbClr val="FF33CC"/>
                </a:solidFill>
                <a:latin typeface="Comic Sans MS" pitchFamily="66" charset="0"/>
              </a:rPr>
              <a:t>+</a:t>
            </a:r>
            <a:r>
              <a:rPr lang="en-US" sz="3200">
                <a:solidFill>
                  <a:schemeClr val="tx2"/>
                </a:solidFill>
                <a:latin typeface="Comic Sans MS" pitchFamily="66" charset="0"/>
              </a:rPr>
              <a:t> + </a:t>
            </a:r>
            <a:r>
              <a:rPr lang="en-US" sz="3200">
                <a:solidFill>
                  <a:srgbClr val="33CC33"/>
                </a:solidFill>
                <a:latin typeface="Comic Sans MS" pitchFamily="66" charset="0"/>
              </a:rPr>
              <a:t>Cl</a:t>
            </a:r>
            <a:r>
              <a:rPr lang="en-US" sz="3200" baseline="30000">
                <a:solidFill>
                  <a:srgbClr val="33CC33"/>
                </a:solidFill>
                <a:latin typeface="Comic Sans MS" pitchFamily="66" charset="0"/>
              </a:rPr>
              <a:t>-</a:t>
            </a:r>
            <a:r>
              <a:rPr lang="en-US" sz="3200" baseline="30000">
                <a:solidFill>
                  <a:schemeClr val="accent2"/>
                </a:solidFill>
                <a:latin typeface="Comic Sans MS" pitchFamily="66" charset="0"/>
              </a:rPr>
              <a:t/>
            </a:r>
            <a:br>
              <a:rPr lang="en-US" sz="3200" baseline="30000">
                <a:solidFill>
                  <a:schemeClr val="accent2"/>
                </a:solidFill>
                <a:latin typeface="Comic Sans MS" pitchFamily="66" charset="0"/>
              </a:rPr>
            </a:br>
            <a:endParaRPr lang="en-US" sz="3200" baseline="30000">
              <a:solidFill>
                <a:schemeClr val="accent2"/>
              </a:solidFill>
              <a:latin typeface="Comic Sans MS" pitchFamily="66" charset="0"/>
            </a:endParaRPr>
          </a:p>
        </p:txBody>
      </p:sp>
      <p:sp>
        <p:nvSpPr>
          <p:cNvPr id="40965" name="Text Box 5"/>
          <p:cNvSpPr txBox="1">
            <a:spLocks noChangeArrowheads="1"/>
          </p:cNvSpPr>
          <p:nvPr/>
        </p:nvSpPr>
        <p:spPr bwMode="auto">
          <a:xfrm>
            <a:off x="685800" y="1828800"/>
            <a:ext cx="6781800" cy="3748088"/>
          </a:xfrm>
          <a:prstGeom prst="rect">
            <a:avLst/>
          </a:prstGeom>
          <a:noFill/>
          <a:ln w="9525">
            <a:noFill/>
            <a:miter lim="800000"/>
            <a:headEnd/>
            <a:tailEnd/>
          </a:ln>
          <a:effectLst/>
        </p:spPr>
        <p:txBody>
          <a:bodyPr>
            <a:spAutoFit/>
          </a:bodyPr>
          <a:lstStyle/>
          <a:p>
            <a:pPr>
              <a:spcBef>
                <a:spcPct val="50000"/>
              </a:spcBef>
            </a:pPr>
            <a:r>
              <a:rPr lang="en-US" sz="3200">
                <a:latin typeface="Comic Sans MS" pitchFamily="66" charset="0"/>
              </a:rPr>
              <a:t>K</a:t>
            </a:r>
            <a:r>
              <a:rPr lang="en-US" sz="3200" baseline="-25000">
                <a:latin typeface="Comic Sans MS" pitchFamily="66" charset="0"/>
              </a:rPr>
              <a:t>sp</a:t>
            </a:r>
            <a:r>
              <a:rPr lang="en-US" sz="3200">
                <a:latin typeface="Comic Sans MS" pitchFamily="66" charset="0"/>
              </a:rPr>
              <a:t> = [</a:t>
            </a:r>
            <a:r>
              <a:rPr lang="en-US" sz="3200">
                <a:solidFill>
                  <a:srgbClr val="FF33CC"/>
                </a:solidFill>
                <a:latin typeface="Comic Sans MS" pitchFamily="66" charset="0"/>
              </a:rPr>
              <a:t>Na</a:t>
            </a:r>
            <a:r>
              <a:rPr lang="en-US" sz="3200" baseline="30000">
                <a:solidFill>
                  <a:srgbClr val="FF33CC"/>
                </a:solidFill>
                <a:latin typeface="Comic Sans MS" pitchFamily="66" charset="0"/>
              </a:rPr>
              <a:t>+</a:t>
            </a:r>
            <a:r>
              <a:rPr lang="en-US" sz="3200">
                <a:latin typeface="Comic Sans MS" pitchFamily="66" charset="0"/>
              </a:rPr>
              <a:t>]</a:t>
            </a:r>
            <a:r>
              <a:rPr lang="en-US" sz="3200">
                <a:solidFill>
                  <a:schemeClr val="tx2"/>
                </a:solidFill>
                <a:latin typeface="Comic Sans MS" pitchFamily="66" charset="0"/>
              </a:rPr>
              <a:t> </a:t>
            </a:r>
            <a:r>
              <a:rPr lang="en-US" sz="3200">
                <a:latin typeface="Comic Sans MS" pitchFamily="66" charset="0"/>
              </a:rPr>
              <a:t>[</a:t>
            </a:r>
            <a:r>
              <a:rPr lang="en-US" sz="3200">
                <a:solidFill>
                  <a:srgbClr val="33CC33"/>
                </a:solidFill>
                <a:latin typeface="Comic Sans MS" pitchFamily="66" charset="0"/>
              </a:rPr>
              <a:t>Cl</a:t>
            </a:r>
            <a:r>
              <a:rPr lang="en-US" sz="3200" baseline="30000">
                <a:solidFill>
                  <a:srgbClr val="33CC33"/>
                </a:solidFill>
                <a:latin typeface="Comic Sans MS" pitchFamily="66" charset="0"/>
              </a:rPr>
              <a:t>-</a:t>
            </a:r>
            <a:r>
              <a:rPr lang="en-US" sz="3200">
                <a:latin typeface="Comic Sans MS" pitchFamily="66" charset="0"/>
              </a:rPr>
              <a:t>]</a:t>
            </a:r>
            <a:r>
              <a:rPr lang="en-US" sz="3200">
                <a:solidFill>
                  <a:schemeClr val="tx2"/>
                </a:solidFill>
                <a:latin typeface="Comic Sans MS" pitchFamily="66" charset="0"/>
              </a:rPr>
              <a:t> </a:t>
            </a:r>
          </a:p>
          <a:p>
            <a:pPr>
              <a:spcBef>
                <a:spcPct val="50000"/>
              </a:spcBef>
            </a:pPr>
            <a:r>
              <a:rPr lang="en-US" sz="3200">
                <a:solidFill>
                  <a:schemeClr val="tx2"/>
                </a:solidFill>
                <a:latin typeface="Comic Sans MS" pitchFamily="66" charset="0"/>
              </a:rPr>
              <a:t>For every NaCl molecule that dissolves there was one </a:t>
            </a:r>
            <a:r>
              <a:rPr lang="en-US" sz="3200">
                <a:solidFill>
                  <a:srgbClr val="FF33CC"/>
                </a:solidFill>
                <a:latin typeface="Comic Sans MS" pitchFamily="66" charset="0"/>
              </a:rPr>
              <a:t>Na</a:t>
            </a:r>
            <a:r>
              <a:rPr lang="en-US" sz="3200" baseline="30000">
                <a:solidFill>
                  <a:srgbClr val="FF33CC"/>
                </a:solidFill>
                <a:latin typeface="Comic Sans MS" pitchFamily="66" charset="0"/>
              </a:rPr>
              <a:t>+</a:t>
            </a:r>
            <a:r>
              <a:rPr lang="en-US" sz="3200">
                <a:solidFill>
                  <a:schemeClr val="tx2"/>
                </a:solidFill>
                <a:latin typeface="Comic Sans MS" pitchFamily="66" charset="0"/>
              </a:rPr>
              <a:t> and one </a:t>
            </a:r>
            <a:r>
              <a:rPr lang="en-US" sz="3200">
                <a:solidFill>
                  <a:srgbClr val="33CC33"/>
                </a:solidFill>
                <a:latin typeface="Comic Sans MS" pitchFamily="66" charset="0"/>
              </a:rPr>
              <a:t>Cl</a:t>
            </a:r>
            <a:r>
              <a:rPr lang="en-US" sz="3200" baseline="30000">
                <a:solidFill>
                  <a:srgbClr val="33CC33"/>
                </a:solidFill>
                <a:latin typeface="Comic Sans MS" pitchFamily="66" charset="0"/>
              </a:rPr>
              <a:t>-</a:t>
            </a:r>
            <a:r>
              <a:rPr lang="en-US" sz="3200">
                <a:solidFill>
                  <a:srgbClr val="33CC33"/>
                </a:solidFill>
                <a:latin typeface="Comic Sans MS" pitchFamily="66" charset="0"/>
              </a:rPr>
              <a:t> </a:t>
            </a:r>
            <a:r>
              <a:rPr lang="en-US" sz="3200">
                <a:latin typeface="Comic Sans MS" pitchFamily="66" charset="0"/>
              </a:rPr>
              <a:t>put into solution, so if we let </a:t>
            </a:r>
            <a:r>
              <a:rPr lang="en-US" sz="3200">
                <a:solidFill>
                  <a:srgbClr val="FF0000"/>
                </a:solidFill>
                <a:latin typeface="Comic Sans MS" pitchFamily="66" charset="0"/>
              </a:rPr>
              <a:t>s</a:t>
            </a:r>
            <a:r>
              <a:rPr lang="en-US" sz="3200">
                <a:latin typeface="Comic Sans MS" pitchFamily="66" charset="0"/>
              </a:rPr>
              <a:t> equal the amount of NaCl that dissolved then the expression substitutes to be K</a:t>
            </a:r>
            <a:r>
              <a:rPr lang="en-US" sz="3200" baseline="-25000">
                <a:latin typeface="Comic Sans MS" pitchFamily="66" charset="0"/>
              </a:rPr>
              <a:t>sp</a:t>
            </a:r>
            <a:r>
              <a:rPr lang="en-US" sz="3200">
                <a:latin typeface="Comic Sans MS" pitchFamily="66" charset="0"/>
              </a:rPr>
              <a:t> = </a:t>
            </a:r>
            <a:r>
              <a:rPr lang="en-US" sz="3200">
                <a:solidFill>
                  <a:srgbClr val="FF0000"/>
                </a:solidFill>
                <a:latin typeface="Comic Sans MS" pitchFamily="66" charset="0"/>
              </a:rPr>
              <a:t>s</a:t>
            </a:r>
            <a:r>
              <a:rPr lang="en-US" sz="3200" baseline="30000">
                <a:latin typeface="Comic Sans MS" pitchFamily="66" charset="0"/>
              </a:rPr>
              <a:t>2</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629400"/>
            <a:ext cx="3581400" cy="228600"/>
          </a:xfrm>
        </p:spPr>
        <p:txBody>
          <a:bodyPr/>
          <a:lstStyle/>
          <a:p>
            <a:r>
              <a:rPr lang="en-US" sz="1000">
                <a:solidFill>
                  <a:schemeClr val="bg1"/>
                </a:solidFill>
              </a:rPr>
              <a:t>2 Write Ksp in terms of s coefficients and exponents required</a:t>
            </a:r>
          </a:p>
        </p:txBody>
      </p:sp>
      <p:sp>
        <p:nvSpPr>
          <p:cNvPr id="43011" name="Rectangle 3"/>
          <p:cNvSpPr>
            <a:spLocks noChangeArrowheads="1"/>
          </p:cNvSpPr>
          <p:nvPr/>
        </p:nvSpPr>
        <p:spPr bwMode="auto">
          <a:xfrm>
            <a:off x="152400" y="1600200"/>
            <a:ext cx="5791200" cy="2057400"/>
          </a:xfrm>
          <a:prstGeom prst="rect">
            <a:avLst/>
          </a:prstGeom>
          <a:noFill/>
          <a:ln w="9525">
            <a:noFill/>
            <a:miter lim="800000"/>
            <a:headEnd/>
            <a:tailEnd/>
          </a:ln>
          <a:effectLst/>
        </p:spPr>
        <p:txBody>
          <a:bodyPr anchor="ctr"/>
          <a:lstStyle/>
          <a:p>
            <a:r>
              <a:rPr lang="en-US" sz="3200">
                <a:solidFill>
                  <a:schemeClr val="tx2"/>
                </a:solidFill>
                <a:latin typeface="Comic Sans MS" pitchFamily="66" charset="0"/>
              </a:rPr>
              <a:t>What is the correct K</a:t>
            </a:r>
            <a:r>
              <a:rPr lang="en-US" sz="3200" b="1" baseline="-25000">
                <a:solidFill>
                  <a:schemeClr val="tx2"/>
                </a:solidFill>
                <a:latin typeface="Comic Sans MS" pitchFamily="66" charset="0"/>
              </a:rPr>
              <a:t>sp</a:t>
            </a:r>
            <a:r>
              <a:rPr lang="en-US" sz="3200">
                <a:solidFill>
                  <a:schemeClr val="tx2"/>
                </a:solidFill>
                <a:latin typeface="Comic Sans MS" pitchFamily="66" charset="0"/>
              </a:rPr>
              <a:t> expression if </a:t>
            </a:r>
            <a:r>
              <a:rPr lang="en-US" sz="3200">
                <a:solidFill>
                  <a:srgbClr val="33CC33"/>
                </a:solidFill>
                <a:latin typeface="Comic Sans MS" pitchFamily="66" charset="0"/>
              </a:rPr>
              <a:t>s</a:t>
            </a:r>
            <a:r>
              <a:rPr lang="en-US" sz="3200">
                <a:solidFill>
                  <a:schemeClr val="tx2"/>
                </a:solidFill>
                <a:latin typeface="Comic Sans MS" pitchFamily="66" charset="0"/>
              </a:rPr>
              <a:t> is the molar solubility Silver arsenate?</a:t>
            </a:r>
          </a:p>
        </p:txBody>
      </p:sp>
      <p:sp>
        <p:nvSpPr>
          <p:cNvPr id="43012" name="Rectangle 4"/>
          <p:cNvSpPr>
            <a:spLocks noChangeArrowheads="1"/>
          </p:cNvSpPr>
          <p:nvPr/>
        </p:nvSpPr>
        <p:spPr bwMode="auto">
          <a:xfrm>
            <a:off x="304800" y="3810000"/>
            <a:ext cx="3276600" cy="2819400"/>
          </a:xfrm>
          <a:prstGeom prst="rect">
            <a:avLst/>
          </a:prstGeom>
          <a:noFill/>
          <a:ln w="9525">
            <a:noFill/>
            <a:miter lim="800000"/>
            <a:headEnd/>
            <a:tailEnd/>
          </a:ln>
          <a:effectLst/>
        </p:spPr>
        <p:txBody>
          <a:bodyPr/>
          <a:lstStyle/>
          <a:p>
            <a:pPr marL="609600" indent="-609600">
              <a:spcBef>
                <a:spcPct val="20000"/>
              </a:spcBef>
              <a:buFontTx/>
              <a:buAutoNum type="alphaLcPeriod"/>
            </a:pPr>
            <a:r>
              <a:rPr lang="en-US" sz="2800">
                <a:latin typeface="Comic Sans MS" pitchFamily="66" charset="0"/>
              </a:rPr>
              <a:t>K</a:t>
            </a:r>
            <a:r>
              <a:rPr lang="en-US" sz="2800" baseline="-25000">
                <a:latin typeface="Comic Sans MS" pitchFamily="66" charset="0"/>
              </a:rPr>
              <a:t>sp</a:t>
            </a:r>
            <a:r>
              <a:rPr lang="en-US" sz="2800">
                <a:latin typeface="Comic Sans MS" pitchFamily="66" charset="0"/>
              </a:rPr>
              <a:t> = </a:t>
            </a:r>
            <a:r>
              <a:rPr lang="en-US" sz="2800">
                <a:solidFill>
                  <a:srgbClr val="33CC33"/>
                </a:solidFill>
                <a:latin typeface="Comic Sans MS" pitchFamily="66" charset="0"/>
              </a:rPr>
              <a:t>s</a:t>
            </a:r>
            <a:r>
              <a:rPr lang="en-US" sz="2800" baseline="30000">
                <a:latin typeface="Comic Sans MS" pitchFamily="66" charset="0"/>
              </a:rPr>
              <a:t>2</a:t>
            </a:r>
          </a:p>
          <a:p>
            <a:pPr marL="609600" indent="-609600">
              <a:spcBef>
                <a:spcPct val="20000"/>
              </a:spcBef>
              <a:buFontTx/>
              <a:buAutoNum type="alphaLcPeriod"/>
            </a:pPr>
            <a:r>
              <a:rPr lang="en-US" sz="2800">
                <a:latin typeface="Comic Sans MS" pitchFamily="66" charset="0"/>
              </a:rPr>
              <a:t>K</a:t>
            </a:r>
            <a:r>
              <a:rPr lang="en-US" sz="2800" baseline="-25000">
                <a:latin typeface="Comic Sans MS" pitchFamily="66" charset="0"/>
              </a:rPr>
              <a:t>sp</a:t>
            </a:r>
            <a:r>
              <a:rPr lang="en-US" sz="2800">
                <a:latin typeface="Comic Sans MS" pitchFamily="66" charset="0"/>
              </a:rPr>
              <a:t> = 3</a:t>
            </a:r>
            <a:r>
              <a:rPr lang="en-US" sz="2800">
                <a:solidFill>
                  <a:srgbClr val="33CC33"/>
                </a:solidFill>
                <a:latin typeface="Comic Sans MS" pitchFamily="66" charset="0"/>
              </a:rPr>
              <a:t>s</a:t>
            </a:r>
            <a:r>
              <a:rPr lang="en-US" sz="2800" baseline="30000">
                <a:latin typeface="Comic Sans MS" pitchFamily="66" charset="0"/>
              </a:rPr>
              <a:t>2	</a:t>
            </a:r>
          </a:p>
          <a:p>
            <a:pPr marL="609600" indent="-609600">
              <a:spcBef>
                <a:spcPct val="20000"/>
              </a:spcBef>
              <a:buFontTx/>
              <a:buAutoNum type="alphaLcPeriod"/>
            </a:pPr>
            <a:r>
              <a:rPr lang="en-US" sz="2800">
                <a:latin typeface="Comic Sans MS" pitchFamily="66" charset="0"/>
              </a:rPr>
              <a:t>K</a:t>
            </a:r>
            <a:r>
              <a:rPr lang="en-US" sz="2800" baseline="-25000">
                <a:latin typeface="Comic Sans MS" pitchFamily="66" charset="0"/>
              </a:rPr>
              <a:t>sp</a:t>
            </a:r>
            <a:r>
              <a:rPr lang="en-US" sz="2800">
                <a:latin typeface="Comic Sans MS" pitchFamily="66" charset="0"/>
              </a:rPr>
              <a:t>= </a:t>
            </a:r>
            <a:r>
              <a:rPr lang="en-US" sz="2800">
                <a:solidFill>
                  <a:srgbClr val="33CC33"/>
                </a:solidFill>
                <a:latin typeface="Comic Sans MS" pitchFamily="66" charset="0"/>
              </a:rPr>
              <a:t>s</a:t>
            </a:r>
            <a:r>
              <a:rPr lang="en-US" sz="2800" baseline="30000">
                <a:latin typeface="Comic Sans MS" pitchFamily="66" charset="0"/>
              </a:rPr>
              <a:t>4</a:t>
            </a:r>
          </a:p>
          <a:p>
            <a:pPr marL="609600" indent="-609600">
              <a:spcBef>
                <a:spcPct val="20000"/>
              </a:spcBef>
              <a:buFontTx/>
              <a:buAutoNum type="alphaLcPeriod"/>
            </a:pPr>
            <a:r>
              <a:rPr lang="en-US" sz="2800">
                <a:latin typeface="Comic Sans MS" pitchFamily="66" charset="0"/>
              </a:rPr>
              <a:t>K</a:t>
            </a:r>
            <a:r>
              <a:rPr lang="en-US" sz="2800" baseline="-25000">
                <a:latin typeface="Comic Sans MS" pitchFamily="66" charset="0"/>
              </a:rPr>
              <a:t>sp </a:t>
            </a:r>
            <a:r>
              <a:rPr lang="en-US" sz="2800">
                <a:latin typeface="Comic Sans MS" pitchFamily="66" charset="0"/>
              </a:rPr>
              <a:t>= 3</a:t>
            </a:r>
            <a:r>
              <a:rPr lang="en-US" sz="2800">
                <a:solidFill>
                  <a:srgbClr val="33CC33"/>
                </a:solidFill>
                <a:latin typeface="Comic Sans MS" pitchFamily="66" charset="0"/>
              </a:rPr>
              <a:t>s</a:t>
            </a:r>
            <a:r>
              <a:rPr lang="en-US" sz="2800" baseline="30000">
                <a:latin typeface="Comic Sans MS" pitchFamily="66" charset="0"/>
              </a:rPr>
              <a:t>4</a:t>
            </a:r>
          </a:p>
          <a:p>
            <a:pPr marL="609600" indent="-609600">
              <a:spcBef>
                <a:spcPct val="20000"/>
              </a:spcBef>
              <a:buFontTx/>
              <a:buAutoNum type="alphaLcPeriod"/>
            </a:pPr>
            <a:r>
              <a:rPr lang="en-US" sz="2800" i="1">
                <a:latin typeface="Comic Sans MS" pitchFamily="66" charset="0"/>
              </a:rPr>
              <a:t>K</a:t>
            </a:r>
            <a:r>
              <a:rPr lang="en-US" sz="2800" i="1" baseline="-25000">
                <a:latin typeface="Comic Sans MS" pitchFamily="66" charset="0"/>
              </a:rPr>
              <a:t>sp </a:t>
            </a:r>
            <a:r>
              <a:rPr lang="en-US" sz="2800" i="1">
                <a:latin typeface="Comic Sans MS" pitchFamily="66" charset="0"/>
              </a:rPr>
              <a:t>= 27</a:t>
            </a:r>
            <a:r>
              <a:rPr lang="en-US" sz="2800" i="1">
                <a:solidFill>
                  <a:srgbClr val="33CC33"/>
                </a:solidFill>
                <a:latin typeface="Comic Sans MS" pitchFamily="66" charset="0"/>
              </a:rPr>
              <a:t>s</a:t>
            </a:r>
            <a:r>
              <a:rPr lang="en-US" sz="2800" i="1" baseline="30000">
                <a:latin typeface="Comic Sans MS" pitchFamily="66" charset="0"/>
              </a:rPr>
              <a:t>4</a:t>
            </a:r>
            <a:endParaRPr lang="en-US" sz="2800" i="1">
              <a:latin typeface="Comic Sans MS" pitchFamily="66" charset="0"/>
            </a:endParaRPr>
          </a:p>
        </p:txBody>
      </p:sp>
      <p:graphicFrame>
        <p:nvGraphicFramePr>
          <p:cNvPr id="43013" name="Object 5"/>
          <p:cNvGraphicFramePr>
            <a:graphicFrameLocks noChangeAspect="1"/>
          </p:cNvGraphicFramePr>
          <p:nvPr/>
        </p:nvGraphicFramePr>
        <p:xfrm>
          <a:off x="5867400" y="838200"/>
          <a:ext cx="3276600" cy="2647950"/>
        </p:xfrm>
        <a:graphic>
          <a:graphicData uri="http://schemas.openxmlformats.org/presentationml/2006/ole">
            <mc:AlternateContent xmlns:mc="http://schemas.openxmlformats.org/markup-compatibility/2006">
              <mc:Choice xmlns:v="urn:schemas-microsoft-com:vml" Requires="v">
                <p:oleObj spid="_x0000_s48206" name="Bitmap Image" r:id="rId4" imgW="4099915" imgH="3314987" progId="PBrush">
                  <p:embed/>
                </p:oleObj>
              </mc:Choice>
              <mc:Fallback>
                <p:oleObj name="Bitmap Image" r:id="rId4" imgW="4099915" imgH="3314987"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838200"/>
                        <a:ext cx="3276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4" name="Object 6"/>
          <p:cNvGraphicFramePr>
            <a:graphicFrameLocks noChangeAspect="1"/>
          </p:cNvGraphicFramePr>
          <p:nvPr/>
        </p:nvGraphicFramePr>
        <p:xfrm>
          <a:off x="5638800" y="3733800"/>
          <a:ext cx="3352800" cy="2051050"/>
        </p:xfrm>
        <a:graphic>
          <a:graphicData uri="http://schemas.openxmlformats.org/presentationml/2006/ole">
            <mc:AlternateContent xmlns:mc="http://schemas.openxmlformats.org/markup-compatibility/2006">
              <mc:Choice xmlns:v="urn:schemas-microsoft-com:vml" Requires="v">
                <p:oleObj spid="_x0000_s48207" name="Bitmap Image" r:id="rId6" imgW="1843810" imgH="1127858" progId="PBrush">
                  <p:embed/>
                </p:oleObj>
              </mc:Choice>
              <mc:Fallback>
                <p:oleObj name="Bitmap Image" r:id="rId6" imgW="1843810" imgH="1127858" progId="PBrush">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733800"/>
                        <a:ext cx="3352800"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5" name="Text Box 7"/>
          <p:cNvSpPr txBox="1">
            <a:spLocks noChangeArrowheads="1"/>
          </p:cNvSpPr>
          <p:nvPr/>
        </p:nvSpPr>
        <p:spPr bwMode="auto">
          <a:xfrm>
            <a:off x="152400" y="304800"/>
            <a:ext cx="7391400" cy="1387475"/>
          </a:xfrm>
          <a:prstGeom prst="rect">
            <a:avLst/>
          </a:prstGeom>
          <a:noFill/>
          <a:ln w="9525">
            <a:noFill/>
            <a:miter lim="800000"/>
            <a:headEnd/>
            <a:tailEnd/>
          </a:ln>
          <a:effectLst/>
        </p:spPr>
        <p:txBody>
          <a:bodyPr>
            <a:spAutoFit/>
          </a:bodyPr>
          <a:lstStyle/>
          <a:p>
            <a:pPr>
              <a:spcBef>
                <a:spcPct val="50000"/>
              </a:spcBef>
            </a:pPr>
            <a:r>
              <a:rPr lang="en-US" sz="3200">
                <a:solidFill>
                  <a:schemeClr val="tx2"/>
                </a:solidFill>
                <a:latin typeface="Comic Sans MS" pitchFamily="66" charset="0"/>
              </a:rPr>
              <a:t>2. Silver arsenate dissolves in water: </a:t>
            </a:r>
            <a:br>
              <a:rPr lang="en-US" sz="3200">
                <a:solidFill>
                  <a:schemeClr val="tx2"/>
                </a:solidFill>
                <a:latin typeface="Comic Sans MS" pitchFamily="66" charset="0"/>
              </a:rPr>
            </a:br>
            <a:r>
              <a:rPr lang="en-US" sz="3200">
                <a:latin typeface="Comic Sans MS" pitchFamily="66" charset="0"/>
              </a:rPr>
              <a:t>Ag</a:t>
            </a:r>
            <a:r>
              <a:rPr lang="en-US" sz="3200" baseline="-25000">
                <a:latin typeface="Comic Sans MS" pitchFamily="66" charset="0"/>
              </a:rPr>
              <a:t>3</a:t>
            </a:r>
            <a:r>
              <a:rPr lang="en-US" sz="3200">
                <a:latin typeface="Comic Sans MS" pitchFamily="66" charset="0"/>
              </a:rPr>
              <a:t>AsO</a:t>
            </a:r>
            <a:r>
              <a:rPr lang="en-US" sz="3200" baseline="-25000">
                <a:latin typeface="Comic Sans MS" pitchFamily="66" charset="0"/>
              </a:rPr>
              <a:t>4</a:t>
            </a:r>
            <a:r>
              <a:rPr lang="en-US" sz="3200">
                <a:latin typeface="Comic Sans MS" pitchFamily="66" charset="0"/>
              </a:rPr>
              <a:t>(s)</a:t>
            </a:r>
            <a:r>
              <a:rPr lang="en-US" sz="3200">
                <a:solidFill>
                  <a:schemeClr val="tx2"/>
                </a:solidFill>
                <a:latin typeface="Comic Sans MS" pitchFamily="66" charset="0"/>
              </a:rPr>
              <a:t> </a:t>
            </a:r>
            <a:r>
              <a:rPr lang="en-US" sz="3200">
                <a:solidFill>
                  <a:schemeClr val="tx2"/>
                </a:solidFill>
                <a:latin typeface="Arial Unicode MS" pitchFamily="34" charset="-128"/>
                <a:ea typeface="Arial Unicode MS" pitchFamily="34" charset="-128"/>
                <a:cs typeface="Arial Unicode MS" pitchFamily="34" charset="-128"/>
              </a:rPr>
              <a:t>⇌</a:t>
            </a:r>
            <a:r>
              <a:rPr lang="en-US" sz="3200">
                <a:solidFill>
                  <a:srgbClr val="FF0000"/>
                </a:solidFill>
                <a:latin typeface="Arial Unicode MS" pitchFamily="34" charset="-128"/>
                <a:ea typeface="Arial Unicode MS" pitchFamily="34" charset="-128"/>
                <a:cs typeface="Arial Unicode MS" pitchFamily="34" charset="-128"/>
              </a:rPr>
              <a:t> </a:t>
            </a:r>
            <a:r>
              <a:rPr lang="en-US" sz="3200">
                <a:solidFill>
                  <a:srgbClr val="FF6600"/>
                </a:solidFill>
                <a:latin typeface="Comic Sans MS" pitchFamily="66" charset="0"/>
              </a:rPr>
              <a:t>3 Ag</a:t>
            </a:r>
            <a:r>
              <a:rPr lang="en-US" sz="3200" baseline="30000">
                <a:solidFill>
                  <a:srgbClr val="FF6600"/>
                </a:solidFill>
                <a:latin typeface="Comic Sans MS" pitchFamily="66" charset="0"/>
              </a:rPr>
              <a:t>+</a:t>
            </a:r>
            <a:r>
              <a:rPr lang="en-US" sz="3200">
                <a:solidFill>
                  <a:schemeClr val="tx2"/>
                </a:solidFill>
                <a:latin typeface="Comic Sans MS" pitchFamily="66" charset="0"/>
              </a:rPr>
              <a:t> + </a:t>
            </a:r>
            <a:r>
              <a:rPr lang="en-US" sz="3200">
                <a:solidFill>
                  <a:schemeClr val="bg2"/>
                </a:solidFill>
                <a:latin typeface="Comic Sans MS" pitchFamily="66" charset="0"/>
              </a:rPr>
              <a:t>AsO</a:t>
            </a:r>
            <a:r>
              <a:rPr lang="en-US" sz="3200" baseline="-25000">
                <a:solidFill>
                  <a:schemeClr val="bg2"/>
                </a:solidFill>
                <a:latin typeface="Comic Sans MS" pitchFamily="66" charset="0"/>
              </a:rPr>
              <a:t>4</a:t>
            </a:r>
            <a:r>
              <a:rPr lang="en-US" sz="3200" baseline="30000">
                <a:solidFill>
                  <a:schemeClr val="bg2"/>
                </a:solidFill>
                <a:latin typeface="Comic Sans MS" pitchFamily="66" charset="0"/>
              </a:rPr>
              <a:t>3-</a:t>
            </a:r>
            <a:r>
              <a:rPr lang="en-US" sz="3200" baseline="30000">
                <a:solidFill>
                  <a:schemeClr val="accent2"/>
                </a:solidFill>
                <a:latin typeface="Comic Sans MS" pitchFamily="66" charset="0"/>
              </a:rPr>
              <a:t/>
            </a:r>
            <a:br>
              <a:rPr lang="en-US" sz="3200" baseline="30000">
                <a:solidFill>
                  <a:schemeClr val="accent2"/>
                </a:solidFill>
                <a:latin typeface="Comic Sans MS" pitchFamily="66" charset="0"/>
              </a:rPr>
            </a:br>
            <a:endParaRPr lang="en-US" sz="3200" baseline="30000">
              <a:solidFill>
                <a:schemeClr val="accent2"/>
              </a:solidFill>
              <a:latin typeface="Comic Sans MS" pitchFamily="66"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6629400"/>
            <a:ext cx="3276600" cy="228600"/>
          </a:xfrm>
        </p:spPr>
        <p:txBody>
          <a:bodyPr/>
          <a:lstStyle/>
          <a:p>
            <a:r>
              <a:rPr lang="en-US" sz="1000">
                <a:solidFill>
                  <a:schemeClr val="bg1"/>
                </a:solidFill>
              </a:rPr>
              <a:t>3 S in terms of Ksp</a:t>
            </a:r>
          </a:p>
        </p:txBody>
      </p:sp>
      <p:sp>
        <p:nvSpPr>
          <p:cNvPr id="45059" name="Rectangle 3"/>
          <p:cNvSpPr>
            <a:spLocks noChangeArrowheads="1"/>
          </p:cNvSpPr>
          <p:nvPr/>
        </p:nvSpPr>
        <p:spPr bwMode="auto">
          <a:xfrm>
            <a:off x="533400" y="304800"/>
            <a:ext cx="7467600" cy="1600200"/>
          </a:xfrm>
          <a:prstGeom prst="rect">
            <a:avLst/>
          </a:prstGeom>
          <a:noFill/>
          <a:ln w="9525">
            <a:noFill/>
            <a:miter lim="800000"/>
            <a:headEnd/>
            <a:tailEnd/>
          </a:ln>
          <a:effectLst/>
        </p:spPr>
        <p:txBody>
          <a:bodyPr anchor="ctr"/>
          <a:lstStyle/>
          <a:p>
            <a:r>
              <a:rPr lang="en-US" sz="2800">
                <a:solidFill>
                  <a:schemeClr val="tx2"/>
                </a:solidFill>
                <a:latin typeface="Comic Sans MS" pitchFamily="66" charset="0"/>
                <a:ea typeface="Arial Unicode MS" pitchFamily="34" charset="-128"/>
                <a:cs typeface="Arial Unicode MS" pitchFamily="34" charset="-128"/>
              </a:rPr>
              <a:t>3. What is the proper expression for the molar solubility </a:t>
            </a:r>
            <a:r>
              <a:rPr lang="en-US" sz="2800" b="1">
                <a:solidFill>
                  <a:schemeClr val="accent2"/>
                </a:solidFill>
                <a:latin typeface="Comic Sans MS" pitchFamily="66" charset="0"/>
                <a:ea typeface="Arial Unicode MS" pitchFamily="34" charset="-128"/>
                <a:cs typeface="Arial Unicode MS" pitchFamily="34" charset="-128"/>
              </a:rPr>
              <a:t>s</a:t>
            </a:r>
            <a:r>
              <a:rPr lang="en-US" sz="2800" b="1">
                <a:solidFill>
                  <a:schemeClr val="tx2"/>
                </a:solidFill>
                <a:latin typeface="Comic Sans MS" pitchFamily="66" charset="0"/>
                <a:ea typeface="Arial Unicode MS" pitchFamily="34" charset="-128"/>
                <a:cs typeface="Arial Unicode MS" pitchFamily="34" charset="-128"/>
              </a:rPr>
              <a:t> </a:t>
            </a:r>
            <a:r>
              <a:rPr lang="en-US" sz="2800">
                <a:solidFill>
                  <a:schemeClr val="tx2"/>
                </a:solidFill>
                <a:latin typeface="Comic Sans MS" pitchFamily="66" charset="0"/>
                <a:ea typeface="Arial Unicode MS" pitchFamily="34" charset="-128"/>
                <a:cs typeface="Arial Unicode MS" pitchFamily="34" charset="-128"/>
              </a:rPr>
              <a:t>of </a:t>
            </a:r>
            <a:r>
              <a:rPr lang="en-US" sz="2800" b="1">
                <a:solidFill>
                  <a:schemeClr val="tx2"/>
                </a:solidFill>
                <a:latin typeface="Comic Sans MS" pitchFamily="66" charset="0"/>
                <a:ea typeface="Arial Unicode MS" pitchFamily="34" charset="-128"/>
                <a:cs typeface="Arial Unicode MS" pitchFamily="34" charset="-128"/>
              </a:rPr>
              <a:t>AgCl</a:t>
            </a:r>
            <a:r>
              <a:rPr lang="en-US" sz="2800">
                <a:solidFill>
                  <a:schemeClr val="tx2"/>
                </a:solidFill>
                <a:latin typeface="Comic Sans MS" pitchFamily="66" charset="0"/>
                <a:ea typeface="Arial Unicode MS" pitchFamily="34" charset="-128"/>
                <a:cs typeface="Arial Unicode MS" pitchFamily="34" charset="-128"/>
              </a:rPr>
              <a:t> in terms of</a:t>
            </a:r>
            <a:r>
              <a:rPr lang="en-US" sz="2800" b="1">
                <a:solidFill>
                  <a:schemeClr val="tx2"/>
                </a:solidFill>
                <a:latin typeface="Comic Sans MS" pitchFamily="66" charset="0"/>
                <a:ea typeface="Arial Unicode MS" pitchFamily="34" charset="-128"/>
                <a:cs typeface="Arial Unicode MS" pitchFamily="34" charset="-128"/>
              </a:rPr>
              <a:t> K</a:t>
            </a:r>
            <a:r>
              <a:rPr lang="en-US" sz="2800" b="1" baseline="-25000">
                <a:solidFill>
                  <a:schemeClr val="tx2"/>
                </a:solidFill>
                <a:latin typeface="Comic Sans MS" pitchFamily="66" charset="0"/>
                <a:ea typeface="Arial Unicode MS" pitchFamily="34" charset="-128"/>
                <a:cs typeface="Arial Unicode MS" pitchFamily="34" charset="-128"/>
              </a:rPr>
              <a:t>sp</a:t>
            </a:r>
            <a:r>
              <a:rPr lang="en-US" sz="2800">
                <a:solidFill>
                  <a:schemeClr val="tx2"/>
                </a:solidFill>
                <a:latin typeface="Comic Sans MS" pitchFamily="66" charset="0"/>
                <a:ea typeface="Arial Unicode MS" pitchFamily="34" charset="-128"/>
                <a:cs typeface="Arial Unicode MS" pitchFamily="34" charset="-128"/>
              </a:rPr>
              <a:t>?</a:t>
            </a:r>
          </a:p>
        </p:txBody>
      </p:sp>
      <p:sp>
        <p:nvSpPr>
          <p:cNvPr id="45060" name="Rectangle 4"/>
          <p:cNvSpPr>
            <a:spLocks noChangeArrowheads="1"/>
          </p:cNvSpPr>
          <p:nvPr/>
        </p:nvSpPr>
        <p:spPr bwMode="auto">
          <a:xfrm>
            <a:off x="609600" y="2286000"/>
            <a:ext cx="2895600" cy="2971800"/>
          </a:xfrm>
          <a:prstGeom prst="rect">
            <a:avLst/>
          </a:prstGeom>
          <a:noFill/>
          <a:ln w="9525">
            <a:noFill/>
            <a:miter lim="800000"/>
            <a:headEnd/>
            <a:tailEnd/>
          </a:ln>
          <a:effectLst/>
        </p:spPr>
        <p:txBody>
          <a:bodyPr/>
          <a:lstStyle/>
          <a:p>
            <a:pPr marL="609600" indent="-609600">
              <a:spcBef>
                <a:spcPct val="20000"/>
              </a:spcBef>
              <a:buClr>
                <a:schemeClr val="tx1"/>
              </a:buClr>
              <a:buFontTx/>
              <a:buAutoNum type="alphaLcPeriod"/>
            </a:pPr>
            <a:r>
              <a:rPr lang="en-US" sz="3200">
                <a:solidFill>
                  <a:schemeClr val="accent2"/>
                </a:solidFill>
                <a:latin typeface="Comic Sans MS" pitchFamily="66" charset="0"/>
              </a:rPr>
              <a:t>s</a:t>
            </a:r>
            <a:r>
              <a:rPr lang="en-US" sz="3200">
                <a:latin typeface="Comic Sans MS" pitchFamily="66" charset="0"/>
              </a:rPr>
              <a:t> = K</a:t>
            </a:r>
            <a:r>
              <a:rPr lang="en-US" sz="3200" baseline="-25000">
                <a:latin typeface="Comic Sans MS" pitchFamily="66" charset="0"/>
              </a:rPr>
              <a:t>sp</a:t>
            </a:r>
          </a:p>
          <a:p>
            <a:pPr marL="609600" indent="-609600">
              <a:spcBef>
                <a:spcPct val="20000"/>
              </a:spcBef>
              <a:buClr>
                <a:schemeClr val="tx1"/>
              </a:buClr>
              <a:buFontTx/>
              <a:buAutoNum type="alphaLcPeriod"/>
            </a:pPr>
            <a:endParaRPr lang="en-US" sz="3200" baseline="-25000">
              <a:latin typeface="Comic Sans MS" pitchFamily="66" charset="0"/>
            </a:endParaRPr>
          </a:p>
          <a:p>
            <a:pPr marL="609600" indent="-609600">
              <a:spcBef>
                <a:spcPct val="20000"/>
              </a:spcBef>
              <a:buClr>
                <a:schemeClr val="tx1"/>
              </a:buClr>
              <a:buFontTx/>
              <a:buAutoNum type="alphaLcPeriod"/>
            </a:pPr>
            <a:r>
              <a:rPr lang="en-US" sz="3200">
                <a:solidFill>
                  <a:schemeClr val="accent2"/>
                </a:solidFill>
                <a:latin typeface="Comic Sans MS" pitchFamily="66" charset="0"/>
              </a:rPr>
              <a:t>s</a:t>
            </a:r>
            <a:r>
              <a:rPr lang="en-US" sz="3200">
                <a:latin typeface="Comic Sans MS" pitchFamily="66" charset="0"/>
              </a:rPr>
              <a:t> = (K</a:t>
            </a:r>
            <a:r>
              <a:rPr lang="en-US" sz="3200" baseline="-25000">
                <a:latin typeface="Comic Sans MS" pitchFamily="66" charset="0"/>
              </a:rPr>
              <a:t>sp</a:t>
            </a:r>
            <a:r>
              <a:rPr lang="en-US" sz="3200">
                <a:latin typeface="Comic Sans MS" pitchFamily="66" charset="0"/>
              </a:rPr>
              <a:t>)</a:t>
            </a:r>
            <a:r>
              <a:rPr lang="en-US" sz="3200" baseline="30000">
                <a:latin typeface="Comic Sans MS" pitchFamily="66" charset="0"/>
              </a:rPr>
              <a:t>2</a:t>
            </a:r>
          </a:p>
          <a:p>
            <a:pPr marL="609600" indent="-609600">
              <a:spcBef>
                <a:spcPct val="20000"/>
              </a:spcBef>
              <a:buClr>
                <a:schemeClr val="tx1"/>
              </a:buClr>
              <a:buFontTx/>
              <a:buAutoNum type="alphaLcPeriod"/>
            </a:pPr>
            <a:endParaRPr lang="en-US" sz="3200" baseline="30000">
              <a:latin typeface="Comic Sans MS" pitchFamily="66" charset="0"/>
            </a:endParaRPr>
          </a:p>
          <a:p>
            <a:pPr marL="609600" indent="-609600">
              <a:spcBef>
                <a:spcPct val="20000"/>
              </a:spcBef>
              <a:buClr>
                <a:schemeClr val="tx1"/>
              </a:buClr>
              <a:buFontTx/>
              <a:buAutoNum type="alphaLcPeriod"/>
            </a:pPr>
            <a:r>
              <a:rPr lang="en-US" sz="3200" i="1">
                <a:solidFill>
                  <a:schemeClr val="accent2"/>
                </a:solidFill>
                <a:effectLst>
                  <a:outerShdw blurRad="38100" dist="38100" dir="2700000" algn="tl">
                    <a:srgbClr val="C0C0C0"/>
                  </a:outerShdw>
                </a:effectLst>
                <a:latin typeface="Comic Sans MS" pitchFamily="66" charset="0"/>
              </a:rPr>
              <a:t>s</a:t>
            </a:r>
            <a:r>
              <a:rPr lang="en-US" sz="3200" i="1">
                <a:effectLst>
                  <a:outerShdw blurRad="38100" dist="38100" dir="2700000" algn="tl">
                    <a:srgbClr val="C0C0C0"/>
                  </a:outerShdw>
                </a:effectLst>
                <a:latin typeface="Comic Sans MS" pitchFamily="66" charset="0"/>
              </a:rPr>
              <a:t> = (K</a:t>
            </a:r>
            <a:r>
              <a:rPr lang="en-US" sz="3200" i="1" baseline="-25000">
                <a:effectLst>
                  <a:outerShdw blurRad="38100" dist="38100" dir="2700000" algn="tl">
                    <a:srgbClr val="C0C0C0"/>
                  </a:outerShdw>
                </a:effectLst>
                <a:latin typeface="Comic Sans MS" pitchFamily="66" charset="0"/>
              </a:rPr>
              <a:t>sp</a:t>
            </a:r>
            <a:r>
              <a:rPr lang="en-US" sz="3200" i="1">
                <a:effectLst>
                  <a:outerShdw blurRad="38100" dist="38100" dir="2700000" algn="tl">
                    <a:srgbClr val="C0C0C0"/>
                  </a:outerShdw>
                </a:effectLst>
                <a:latin typeface="Comic Sans MS" pitchFamily="66" charset="0"/>
              </a:rPr>
              <a:t>)</a:t>
            </a:r>
            <a:r>
              <a:rPr lang="en-US" sz="3200" i="1" baseline="30000">
                <a:effectLst>
                  <a:outerShdw blurRad="38100" dist="38100" dir="2700000" algn="tl">
                    <a:srgbClr val="C0C0C0"/>
                  </a:outerShdw>
                </a:effectLst>
                <a:latin typeface="Comic Sans MS" pitchFamily="66" charset="0"/>
              </a:rPr>
              <a:t>1/2</a:t>
            </a:r>
          </a:p>
          <a:p>
            <a:pPr marL="609600" indent="-609600">
              <a:spcBef>
                <a:spcPct val="20000"/>
              </a:spcBef>
              <a:buClr>
                <a:schemeClr val="tx1"/>
              </a:buClr>
            </a:pPr>
            <a:endParaRPr lang="en-US" sz="3200" i="1" baseline="30000">
              <a:effectLst>
                <a:outerShdw blurRad="38100" dist="38100" dir="2700000" algn="tl">
                  <a:srgbClr val="C0C0C0"/>
                </a:outerShdw>
              </a:effectLst>
              <a:latin typeface="Comic Sans MS" pitchFamily="66" charset="0"/>
            </a:endParaRPr>
          </a:p>
          <a:p>
            <a:pPr marL="609600" indent="-609600">
              <a:spcBef>
                <a:spcPct val="20000"/>
              </a:spcBef>
              <a:buClr>
                <a:schemeClr val="tx1"/>
              </a:buClr>
              <a:buFontTx/>
              <a:buAutoNum type="alphaLcPeriod" startAt="4"/>
            </a:pPr>
            <a:r>
              <a:rPr lang="en-US" sz="3200">
                <a:solidFill>
                  <a:schemeClr val="accent2"/>
                </a:solidFill>
                <a:latin typeface="Comic Sans MS" pitchFamily="66" charset="0"/>
              </a:rPr>
              <a:t>s</a:t>
            </a:r>
            <a:r>
              <a:rPr lang="en-US" sz="3200">
                <a:latin typeface="Comic Sans MS" pitchFamily="66" charset="0"/>
              </a:rPr>
              <a:t> = K</a:t>
            </a:r>
            <a:r>
              <a:rPr lang="en-US" sz="3200" baseline="-25000">
                <a:latin typeface="Comic Sans MS" pitchFamily="66" charset="0"/>
              </a:rPr>
              <a:t>sp</a:t>
            </a:r>
            <a:r>
              <a:rPr lang="en-US" sz="3200">
                <a:latin typeface="Comic Sans MS" pitchFamily="66" charset="0"/>
              </a:rPr>
              <a:t>/2</a:t>
            </a:r>
            <a:endParaRPr lang="en-US" sz="3200" baseline="-25000">
              <a:latin typeface="Comic Sans MS" pitchFamily="66" charset="0"/>
            </a:endParaRPr>
          </a:p>
          <a:p>
            <a:pPr marL="609600" indent="-609600">
              <a:spcBef>
                <a:spcPct val="20000"/>
              </a:spcBef>
              <a:buClr>
                <a:schemeClr val="tx1"/>
              </a:buClr>
              <a:buFontTx/>
              <a:buAutoNum type="alphaLcPeriod" startAt="4"/>
            </a:pPr>
            <a:endParaRPr lang="en-US" sz="3200" i="1" baseline="30000">
              <a:effectLst>
                <a:outerShdw blurRad="38100" dist="38100" dir="2700000" algn="tl">
                  <a:srgbClr val="C0C0C0"/>
                </a:outerShdw>
              </a:effectLst>
              <a:latin typeface="Comic Sans MS" pitchFamily="66" charset="0"/>
            </a:endParaRPr>
          </a:p>
          <a:p>
            <a:pPr marL="609600" indent="-609600">
              <a:spcBef>
                <a:spcPct val="20000"/>
              </a:spcBef>
              <a:buClr>
                <a:schemeClr val="tx1"/>
              </a:buClr>
              <a:buFontTx/>
              <a:buAutoNum type="alphaLcPeriod" startAt="4"/>
            </a:pPr>
            <a:endParaRPr lang="en-US" sz="3200" i="1">
              <a:effectLst>
                <a:outerShdw blurRad="38100" dist="38100" dir="2700000" algn="tl">
                  <a:srgbClr val="C0C0C0"/>
                </a:outerShdw>
              </a:effectLst>
              <a:latin typeface="Comic Sans MS" pitchFamily="66" charset="0"/>
            </a:endParaRPr>
          </a:p>
        </p:txBody>
      </p:sp>
      <p:grpSp>
        <p:nvGrpSpPr>
          <p:cNvPr id="2" name="Group 5"/>
          <p:cNvGrpSpPr>
            <a:grpSpLocks/>
          </p:cNvGrpSpPr>
          <p:nvPr/>
        </p:nvGrpSpPr>
        <p:grpSpPr bwMode="auto">
          <a:xfrm>
            <a:off x="4495800" y="2286000"/>
            <a:ext cx="3886200" cy="3843338"/>
            <a:chOff x="3696" y="720"/>
            <a:chExt cx="2064" cy="2133"/>
          </a:xfrm>
        </p:grpSpPr>
        <p:graphicFrame>
          <p:nvGraphicFramePr>
            <p:cNvPr id="45062" name="Object 6"/>
            <p:cNvGraphicFramePr>
              <a:graphicFrameLocks noChangeAspect="1"/>
            </p:cNvGraphicFramePr>
            <p:nvPr/>
          </p:nvGraphicFramePr>
          <p:xfrm>
            <a:off x="3696" y="720"/>
            <a:ext cx="1968" cy="1337"/>
          </p:xfrm>
          <a:graphic>
            <a:graphicData uri="http://schemas.openxmlformats.org/presentationml/2006/ole">
              <mc:AlternateContent xmlns:mc="http://schemas.openxmlformats.org/markup-compatibility/2006">
                <mc:Choice xmlns:v="urn:schemas-microsoft-com:vml" Requires="v">
                  <p:oleObj spid="_x0000_s49230" name="Bitmap Image" r:id="rId4" imgW="4846740" imgH="3292125" progId="PBrush">
                    <p:embed/>
                  </p:oleObj>
                </mc:Choice>
                <mc:Fallback>
                  <p:oleObj name="Bitmap Image" r:id="rId4" imgW="4846740" imgH="3292125" progId="PBrush">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720"/>
                          <a:ext cx="1968" cy="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3" name="Object 7"/>
            <p:cNvGraphicFramePr>
              <a:graphicFrameLocks noChangeAspect="1"/>
            </p:cNvGraphicFramePr>
            <p:nvPr/>
          </p:nvGraphicFramePr>
          <p:xfrm>
            <a:off x="3696" y="2112"/>
            <a:ext cx="2064" cy="741"/>
          </p:xfrm>
          <a:graphic>
            <a:graphicData uri="http://schemas.openxmlformats.org/presentationml/2006/ole">
              <mc:AlternateContent xmlns:mc="http://schemas.openxmlformats.org/markup-compatibility/2006">
                <mc:Choice xmlns:v="urn:schemas-microsoft-com:vml" Requires="v">
                  <p:oleObj spid="_x0000_s49231" name="Bitmap Image" r:id="rId6" imgW="1760373" imgH="632515" progId="PBrush">
                    <p:embed/>
                  </p:oleObj>
                </mc:Choice>
                <mc:Fallback>
                  <p:oleObj name="Bitmap Image" r:id="rId6" imgW="1760373" imgH="632515" progId="PBrush">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2112"/>
                          <a:ext cx="2064" cy="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 y="6477000"/>
            <a:ext cx="2895600" cy="228600"/>
          </a:xfrm>
        </p:spPr>
        <p:txBody>
          <a:bodyPr/>
          <a:lstStyle/>
          <a:p>
            <a:r>
              <a:rPr lang="en-US" sz="800"/>
              <a:t>Answer to previous slide</a:t>
            </a:r>
          </a:p>
        </p:txBody>
      </p:sp>
      <p:sp>
        <p:nvSpPr>
          <p:cNvPr id="47107" name="Text Box 3"/>
          <p:cNvSpPr txBox="1">
            <a:spLocks noChangeArrowheads="1"/>
          </p:cNvSpPr>
          <p:nvPr/>
        </p:nvSpPr>
        <p:spPr bwMode="auto">
          <a:xfrm>
            <a:off x="838200" y="1295400"/>
            <a:ext cx="8001000" cy="3078163"/>
          </a:xfrm>
          <a:prstGeom prst="rect">
            <a:avLst/>
          </a:prstGeom>
          <a:noFill/>
          <a:ln w="9525">
            <a:noFill/>
            <a:miter lim="800000"/>
            <a:headEnd/>
            <a:tailEnd/>
          </a:ln>
          <a:effectLst/>
        </p:spPr>
        <p:txBody>
          <a:bodyPr>
            <a:spAutoFit/>
          </a:bodyPr>
          <a:lstStyle/>
          <a:p>
            <a:pPr>
              <a:spcBef>
                <a:spcPct val="30000"/>
              </a:spcBef>
            </a:pPr>
            <a:r>
              <a:rPr lang="en-US" sz="4000" i="1">
                <a:effectLst>
                  <a:outerShdw blurRad="38100" dist="38100" dir="2700000" algn="tl">
                    <a:srgbClr val="C0C0C0"/>
                  </a:outerShdw>
                </a:effectLst>
              </a:rPr>
              <a:t>K</a:t>
            </a:r>
            <a:r>
              <a:rPr lang="en-US" sz="4000" i="1" baseline="-25000">
                <a:effectLst>
                  <a:outerShdw blurRad="38100" dist="38100" dir="2700000" algn="tl">
                    <a:srgbClr val="C0C0C0"/>
                  </a:outerShdw>
                </a:effectLst>
              </a:rPr>
              <a:t>sp</a:t>
            </a:r>
            <a:r>
              <a:rPr lang="en-US" sz="4000" i="1">
                <a:effectLst>
                  <a:outerShdw blurRad="38100" dist="38100" dir="2700000" algn="tl">
                    <a:srgbClr val="C0C0C0"/>
                  </a:outerShdw>
                </a:effectLst>
              </a:rPr>
              <a:t> =</a:t>
            </a:r>
            <a:r>
              <a:rPr lang="en-US" sz="4000" i="1">
                <a:solidFill>
                  <a:schemeClr val="accent2"/>
                </a:solidFill>
                <a:effectLst>
                  <a:outerShdw blurRad="38100" dist="38100" dir="2700000" algn="tl">
                    <a:srgbClr val="C0C0C0"/>
                  </a:outerShdw>
                </a:effectLst>
              </a:rPr>
              <a:t> </a:t>
            </a:r>
            <a:r>
              <a:rPr lang="en-US" sz="4000">
                <a:solidFill>
                  <a:schemeClr val="tx2"/>
                </a:solidFill>
                <a:sym typeface="Symbol" pitchFamily="18" charset="2"/>
              </a:rPr>
              <a:t>[Ag</a:t>
            </a:r>
            <a:r>
              <a:rPr lang="en-US" sz="4000" baseline="30000">
                <a:solidFill>
                  <a:schemeClr val="tx2"/>
                </a:solidFill>
              </a:rPr>
              <a:t>+</a:t>
            </a:r>
            <a:r>
              <a:rPr lang="en-US" sz="4000">
                <a:solidFill>
                  <a:schemeClr val="tx2"/>
                </a:solidFill>
                <a:sym typeface="Symbol" pitchFamily="18" charset="2"/>
              </a:rPr>
              <a:t>][Br</a:t>
            </a:r>
            <a:r>
              <a:rPr lang="en-US" sz="4000" baseline="30000">
                <a:solidFill>
                  <a:schemeClr val="tx2"/>
                </a:solidFill>
              </a:rPr>
              <a:t>-</a:t>
            </a:r>
            <a:r>
              <a:rPr lang="en-US" sz="4000">
                <a:solidFill>
                  <a:schemeClr val="tx2"/>
                </a:solidFill>
              </a:rPr>
              <a:t>]</a:t>
            </a:r>
            <a:r>
              <a:rPr lang="en-US" sz="4000">
                <a:solidFill>
                  <a:schemeClr val="tx2"/>
                </a:solidFill>
                <a:latin typeface="Comic Sans MS" pitchFamily="66" charset="0"/>
              </a:rPr>
              <a:t> </a:t>
            </a:r>
          </a:p>
          <a:p>
            <a:pPr>
              <a:spcBef>
                <a:spcPct val="30000"/>
              </a:spcBef>
            </a:pPr>
            <a:r>
              <a:rPr lang="en-US" sz="4000">
                <a:solidFill>
                  <a:schemeClr val="tx2"/>
                </a:solidFill>
                <a:sym typeface="Symbol" pitchFamily="18" charset="2"/>
              </a:rPr>
              <a:t>[Ag</a:t>
            </a:r>
            <a:r>
              <a:rPr lang="en-US" sz="4000" baseline="30000">
                <a:solidFill>
                  <a:schemeClr val="tx2"/>
                </a:solidFill>
              </a:rPr>
              <a:t>+</a:t>
            </a:r>
            <a:r>
              <a:rPr lang="en-US" sz="4000">
                <a:solidFill>
                  <a:schemeClr val="tx2"/>
                </a:solidFill>
                <a:sym typeface="Symbol" pitchFamily="18" charset="2"/>
              </a:rPr>
              <a:t>]=[Br</a:t>
            </a:r>
            <a:r>
              <a:rPr lang="en-US" sz="4000" baseline="30000">
                <a:solidFill>
                  <a:schemeClr val="tx2"/>
                </a:solidFill>
              </a:rPr>
              <a:t>-</a:t>
            </a:r>
            <a:r>
              <a:rPr lang="en-US" sz="4000">
                <a:solidFill>
                  <a:schemeClr val="tx2"/>
                </a:solidFill>
              </a:rPr>
              <a:t>]</a:t>
            </a:r>
            <a:r>
              <a:rPr lang="en-US" sz="4000">
                <a:solidFill>
                  <a:schemeClr val="tx2"/>
                </a:solidFill>
                <a:latin typeface="Comic Sans MS" pitchFamily="66" charset="0"/>
              </a:rPr>
              <a:t>  </a:t>
            </a:r>
            <a:r>
              <a:rPr lang="en-US" sz="3200">
                <a:solidFill>
                  <a:schemeClr val="tx2"/>
                </a:solidFill>
                <a:latin typeface="Comic Sans MS" pitchFamily="66" charset="0"/>
              </a:rPr>
              <a:t>(44 of each are dissolved)</a:t>
            </a:r>
          </a:p>
          <a:p>
            <a:pPr>
              <a:spcBef>
                <a:spcPct val="30000"/>
              </a:spcBef>
            </a:pPr>
            <a:r>
              <a:rPr lang="en-US" sz="4000" i="1">
                <a:solidFill>
                  <a:schemeClr val="accent2"/>
                </a:solidFill>
                <a:effectLst>
                  <a:outerShdw blurRad="38100" dist="38100" dir="2700000" algn="tl">
                    <a:srgbClr val="C0C0C0"/>
                  </a:outerShdw>
                </a:effectLst>
              </a:rPr>
              <a:t>K</a:t>
            </a:r>
            <a:r>
              <a:rPr lang="en-US" sz="4000" i="1" baseline="-25000">
                <a:solidFill>
                  <a:schemeClr val="accent2"/>
                </a:solidFill>
                <a:effectLst>
                  <a:outerShdw blurRad="38100" dist="38100" dir="2700000" algn="tl">
                    <a:srgbClr val="C0C0C0"/>
                  </a:outerShdw>
                </a:effectLst>
              </a:rPr>
              <a:t>sp</a:t>
            </a:r>
            <a:r>
              <a:rPr lang="en-US" sz="4000" i="1">
                <a:solidFill>
                  <a:schemeClr val="accent2"/>
                </a:solidFill>
                <a:effectLst>
                  <a:outerShdw blurRad="38100" dist="38100" dir="2700000" algn="tl">
                    <a:srgbClr val="C0C0C0"/>
                  </a:outerShdw>
                </a:effectLst>
              </a:rPr>
              <a:t> = s</a:t>
            </a:r>
            <a:r>
              <a:rPr lang="en-US" sz="4000" i="1" baseline="30000">
                <a:solidFill>
                  <a:schemeClr val="accent2"/>
                </a:solidFill>
                <a:effectLst>
                  <a:outerShdw blurRad="38100" dist="38100" dir="2700000" algn="tl">
                    <a:srgbClr val="C0C0C0"/>
                  </a:outerShdw>
                </a:effectLst>
              </a:rPr>
              <a:t>2</a:t>
            </a:r>
          </a:p>
          <a:p>
            <a:pPr>
              <a:spcBef>
                <a:spcPct val="30000"/>
              </a:spcBef>
            </a:pPr>
            <a:r>
              <a:rPr lang="en-US" sz="4000" i="1">
                <a:solidFill>
                  <a:schemeClr val="accent2"/>
                </a:solidFill>
                <a:effectLst>
                  <a:outerShdw blurRad="38100" dist="38100" dir="2700000" algn="tl">
                    <a:srgbClr val="C0C0C0"/>
                  </a:outerShdw>
                </a:effectLst>
                <a:latin typeface="Comic Sans MS" pitchFamily="66" charset="0"/>
              </a:rPr>
              <a:t>s</a:t>
            </a:r>
            <a:r>
              <a:rPr lang="en-US" sz="4000" i="1">
                <a:effectLst>
                  <a:outerShdw blurRad="38100" dist="38100" dir="2700000" algn="tl">
                    <a:srgbClr val="C0C0C0"/>
                  </a:outerShdw>
                </a:effectLst>
                <a:latin typeface="Comic Sans MS" pitchFamily="66" charset="0"/>
              </a:rPr>
              <a:t> = (K</a:t>
            </a:r>
            <a:r>
              <a:rPr lang="en-US" sz="4000" i="1" baseline="-25000">
                <a:effectLst>
                  <a:outerShdw blurRad="38100" dist="38100" dir="2700000" algn="tl">
                    <a:srgbClr val="C0C0C0"/>
                  </a:outerShdw>
                </a:effectLst>
                <a:latin typeface="Comic Sans MS" pitchFamily="66" charset="0"/>
              </a:rPr>
              <a:t>sp</a:t>
            </a:r>
            <a:r>
              <a:rPr lang="en-US" sz="4000" i="1">
                <a:effectLst>
                  <a:outerShdw blurRad="38100" dist="38100" dir="2700000" algn="tl">
                    <a:srgbClr val="C0C0C0"/>
                  </a:outerShdw>
                </a:effectLst>
                <a:latin typeface="Comic Sans MS" pitchFamily="66" charset="0"/>
              </a:rPr>
              <a:t>)</a:t>
            </a:r>
            <a:r>
              <a:rPr lang="en-US" sz="4000" i="1" baseline="30000">
                <a:effectLst>
                  <a:outerShdw blurRad="38100" dist="38100" dir="2700000" algn="tl">
                    <a:srgbClr val="C0C0C0"/>
                  </a:outerShdw>
                </a:effectLst>
                <a:latin typeface="Comic Sans MS" pitchFamily="66" charset="0"/>
              </a:rPr>
              <a:t>1/2</a:t>
            </a:r>
            <a:endParaRPr lang="en-US" sz="4000" i="1">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6477000"/>
            <a:ext cx="2362200" cy="381000"/>
          </a:xfrm>
        </p:spPr>
        <p:txBody>
          <a:bodyPr/>
          <a:lstStyle/>
          <a:p>
            <a:r>
              <a:rPr lang="en-US" sz="1000">
                <a:solidFill>
                  <a:schemeClr val="bg1"/>
                </a:solidFill>
              </a:rPr>
              <a:t>4 Effect of reducing Ksp</a:t>
            </a:r>
          </a:p>
        </p:txBody>
      </p:sp>
      <p:sp>
        <p:nvSpPr>
          <p:cNvPr id="49155" name="Rectangle 3"/>
          <p:cNvSpPr>
            <a:spLocks noChangeArrowheads="1"/>
          </p:cNvSpPr>
          <p:nvPr/>
        </p:nvSpPr>
        <p:spPr bwMode="auto">
          <a:xfrm>
            <a:off x="228600" y="1676400"/>
            <a:ext cx="5715000" cy="2971800"/>
          </a:xfrm>
          <a:prstGeom prst="rect">
            <a:avLst/>
          </a:prstGeom>
          <a:noFill/>
          <a:ln w="9525">
            <a:noFill/>
            <a:miter lim="800000"/>
            <a:headEnd/>
            <a:tailEnd/>
          </a:ln>
          <a:effectLst/>
        </p:spPr>
        <p:txBody>
          <a:bodyPr anchor="ctr"/>
          <a:lstStyle/>
          <a:p>
            <a:r>
              <a:rPr lang="en-US" sz="2800">
                <a:solidFill>
                  <a:schemeClr val="tx2"/>
                </a:solidFill>
                <a:latin typeface="Comic Sans MS" pitchFamily="66" charset="0"/>
              </a:rPr>
              <a:t>4. A saturated solution of AgBr in 1x10</a:t>
            </a:r>
            <a:r>
              <a:rPr lang="en-US" sz="2800" baseline="30000">
                <a:solidFill>
                  <a:schemeClr val="tx2"/>
                </a:solidFill>
                <a:latin typeface="Comic Sans MS" pitchFamily="66" charset="0"/>
              </a:rPr>
              <a:t>-16</a:t>
            </a:r>
            <a:r>
              <a:rPr lang="en-US" sz="2800">
                <a:solidFill>
                  <a:schemeClr val="tx2"/>
                </a:solidFill>
                <a:latin typeface="Comic Sans MS" pitchFamily="66" charset="0"/>
              </a:rPr>
              <a:t> liters of  water contains about 44 Ag</a:t>
            </a:r>
            <a:r>
              <a:rPr lang="en-US" sz="2800" baseline="30000">
                <a:solidFill>
                  <a:schemeClr val="tx2"/>
                </a:solidFill>
                <a:latin typeface="Comic Sans MS" pitchFamily="66" charset="0"/>
              </a:rPr>
              <a:t>+</a:t>
            </a:r>
            <a:r>
              <a:rPr lang="en-US" sz="2800">
                <a:solidFill>
                  <a:schemeClr val="tx2"/>
                </a:solidFill>
                <a:latin typeface="Comic Sans MS" pitchFamily="66" charset="0"/>
              </a:rPr>
              <a:t> and 44 Br</a:t>
            </a:r>
            <a:r>
              <a:rPr lang="en-US" sz="2800" baseline="30000">
                <a:solidFill>
                  <a:schemeClr val="tx2"/>
                </a:solidFill>
                <a:latin typeface="Comic Sans MS" pitchFamily="66" charset="0"/>
              </a:rPr>
              <a:t>-</a:t>
            </a:r>
            <a:r>
              <a:rPr lang="en-US" sz="2800">
                <a:solidFill>
                  <a:schemeClr val="tx2"/>
                </a:solidFill>
                <a:latin typeface="Comic Sans MS" pitchFamily="66" charset="0"/>
              </a:rPr>
              <a:t> ions as shown. </a:t>
            </a:r>
          </a:p>
          <a:p>
            <a:r>
              <a:rPr lang="en-US" sz="2800">
                <a:solidFill>
                  <a:schemeClr val="tx2"/>
                </a:solidFill>
                <a:latin typeface="Comic Sans MS" pitchFamily="66" charset="0"/>
              </a:rPr>
              <a:t>Suppose that K</a:t>
            </a:r>
            <a:r>
              <a:rPr lang="en-US" sz="2800" baseline="-25000">
                <a:solidFill>
                  <a:schemeClr val="tx2"/>
                </a:solidFill>
                <a:latin typeface="Comic Sans MS" pitchFamily="66" charset="0"/>
              </a:rPr>
              <a:t>sp</a:t>
            </a:r>
            <a:r>
              <a:rPr lang="en-US" sz="2800">
                <a:solidFill>
                  <a:schemeClr val="tx2"/>
                </a:solidFill>
                <a:latin typeface="Comic Sans MS" pitchFamily="66" charset="0"/>
              </a:rPr>
              <a:t> were reduced to 2.5x10</a:t>
            </a:r>
            <a:r>
              <a:rPr lang="en-US" sz="2800" baseline="30000">
                <a:solidFill>
                  <a:schemeClr val="tx2"/>
                </a:solidFill>
                <a:latin typeface="Comic Sans MS" pitchFamily="66" charset="0"/>
              </a:rPr>
              <a:t>-13</a:t>
            </a:r>
            <a:r>
              <a:rPr lang="en-US" sz="2800">
                <a:solidFill>
                  <a:schemeClr val="tx2"/>
                </a:solidFill>
                <a:latin typeface="Comic Sans MS" pitchFamily="66" charset="0"/>
              </a:rPr>
              <a:t>. How many Ag</a:t>
            </a:r>
            <a:r>
              <a:rPr lang="en-US" sz="2800" baseline="30000">
                <a:solidFill>
                  <a:schemeClr val="tx2"/>
                </a:solidFill>
                <a:latin typeface="Comic Sans MS" pitchFamily="66" charset="0"/>
              </a:rPr>
              <a:t>+</a:t>
            </a:r>
            <a:r>
              <a:rPr lang="en-US" sz="2800">
                <a:solidFill>
                  <a:schemeClr val="tx2"/>
                </a:solidFill>
                <a:latin typeface="Comic Sans MS" pitchFamily="66" charset="0"/>
              </a:rPr>
              <a:t> ions would you expect to see at equilibrium ? </a:t>
            </a:r>
            <a:endParaRPr lang="en-US" sz="3200">
              <a:solidFill>
                <a:schemeClr val="tx2"/>
              </a:solidFill>
              <a:latin typeface="Comic Sans MS" pitchFamily="66" charset="0"/>
            </a:endParaRPr>
          </a:p>
        </p:txBody>
      </p:sp>
      <p:sp>
        <p:nvSpPr>
          <p:cNvPr id="49156" name="Rectangle 4"/>
          <p:cNvSpPr>
            <a:spLocks noChangeArrowheads="1"/>
          </p:cNvSpPr>
          <p:nvPr/>
        </p:nvSpPr>
        <p:spPr bwMode="auto">
          <a:xfrm>
            <a:off x="685800" y="5410200"/>
            <a:ext cx="7772400" cy="609600"/>
          </a:xfrm>
          <a:prstGeom prst="rect">
            <a:avLst/>
          </a:prstGeom>
          <a:noFill/>
          <a:ln w="9525">
            <a:noFill/>
            <a:miter lim="800000"/>
            <a:headEnd/>
            <a:tailEnd/>
          </a:ln>
          <a:effectLst/>
        </p:spPr>
        <p:txBody>
          <a:bodyPr/>
          <a:lstStyle/>
          <a:p>
            <a:pPr marL="609600" indent="-609600">
              <a:spcBef>
                <a:spcPct val="20000"/>
              </a:spcBef>
            </a:pPr>
            <a:r>
              <a:rPr lang="en-US">
                <a:latin typeface="Comic Sans MS" pitchFamily="66" charset="0"/>
              </a:rPr>
              <a:t>a. 11			b. 22		c. 31	     d. 44       e. 88</a:t>
            </a:r>
            <a:endParaRPr lang="en-US" sz="2800">
              <a:latin typeface="Comic Sans MS" pitchFamily="66" charset="0"/>
            </a:endParaRPr>
          </a:p>
        </p:txBody>
      </p:sp>
      <p:grpSp>
        <p:nvGrpSpPr>
          <p:cNvPr id="2" name="Group 5"/>
          <p:cNvGrpSpPr>
            <a:grpSpLocks/>
          </p:cNvGrpSpPr>
          <p:nvPr/>
        </p:nvGrpSpPr>
        <p:grpSpPr bwMode="auto">
          <a:xfrm>
            <a:off x="5867400" y="1143000"/>
            <a:ext cx="3276600" cy="3386138"/>
            <a:chOff x="3696" y="720"/>
            <a:chExt cx="2064" cy="2133"/>
          </a:xfrm>
        </p:grpSpPr>
        <p:graphicFrame>
          <p:nvGraphicFramePr>
            <p:cNvPr id="49158" name="Object 6"/>
            <p:cNvGraphicFramePr>
              <a:graphicFrameLocks noChangeAspect="1"/>
            </p:cNvGraphicFramePr>
            <p:nvPr/>
          </p:nvGraphicFramePr>
          <p:xfrm>
            <a:off x="3696" y="720"/>
            <a:ext cx="1968" cy="1337"/>
          </p:xfrm>
          <a:graphic>
            <a:graphicData uri="http://schemas.openxmlformats.org/presentationml/2006/ole">
              <mc:AlternateContent xmlns:mc="http://schemas.openxmlformats.org/markup-compatibility/2006">
                <mc:Choice xmlns:v="urn:schemas-microsoft-com:vml" Requires="v">
                  <p:oleObj spid="_x0000_s50254" name="Bitmap Image" r:id="rId4" imgW="4846740" imgH="3292125" progId="PBrush">
                    <p:embed/>
                  </p:oleObj>
                </mc:Choice>
                <mc:Fallback>
                  <p:oleObj name="Bitmap Image" r:id="rId4" imgW="4846740" imgH="3292125" progId="PBrush">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720"/>
                          <a:ext cx="1968" cy="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7"/>
            <p:cNvGraphicFramePr>
              <a:graphicFrameLocks noChangeAspect="1"/>
            </p:cNvGraphicFramePr>
            <p:nvPr/>
          </p:nvGraphicFramePr>
          <p:xfrm>
            <a:off x="3696" y="2112"/>
            <a:ext cx="2064" cy="741"/>
          </p:xfrm>
          <a:graphic>
            <a:graphicData uri="http://schemas.openxmlformats.org/presentationml/2006/ole">
              <mc:AlternateContent xmlns:mc="http://schemas.openxmlformats.org/markup-compatibility/2006">
                <mc:Choice xmlns:v="urn:schemas-microsoft-com:vml" Requires="v">
                  <p:oleObj spid="_x0000_s50255" name="Bitmap Image" r:id="rId6" imgW="1760373" imgH="632515" progId="PBrush">
                    <p:embed/>
                  </p:oleObj>
                </mc:Choice>
                <mc:Fallback>
                  <p:oleObj name="Bitmap Image" r:id="rId6" imgW="1760373" imgH="632515" progId="PBrush">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2112"/>
                          <a:ext cx="2064" cy="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9160" name="Text Box 8"/>
          <p:cNvSpPr txBox="1">
            <a:spLocks noChangeArrowheads="1"/>
          </p:cNvSpPr>
          <p:nvPr/>
        </p:nvSpPr>
        <p:spPr bwMode="auto">
          <a:xfrm>
            <a:off x="457200" y="457200"/>
            <a:ext cx="7696200" cy="900113"/>
          </a:xfrm>
          <a:prstGeom prst="rect">
            <a:avLst/>
          </a:prstGeom>
          <a:noFill/>
          <a:ln w="9525">
            <a:noFill/>
            <a:miter lim="800000"/>
            <a:headEnd/>
            <a:tailEnd/>
          </a:ln>
          <a:effectLst/>
        </p:spPr>
        <p:txBody>
          <a:bodyPr>
            <a:spAutoFit/>
          </a:bodyPr>
          <a:lstStyle/>
          <a:p>
            <a:pPr>
              <a:spcBef>
                <a:spcPct val="50000"/>
              </a:spcBef>
            </a:pPr>
            <a:r>
              <a:rPr lang="en-US" sz="3200">
                <a:solidFill>
                  <a:schemeClr val="tx2"/>
                </a:solidFill>
                <a:latin typeface="Comic Sans MS" pitchFamily="66" charset="0"/>
              </a:rPr>
              <a:t>AgBr </a:t>
            </a:r>
            <a:r>
              <a:rPr lang="en-US" sz="3200">
                <a:solidFill>
                  <a:schemeClr val="tx2"/>
                </a:solidFill>
                <a:latin typeface="Comic Sans MS" pitchFamily="66" charset="0"/>
                <a:sym typeface="Symbol" pitchFamily="18" charset="2"/>
              </a:rPr>
              <a:t>Ag</a:t>
            </a:r>
            <a:r>
              <a:rPr lang="en-US" sz="3200" baseline="30000">
                <a:solidFill>
                  <a:schemeClr val="tx2"/>
                </a:solidFill>
                <a:latin typeface="Comic Sans MS" pitchFamily="66" charset="0"/>
              </a:rPr>
              <a:t>+</a:t>
            </a:r>
            <a:r>
              <a:rPr lang="en-US" sz="3200">
                <a:solidFill>
                  <a:schemeClr val="tx2"/>
                </a:solidFill>
                <a:latin typeface="Comic Sans MS" pitchFamily="66" charset="0"/>
                <a:sym typeface="Symbol" pitchFamily="18" charset="2"/>
              </a:rPr>
              <a:t>  +  Br</a:t>
            </a:r>
            <a:r>
              <a:rPr lang="en-US" sz="3200" baseline="30000">
                <a:solidFill>
                  <a:schemeClr val="tx2"/>
                </a:solidFill>
                <a:latin typeface="Comic Sans MS" pitchFamily="66" charset="0"/>
              </a:rPr>
              <a:t>-    	</a:t>
            </a:r>
            <a:r>
              <a:rPr lang="en-US" sz="3200">
                <a:solidFill>
                  <a:schemeClr val="accent2"/>
                </a:solidFill>
                <a:latin typeface="Comic Sans MS" pitchFamily="66" charset="0"/>
              </a:rPr>
              <a:t>K</a:t>
            </a:r>
            <a:r>
              <a:rPr lang="en-US" sz="3200" baseline="-25000">
                <a:solidFill>
                  <a:schemeClr val="accent2"/>
                </a:solidFill>
                <a:latin typeface="Comic Sans MS" pitchFamily="66" charset="0"/>
              </a:rPr>
              <a:t>sp</a:t>
            </a:r>
            <a:r>
              <a:rPr lang="en-US" sz="3200">
                <a:solidFill>
                  <a:schemeClr val="accent2"/>
                </a:solidFill>
                <a:latin typeface="Comic Sans MS" pitchFamily="66" charset="0"/>
              </a:rPr>
              <a:t> = 5.0x10</a:t>
            </a:r>
            <a:r>
              <a:rPr lang="en-US" sz="3200" baseline="30000">
                <a:solidFill>
                  <a:schemeClr val="accent2"/>
                </a:solidFill>
                <a:latin typeface="Comic Sans MS" pitchFamily="66" charset="0"/>
              </a:rPr>
              <a:t>-13</a:t>
            </a:r>
            <a:r>
              <a:rPr lang="en-US" sz="3200" baseline="30000">
                <a:solidFill>
                  <a:schemeClr val="tx2"/>
                </a:solidFill>
                <a:latin typeface="Comic Sans MS" pitchFamily="66" charset="0"/>
              </a:rPr>
              <a:t/>
            </a:r>
            <a:br>
              <a:rPr lang="en-US" sz="3200" baseline="30000">
                <a:solidFill>
                  <a:schemeClr val="tx2"/>
                </a:solidFill>
                <a:latin typeface="Comic Sans MS" pitchFamily="66" charset="0"/>
              </a:rPr>
            </a:br>
            <a:endParaRPr lang="en-US" sz="3200" baseline="30000">
              <a:solidFill>
                <a:schemeClr val="tx2"/>
              </a:solidFill>
              <a:latin typeface="Comic Sans MS" pitchFamily="66"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6477000"/>
            <a:ext cx="1371600" cy="381000"/>
          </a:xfrm>
        </p:spPr>
        <p:txBody>
          <a:bodyPr/>
          <a:lstStyle/>
          <a:p>
            <a:r>
              <a:rPr lang="en-US" sz="800"/>
              <a:t>Answer to previous slide</a:t>
            </a:r>
          </a:p>
        </p:txBody>
      </p:sp>
      <p:sp>
        <p:nvSpPr>
          <p:cNvPr id="51203" name="Rectangle 3"/>
          <p:cNvSpPr>
            <a:spLocks noChangeArrowheads="1"/>
          </p:cNvSpPr>
          <p:nvPr/>
        </p:nvSpPr>
        <p:spPr bwMode="auto">
          <a:xfrm>
            <a:off x="228600" y="1447800"/>
            <a:ext cx="5715000" cy="2432050"/>
          </a:xfrm>
          <a:prstGeom prst="rect">
            <a:avLst/>
          </a:prstGeom>
          <a:noFill/>
          <a:ln w="9525">
            <a:noFill/>
            <a:miter lim="800000"/>
            <a:headEnd/>
            <a:tailEnd/>
          </a:ln>
          <a:effectLst/>
        </p:spPr>
        <p:txBody>
          <a:bodyPr anchor="ctr"/>
          <a:lstStyle/>
          <a:p>
            <a:r>
              <a:rPr lang="en-US" sz="2800">
                <a:solidFill>
                  <a:schemeClr val="tx2"/>
                </a:solidFill>
                <a:latin typeface="Comic Sans MS" pitchFamily="66" charset="0"/>
              </a:rPr>
              <a:t>Suppose that K</a:t>
            </a:r>
            <a:r>
              <a:rPr lang="en-US" sz="2800" baseline="-25000">
                <a:solidFill>
                  <a:schemeClr val="tx2"/>
                </a:solidFill>
                <a:latin typeface="Comic Sans MS" pitchFamily="66" charset="0"/>
              </a:rPr>
              <a:t>sp</a:t>
            </a:r>
            <a:r>
              <a:rPr lang="en-US" sz="2800">
                <a:solidFill>
                  <a:schemeClr val="tx2"/>
                </a:solidFill>
                <a:latin typeface="Comic Sans MS" pitchFamily="66" charset="0"/>
              </a:rPr>
              <a:t> were reduced to 2.5x10</a:t>
            </a:r>
            <a:r>
              <a:rPr lang="en-US" sz="2800" baseline="30000">
                <a:solidFill>
                  <a:schemeClr val="tx2"/>
                </a:solidFill>
                <a:latin typeface="Comic Sans MS" pitchFamily="66" charset="0"/>
              </a:rPr>
              <a:t>-13</a:t>
            </a:r>
            <a:r>
              <a:rPr lang="en-US" sz="2800">
                <a:solidFill>
                  <a:schemeClr val="tx2"/>
                </a:solidFill>
                <a:latin typeface="Comic Sans MS" pitchFamily="66" charset="0"/>
              </a:rPr>
              <a:t>. How many Ag</a:t>
            </a:r>
            <a:r>
              <a:rPr lang="en-US" sz="2800" baseline="30000">
                <a:solidFill>
                  <a:schemeClr val="tx2"/>
                </a:solidFill>
                <a:latin typeface="Comic Sans MS" pitchFamily="66" charset="0"/>
              </a:rPr>
              <a:t>+</a:t>
            </a:r>
            <a:r>
              <a:rPr lang="en-US" sz="2800">
                <a:solidFill>
                  <a:schemeClr val="tx2"/>
                </a:solidFill>
                <a:latin typeface="Comic Sans MS" pitchFamily="66" charset="0"/>
              </a:rPr>
              <a:t> ions would you expect to see at equilibrium ? </a:t>
            </a:r>
            <a:endParaRPr lang="en-US" sz="3200">
              <a:solidFill>
                <a:schemeClr val="tx2"/>
              </a:solidFill>
              <a:latin typeface="Comic Sans MS" pitchFamily="66" charset="0"/>
            </a:endParaRPr>
          </a:p>
        </p:txBody>
      </p:sp>
      <p:grpSp>
        <p:nvGrpSpPr>
          <p:cNvPr id="2" name="Group 4"/>
          <p:cNvGrpSpPr>
            <a:grpSpLocks/>
          </p:cNvGrpSpPr>
          <p:nvPr/>
        </p:nvGrpSpPr>
        <p:grpSpPr bwMode="auto">
          <a:xfrm>
            <a:off x="5867400" y="1136650"/>
            <a:ext cx="3276600" cy="3386138"/>
            <a:chOff x="3696" y="720"/>
            <a:chExt cx="2064" cy="2133"/>
          </a:xfrm>
        </p:grpSpPr>
        <p:graphicFrame>
          <p:nvGraphicFramePr>
            <p:cNvPr id="51205" name="Object 5"/>
            <p:cNvGraphicFramePr>
              <a:graphicFrameLocks noChangeAspect="1"/>
            </p:cNvGraphicFramePr>
            <p:nvPr/>
          </p:nvGraphicFramePr>
          <p:xfrm>
            <a:off x="3696" y="720"/>
            <a:ext cx="1968" cy="1337"/>
          </p:xfrm>
          <a:graphic>
            <a:graphicData uri="http://schemas.openxmlformats.org/presentationml/2006/ole">
              <mc:AlternateContent xmlns:mc="http://schemas.openxmlformats.org/markup-compatibility/2006">
                <mc:Choice xmlns:v="urn:schemas-microsoft-com:vml" Requires="v">
                  <p:oleObj spid="_x0000_s51392" name="Bitmap Image" r:id="rId4" imgW="4846740" imgH="3292125" progId="PBrush">
                    <p:embed/>
                  </p:oleObj>
                </mc:Choice>
                <mc:Fallback>
                  <p:oleObj name="Bitmap Image" r:id="rId4" imgW="4846740" imgH="3292125"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720"/>
                          <a:ext cx="1968" cy="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3696" y="2112"/>
            <a:ext cx="2064" cy="741"/>
          </p:xfrm>
          <a:graphic>
            <a:graphicData uri="http://schemas.openxmlformats.org/presentationml/2006/ole">
              <mc:AlternateContent xmlns:mc="http://schemas.openxmlformats.org/markup-compatibility/2006">
                <mc:Choice xmlns:v="urn:schemas-microsoft-com:vml" Requires="v">
                  <p:oleObj spid="_x0000_s51393" name="Bitmap Image" r:id="rId6" imgW="1760373" imgH="632515" progId="PBrush">
                    <p:embed/>
                  </p:oleObj>
                </mc:Choice>
                <mc:Fallback>
                  <p:oleObj name="Bitmap Image" r:id="rId6" imgW="1760373" imgH="632515" progId="PBrush">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2112"/>
                          <a:ext cx="2064" cy="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207" name="Text Box 7"/>
          <p:cNvSpPr txBox="1">
            <a:spLocks noChangeArrowheads="1"/>
          </p:cNvSpPr>
          <p:nvPr/>
        </p:nvSpPr>
        <p:spPr bwMode="auto">
          <a:xfrm>
            <a:off x="457200" y="450850"/>
            <a:ext cx="7696200" cy="900113"/>
          </a:xfrm>
          <a:prstGeom prst="rect">
            <a:avLst/>
          </a:prstGeom>
          <a:noFill/>
          <a:ln w="9525">
            <a:noFill/>
            <a:miter lim="800000"/>
            <a:headEnd/>
            <a:tailEnd/>
          </a:ln>
          <a:effectLst/>
        </p:spPr>
        <p:txBody>
          <a:bodyPr>
            <a:spAutoFit/>
          </a:bodyPr>
          <a:lstStyle/>
          <a:p>
            <a:pPr>
              <a:spcBef>
                <a:spcPct val="50000"/>
              </a:spcBef>
            </a:pPr>
            <a:r>
              <a:rPr lang="en-US" sz="3200">
                <a:solidFill>
                  <a:schemeClr val="tx2"/>
                </a:solidFill>
                <a:latin typeface="Comic Sans MS" pitchFamily="66" charset="0"/>
              </a:rPr>
              <a:t>AgBr </a:t>
            </a:r>
            <a:r>
              <a:rPr lang="en-US" sz="3200">
                <a:solidFill>
                  <a:schemeClr val="tx2"/>
                </a:solidFill>
                <a:latin typeface="Comic Sans MS" pitchFamily="66" charset="0"/>
                <a:sym typeface="Symbol" pitchFamily="18" charset="2"/>
              </a:rPr>
              <a:t>Ag</a:t>
            </a:r>
            <a:r>
              <a:rPr lang="en-US" sz="3200" baseline="30000">
                <a:solidFill>
                  <a:schemeClr val="tx2"/>
                </a:solidFill>
                <a:latin typeface="Comic Sans MS" pitchFamily="66" charset="0"/>
              </a:rPr>
              <a:t>+</a:t>
            </a:r>
            <a:r>
              <a:rPr lang="en-US" sz="3200">
                <a:solidFill>
                  <a:schemeClr val="tx2"/>
                </a:solidFill>
                <a:latin typeface="Comic Sans MS" pitchFamily="66" charset="0"/>
                <a:sym typeface="Symbol" pitchFamily="18" charset="2"/>
              </a:rPr>
              <a:t>  +  Br</a:t>
            </a:r>
            <a:r>
              <a:rPr lang="en-US" sz="3200" baseline="30000">
                <a:solidFill>
                  <a:schemeClr val="tx2"/>
                </a:solidFill>
                <a:latin typeface="Comic Sans MS" pitchFamily="66" charset="0"/>
              </a:rPr>
              <a:t>-    	</a:t>
            </a:r>
            <a:r>
              <a:rPr lang="en-US" sz="3200">
                <a:solidFill>
                  <a:schemeClr val="accent2"/>
                </a:solidFill>
                <a:latin typeface="Comic Sans MS" pitchFamily="66" charset="0"/>
              </a:rPr>
              <a:t>K</a:t>
            </a:r>
            <a:r>
              <a:rPr lang="en-US" sz="3200" baseline="-25000">
                <a:solidFill>
                  <a:schemeClr val="accent2"/>
                </a:solidFill>
                <a:latin typeface="Comic Sans MS" pitchFamily="66" charset="0"/>
              </a:rPr>
              <a:t>sp</a:t>
            </a:r>
            <a:r>
              <a:rPr lang="en-US" sz="3200">
                <a:solidFill>
                  <a:schemeClr val="accent2"/>
                </a:solidFill>
                <a:latin typeface="Comic Sans MS" pitchFamily="66" charset="0"/>
              </a:rPr>
              <a:t> = 5.0x10</a:t>
            </a:r>
            <a:r>
              <a:rPr lang="en-US" sz="3200" baseline="30000">
                <a:solidFill>
                  <a:schemeClr val="accent2"/>
                </a:solidFill>
                <a:latin typeface="Comic Sans MS" pitchFamily="66" charset="0"/>
              </a:rPr>
              <a:t>-13</a:t>
            </a:r>
            <a:r>
              <a:rPr lang="en-US" sz="3200" baseline="30000">
                <a:solidFill>
                  <a:schemeClr val="tx2"/>
                </a:solidFill>
                <a:latin typeface="Comic Sans MS" pitchFamily="66" charset="0"/>
              </a:rPr>
              <a:t/>
            </a:r>
            <a:br>
              <a:rPr lang="en-US" sz="3200" baseline="30000">
                <a:solidFill>
                  <a:schemeClr val="tx2"/>
                </a:solidFill>
                <a:latin typeface="Comic Sans MS" pitchFamily="66" charset="0"/>
              </a:rPr>
            </a:br>
            <a:endParaRPr lang="en-US" sz="3200" baseline="30000">
              <a:solidFill>
                <a:schemeClr val="tx2"/>
              </a:solidFill>
              <a:latin typeface="Comic Sans MS" pitchFamily="66" charset="0"/>
            </a:endParaRPr>
          </a:p>
        </p:txBody>
      </p:sp>
      <p:graphicFrame>
        <p:nvGraphicFramePr>
          <p:cNvPr id="51208" name="Object 8"/>
          <p:cNvGraphicFramePr>
            <a:graphicFrameLocks noChangeAspect="1"/>
          </p:cNvGraphicFramePr>
          <p:nvPr/>
        </p:nvGraphicFramePr>
        <p:xfrm>
          <a:off x="1447800" y="3657600"/>
          <a:ext cx="2133600" cy="990600"/>
        </p:xfrm>
        <a:graphic>
          <a:graphicData uri="http://schemas.openxmlformats.org/presentationml/2006/ole">
            <mc:AlternateContent xmlns:mc="http://schemas.openxmlformats.org/markup-compatibility/2006">
              <mc:Choice xmlns:v="urn:schemas-microsoft-com:vml" Requires="v">
                <p:oleObj spid="_x0000_s51394" name="Equation" r:id="rId8" imgW="634680" imgH="253800" progId="Equation.3">
                  <p:embed/>
                </p:oleObj>
              </mc:Choice>
              <mc:Fallback>
                <p:oleObj name="Equation" r:id="rId8" imgW="634680" imgH="2538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657600"/>
                        <a:ext cx="2133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9" name="Object 9"/>
          <p:cNvGraphicFramePr>
            <a:graphicFrameLocks noChangeAspect="1"/>
          </p:cNvGraphicFramePr>
          <p:nvPr/>
        </p:nvGraphicFramePr>
        <p:xfrm>
          <a:off x="1752600" y="4724400"/>
          <a:ext cx="2519363" cy="990600"/>
        </p:xfrm>
        <a:graphic>
          <a:graphicData uri="http://schemas.openxmlformats.org/presentationml/2006/ole">
            <mc:AlternateContent xmlns:mc="http://schemas.openxmlformats.org/markup-compatibility/2006">
              <mc:Choice xmlns:v="urn:schemas-microsoft-com:vml" Requires="v">
                <p:oleObj spid="_x0000_s51395" name="Equation" r:id="rId10" imgW="850680" imgH="253800" progId="Equation.3">
                  <p:embed/>
                </p:oleObj>
              </mc:Choice>
              <mc:Fallback>
                <p:oleObj name="Equation" r:id="rId10" imgW="850680" imgH="2538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4724400"/>
                        <a:ext cx="251936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10" name="Object 10"/>
          <p:cNvGraphicFramePr>
            <a:graphicFrameLocks noChangeAspect="1"/>
          </p:cNvGraphicFramePr>
          <p:nvPr/>
        </p:nvGraphicFramePr>
        <p:xfrm>
          <a:off x="1828800" y="5867400"/>
          <a:ext cx="533400" cy="604838"/>
        </p:xfrm>
        <a:graphic>
          <a:graphicData uri="http://schemas.openxmlformats.org/presentationml/2006/ole">
            <mc:AlternateContent xmlns:mc="http://schemas.openxmlformats.org/markup-compatibility/2006">
              <mc:Choice xmlns:v="urn:schemas-microsoft-com:vml" Requires="v">
                <p:oleObj spid="_x0000_s51396" name="Equation" r:id="rId12" imgW="126720" imgH="126720" progId="Equation.3">
                  <p:embed/>
                </p:oleObj>
              </mc:Choice>
              <mc:Fallback>
                <p:oleObj name="Equation" r:id="rId12" imgW="126720" imgH="12672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5867400"/>
                        <a:ext cx="533400"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1" name="Text Box 11"/>
          <p:cNvSpPr txBox="1">
            <a:spLocks noChangeArrowheads="1"/>
          </p:cNvSpPr>
          <p:nvPr/>
        </p:nvSpPr>
        <p:spPr bwMode="auto">
          <a:xfrm>
            <a:off x="2438400" y="5791200"/>
            <a:ext cx="1009650" cy="641350"/>
          </a:xfrm>
          <a:prstGeom prst="rect">
            <a:avLst/>
          </a:prstGeom>
          <a:noFill/>
          <a:ln w="9525">
            <a:noFill/>
            <a:miter lim="800000"/>
            <a:headEnd/>
            <a:tailEnd/>
          </a:ln>
          <a:effectLst/>
        </p:spPr>
        <p:txBody>
          <a:bodyPr>
            <a:spAutoFit/>
          </a:bodyPr>
          <a:lstStyle/>
          <a:p>
            <a:pPr>
              <a:spcBef>
                <a:spcPct val="50000"/>
              </a:spcBef>
            </a:pPr>
            <a:r>
              <a:rPr lang="en-US" sz="3600"/>
              <a:t>31</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6477000"/>
            <a:ext cx="3276600" cy="228600"/>
          </a:xfrm>
        </p:spPr>
        <p:txBody>
          <a:bodyPr/>
          <a:lstStyle/>
          <a:p>
            <a:r>
              <a:rPr lang="en-US" sz="800">
                <a:solidFill>
                  <a:schemeClr val="bg1"/>
                </a:solidFill>
              </a:rPr>
              <a:t>5 Predicting solubility by comparing K</a:t>
            </a:r>
            <a:r>
              <a:rPr lang="en-US" sz="800" baseline="-25000">
                <a:solidFill>
                  <a:schemeClr val="bg1"/>
                </a:solidFill>
              </a:rPr>
              <a:t>sp</a:t>
            </a:r>
            <a:r>
              <a:rPr lang="en-US"/>
              <a:t> </a:t>
            </a:r>
          </a:p>
        </p:txBody>
      </p:sp>
      <p:sp>
        <p:nvSpPr>
          <p:cNvPr id="53251" name="Text Box 3"/>
          <p:cNvSpPr txBox="1">
            <a:spLocks noChangeArrowheads="1"/>
          </p:cNvSpPr>
          <p:nvPr/>
        </p:nvSpPr>
        <p:spPr bwMode="auto">
          <a:xfrm>
            <a:off x="609600" y="609600"/>
            <a:ext cx="7543800" cy="1917700"/>
          </a:xfrm>
          <a:prstGeom prst="rect">
            <a:avLst/>
          </a:prstGeom>
          <a:noFill/>
          <a:ln w="9525">
            <a:noFill/>
            <a:miter lim="800000"/>
            <a:headEnd/>
            <a:tailEnd/>
          </a:ln>
          <a:effectLst/>
        </p:spPr>
        <p:txBody>
          <a:bodyPr>
            <a:spAutoFit/>
          </a:bodyPr>
          <a:lstStyle/>
          <a:p>
            <a:pPr>
              <a:spcBef>
                <a:spcPct val="50000"/>
              </a:spcBef>
            </a:pPr>
            <a:r>
              <a:rPr lang="en-US"/>
              <a:t>5. Two salts have similar formulas </a:t>
            </a:r>
            <a:r>
              <a:rPr lang="en-US">
                <a:solidFill>
                  <a:schemeClr val="accent2"/>
                </a:solidFill>
              </a:rPr>
              <a:t>XY</a:t>
            </a:r>
            <a:r>
              <a:rPr lang="en-US"/>
              <a:t> and </a:t>
            </a:r>
            <a:r>
              <a:rPr lang="en-US">
                <a:solidFill>
                  <a:srgbClr val="FF0000"/>
                </a:solidFill>
              </a:rPr>
              <a:t>AB</a:t>
            </a:r>
            <a:r>
              <a:rPr lang="en-US"/>
              <a:t>, but they have different solubility product constants. </a:t>
            </a:r>
          </a:p>
          <a:p>
            <a:pPr>
              <a:spcBef>
                <a:spcPct val="50000"/>
              </a:spcBef>
            </a:pPr>
            <a:r>
              <a:rPr lang="en-US">
                <a:solidFill>
                  <a:schemeClr val="accent2"/>
                </a:solidFill>
              </a:rPr>
              <a:t>XY:  K</a:t>
            </a:r>
            <a:r>
              <a:rPr lang="en-US" baseline="-25000">
                <a:solidFill>
                  <a:schemeClr val="accent2"/>
                </a:solidFill>
              </a:rPr>
              <a:t>sp</a:t>
            </a:r>
            <a:r>
              <a:rPr lang="en-US">
                <a:solidFill>
                  <a:schemeClr val="accent2"/>
                </a:solidFill>
              </a:rPr>
              <a:t>= 1x10</a:t>
            </a:r>
            <a:r>
              <a:rPr lang="en-US" baseline="30000">
                <a:solidFill>
                  <a:schemeClr val="accent2"/>
                </a:solidFill>
              </a:rPr>
              <a:t>-12</a:t>
            </a:r>
            <a:r>
              <a:rPr lang="en-US" baseline="30000"/>
              <a:t> </a:t>
            </a:r>
            <a:endParaRPr lang="en-US"/>
          </a:p>
          <a:p>
            <a:pPr>
              <a:spcBef>
                <a:spcPct val="50000"/>
              </a:spcBef>
            </a:pPr>
            <a:r>
              <a:rPr lang="en-US">
                <a:solidFill>
                  <a:srgbClr val="FF0000"/>
                </a:solidFill>
              </a:rPr>
              <a:t>AB:  K</a:t>
            </a:r>
            <a:r>
              <a:rPr lang="en-US" baseline="-25000">
                <a:solidFill>
                  <a:srgbClr val="FF0000"/>
                </a:solidFill>
              </a:rPr>
              <a:t>sp</a:t>
            </a:r>
            <a:r>
              <a:rPr lang="en-US">
                <a:solidFill>
                  <a:srgbClr val="FF0000"/>
                </a:solidFill>
              </a:rPr>
              <a:t>= 1x10</a:t>
            </a:r>
            <a:r>
              <a:rPr lang="en-US" baseline="30000">
                <a:solidFill>
                  <a:srgbClr val="FF0000"/>
                </a:solidFill>
              </a:rPr>
              <a:t>-8</a:t>
            </a:r>
            <a:r>
              <a:rPr lang="en-US" baseline="30000"/>
              <a:t> </a:t>
            </a:r>
          </a:p>
        </p:txBody>
      </p:sp>
      <p:graphicFrame>
        <p:nvGraphicFramePr>
          <p:cNvPr id="53252" name="Object 4"/>
          <p:cNvGraphicFramePr>
            <a:graphicFrameLocks noChangeAspect="1"/>
          </p:cNvGraphicFramePr>
          <p:nvPr/>
        </p:nvGraphicFramePr>
        <p:xfrm>
          <a:off x="4572000" y="2209800"/>
          <a:ext cx="4160838" cy="3260725"/>
        </p:xfrm>
        <a:graphic>
          <a:graphicData uri="http://schemas.openxmlformats.org/presentationml/2006/ole">
            <mc:AlternateContent xmlns:mc="http://schemas.openxmlformats.org/markup-compatibility/2006">
              <mc:Choice xmlns:v="urn:schemas-microsoft-com:vml" Requires="v">
                <p:oleObj spid="_x0000_s52264" name="Bitmap Image" r:id="rId4" imgW="4160881" imgH="3260952" progId="PBrush">
                  <p:embed/>
                </p:oleObj>
              </mc:Choice>
              <mc:Fallback>
                <p:oleObj name="Bitmap Image" r:id="rId4" imgW="4160881" imgH="3260952"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09800"/>
                        <a:ext cx="4160838"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3" name="Text Box 5"/>
          <p:cNvSpPr txBox="1">
            <a:spLocks noChangeArrowheads="1"/>
          </p:cNvSpPr>
          <p:nvPr/>
        </p:nvSpPr>
        <p:spPr bwMode="auto">
          <a:xfrm>
            <a:off x="533400" y="2895600"/>
            <a:ext cx="3733800" cy="4291013"/>
          </a:xfrm>
          <a:prstGeom prst="rect">
            <a:avLst/>
          </a:prstGeom>
          <a:noFill/>
          <a:ln w="9525">
            <a:noFill/>
            <a:miter lim="800000"/>
            <a:headEnd/>
            <a:tailEnd/>
          </a:ln>
          <a:effectLst/>
        </p:spPr>
        <p:txBody>
          <a:bodyPr>
            <a:spAutoFit/>
          </a:bodyPr>
          <a:lstStyle/>
          <a:p>
            <a:pPr marL="457200" indent="-457200">
              <a:spcBef>
                <a:spcPct val="50000"/>
              </a:spcBef>
            </a:pPr>
            <a:r>
              <a:rPr lang="en-US"/>
              <a:t>Which one would be more soluble?</a:t>
            </a:r>
          </a:p>
          <a:p>
            <a:pPr marL="457200" indent="-457200">
              <a:spcBef>
                <a:spcPct val="50000"/>
              </a:spcBef>
              <a:buClr>
                <a:schemeClr val="tx1"/>
              </a:buClr>
              <a:buFontTx/>
              <a:buAutoNum type="alphaUcPeriod"/>
            </a:pPr>
            <a:r>
              <a:rPr lang="en-US">
                <a:solidFill>
                  <a:srgbClr val="FF0000"/>
                </a:solidFill>
              </a:rPr>
              <a:t>AB</a:t>
            </a:r>
          </a:p>
          <a:p>
            <a:pPr marL="457200" indent="-457200">
              <a:spcBef>
                <a:spcPct val="50000"/>
              </a:spcBef>
              <a:buClr>
                <a:schemeClr val="tx1"/>
              </a:buClr>
              <a:buFontTx/>
              <a:buAutoNum type="alphaUcPeriod"/>
            </a:pPr>
            <a:r>
              <a:rPr lang="en-US">
                <a:solidFill>
                  <a:schemeClr val="accent2"/>
                </a:solidFill>
              </a:rPr>
              <a:t>XY</a:t>
            </a:r>
          </a:p>
          <a:p>
            <a:pPr marL="457200" indent="-457200">
              <a:spcBef>
                <a:spcPct val="50000"/>
              </a:spcBef>
              <a:buClr>
                <a:schemeClr val="tx1"/>
              </a:buClr>
              <a:buFontTx/>
              <a:buAutoNum type="alphaUcPeriod"/>
            </a:pPr>
            <a:r>
              <a:rPr lang="en-US"/>
              <a:t>The amount that  dissolves would be the same.</a:t>
            </a:r>
          </a:p>
          <a:p>
            <a:pPr marL="457200" indent="-457200">
              <a:spcBef>
                <a:spcPct val="50000"/>
              </a:spcBef>
              <a:buClr>
                <a:schemeClr val="tx1"/>
              </a:buClr>
              <a:buFontTx/>
              <a:buAutoNum type="alphaUcPeriod"/>
            </a:pPr>
            <a:r>
              <a:rPr lang="en-US"/>
              <a:t>Not enough information</a:t>
            </a:r>
          </a:p>
          <a:p>
            <a:pPr marL="457200" indent="-457200">
              <a:spcBef>
                <a:spcPct val="50000"/>
              </a:spcBef>
              <a:buClr>
                <a:schemeClr val="tx1"/>
              </a:buClr>
              <a:buFontTx/>
              <a:buAutoNum type="alphaUcPeriod"/>
            </a:pPr>
            <a:endParaRPr lang="en-US">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43000"/>
            <a:ext cx="8382000" cy="1143000"/>
          </a:xfrm>
        </p:spPr>
        <p:txBody>
          <a:bodyPr/>
          <a:lstStyle/>
          <a:p>
            <a:pPr algn="l"/>
            <a:r>
              <a:rPr lang="en-US" sz="4000"/>
              <a:t>2. How does the pressure in the Helium balloon compare to the pressure of the air in the room? The pressure in the Helium balloon is</a:t>
            </a:r>
          </a:p>
        </p:txBody>
      </p:sp>
      <p:sp>
        <p:nvSpPr>
          <p:cNvPr id="4100" name="Rectangle 4"/>
          <p:cNvSpPr>
            <a:spLocks noChangeArrowheads="1"/>
          </p:cNvSpPr>
          <p:nvPr/>
        </p:nvSpPr>
        <p:spPr bwMode="auto">
          <a:xfrm>
            <a:off x="457200" y="3962400"/>
            <a:ext cx="8229600" cy="762000"/>
          </a:xfrm>
          <a:prstGeom prst="rect">
            <a:avLst/>
          </a:prstGeom>
          <a:noFill/>
          <a:ln w="9525">
            <a:noFill/>
            <a:miter lim="800000"/>
            <a:headEnd/>
            <a:tailEnd/>
          </a:ln>
          <a:effectLst/>
        </p:spPr>
        <p:txBody>
          <a:bodyPr/>
          <a:lstStyle/>
          <a:p>
            <a:pPr marL="342900" indent="-342900">
              <a:spcBef>
                <a:spcPct val="20000"/>
              </a:spcBef>
            </a:pPr>
            <a:r>
              <a:rPr lang="en-US" sz="4000"/>
              <a:t>A. less	B. equal	C. greater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86200" y="6553200"/>
            <a:ext cx="3657600" cy="152400"/>
          </a:xfrm>
        </p:spPr>
        <p:txBody>
          <a:bodyPr/>
          <a:lstStyle/>
          <a:p>
            <a:r>
              <a:rPr lang="en-US" sz="700">
                <a:solidFill>
                  <a:schemeClr val="bg1"/>
                </a:solidFill>
              </a:rPr>
              <a:t>6 Predicting precipitation by comparing K</a:t>
            </a:r>
            <a:r>
              <a:rPr lang="en-US" sz="700" baseline="-25000">
                <a:solidFill>
                  <a:schemeClr val="bg1"/>
                </a:solidFill>
              </a:rPr>
              <a:t>sp</a:t>
            </a:r>
            <a:br>
              <a:rPr lang="en-US" sz="700" baseline="-25000">
                <a:solidFill>
                  <a:schemeClr val="bg1"/>
                </a:solidFill>
              </a:rPr>
            </a:br>
            <a:endParaRPr lang="en-US" sz="700" baseline="-25000">
              <a:solidFill>
                <a:schemeClr val="bg1"/>
              </a:solidFill>
            </a:endParaRPr>
          </a:p>
        </p:txBody>
      </p:sp>
      <p:sp>
        <p:nvSpPr>
          <p:cNvPr id="55299" name="Text Box 3"/>
          <p:cNvSpPr txBox="1">
            <a:spLocks noChangeArrowheads="1"/>
          </p:cNvSpPr>
          <p:nvPr/>
        </p:nvSpPr>
        <p:spPr bwMode="auto">
          <a:xfrm>
            <a:off x="457200" y="457200"/>
            <a:ext cx="7543800" cy="1917700"/>
          </a:xfrm>
          <a:prstGeom prst="rect">
            <a:avLst/>
          </a:prstGeom>
          <a:noFill/>
          <a:ln w="9525">
            <a:noFill/>
            <a:miter lim="800000"/>
            <a:headEnd/>
            <a:tailEnd/>
          </a:ln>
          <a:effectLst/>
        </p:spPr>
        <p:txBody>
          <a:bodyPr>
            <a:spAutoFit/>
          </a:bodyPr>
          <a:lstStyle/>
          <a:p>
            <a:pPr>
              <a:spcBef>
                <a:spcPct val="50000"/>
              </a:spcBef>
            </a:pPr>
            <a:r>
              <a:rPr lang="en-US"/>
              <a:t>6. Two salts have similar formulas </a:t>
            </a:r>
            <a:r>
              <a:rPr lang="en-US">
                <a:solidFill>
                  <a:schemeClr val="accent2"/>
                </a:solidFill>
              </a:rPr>
              <a:t>XY</a:t>
            </a:r>
            <a:r>
              <a:rPr lang="en-US"/>
              <a:t> and </a:t>
            </a:r>
            <a:r>
              <a:rPr lang="en-US">
                <a:solidFill>
                  <a:srgbClr val="FF0000"/>
                </a:solidFill>
              </a:rPr>
              <a:t>AB</a:t>
            </a:r>
            <a:r>
              <a:rPr lang="en-US"/>
              <a:t>, but they have different solubility product constants. </a:t>
            </a:r>
          </a:p>
          <a:p>
            <a:pPr>
              <a:spcBef>
                <a:spcPct val="50000"/>
              </a:spcBef>
            </a:pPr>
            <a:r>
              <a:rPr lang="en-US">
                <a:solidFill>
                  <a:schemeClr val="accent2"/>
                </a:solidFill>
              </a:rPr>
              <a:t>XY:  K</a:t>
            </a:r>
            <a:r>
              <a:rPr lang="en-US" baseline="-25000">
                <a:solidFill>
                  <a:schemeClr val="accent2"/>
                </a:solidFill>
              </a:rPr>
              <a:t>sp</a:t>
            </a:r>
            <a:r>
              <a:rPr lang="en-US">
                <a:solidFill>
                  <a:schemeClr val="accent2"/>
                </a:solidFill>
              </a:rPr>
              <a:t>= 1x10</a:t>
            </a:r>
            <a:r>
              <a:rPr lang="en-US" baseline="30000">
                <a:solidFill>
                  <a:schemeClr val="accent2"/>
                </a:solidFill>
              </a:rPr>
              <a:t>-12</a:t>
            </a:r>
            <a:r>
              <a:rPr lang="en-US" baseline="30000"/>
              <a:t> </a:t>
            </a:r>
            <a:endParaRPr lang="en-US"/>
          </a:p>
          <a:p>
            <a:pPr>
              <a:spcBef>
                <a:spcPct val="50000"/>
              </a:spcBef>
            </a:pPr>
            <a:r>
              <a:rPr lang="en-US">
                <a:solidFill>
                  <a:srgbClr val="FF0000"/>
                </a:solidFill>
              </a:rPr>
              <a:t>AB:  K</a:t>
            </a:r>
            <a:r>
              <a:rPr lang="en-US" baseline="-25000">
                <a:solidFill>
                  <a:srgbClr val="FF0000"/>
                </a:solidFill>
              </a:rPr>
              <a:t>sp</a:t>
            </a:r>
            <a:r>
              <a:rPr lang="en-US">
                <a:solidFill>
                  <a:srgbClr val="FF0000"/>
                </a:solidFill>
              </a:rPr>
              <a:t>= 1x10</a:t>
            </a:r>
            <a:r>
              <a:rPr lang="en-US" baseline="30000">
                <a:solidFill>
                  <a:srgbClr val="FF0000"/>
                </a:solidFill>
              </a:rPr>
              <a:t>-8</a:t>
            </a:r>
            <a:r>
              <a:rPr lang="en-US" baseline="30000"/>
              <a:t> </a:t>
            </a:r>
          </a:p>
        </p:txBody>
      </p:sp>
      <p:graphicFrame>
        <p:nvGraphicFramePr>
          <p:cNvPr id="55300" name="Object 4"/>
          <p:cNvGraphicFramePr>
            <a:graphicFrameLocks noChangeAspect="1"/>
          </p:cNvGraphicFramePr>
          <p:nvPr/>
        </p:nvGraphicFramePr>
        <p:xfrm>
          <a:off x="4572000" y="2209800"/>
          <a:ext cx="4160838" cy="3260725"/>
        </p:xfrm>
        <a:graphic>
          <a:graphicData uri="http://schemas.openxmlformats.org/presentationml/2006/ole">
            <mc:AlternateContent xmlns:mc="http://schemas.openxmlformats.org/markup-compatibility/2006">
              <mc:Choice xmlns:v="urn:schemas-microsoft-com:vml" Requires="v">
                <p:oleObj spid="_x0000_s53288" name="Bitmap Image" r:id="rId4" imgW="4160881" imgH="3260952" progId="PBrush">
                  <p:embed/>
                </p:oleObj>
              </mc:Choice>
              <mc:Fallback>
                <p:oleObj name="Bitmap Image" r:id="rId4" imgW="4160881" imgH="3260952"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09800"/>
                        <a:ext cx="4160838"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1" name="Text Box 5"/>
          <p:cNvSpPr txBox="1">
            <a:spLocks noChangeArrowheads="1"/>
          </p:cNvSpPr>
          <p:nvPr/>
        </p:nvSpPr>
        <p:spPr bwMode="auto">
          <a:xfrm>
            <a:off x="533400" y="2819400"/>
            <a:ext cx="3733800" cy="3560763"/>
          </a:xfrm>
          <a:prstGeom prst="rect">
            <a:avLst/>
          </a:prstGeom>
          <a:noFill/>
          <a:ln w="9525">
            <a:noFill/>
            <a:miter lim="800000"/>
            <a:headEnd/>
            <a:tailEnd/>
          </a:ln>
          <a:effectLst/>
        </p:spPr>
        <p:txBody>
          <a:bodyPr>
            <a:spAutoFit/>
          </a:bodyPr>
          <a:lstStyle/>
          <a:p>
            <a:pPr marL="457200" indent="-457200">
              <a:spcBef>
                <a:spcPct val="50000"/>
              </a:spcBef>
            </a:pPr>
            <a:r>
              <a:rPr lang="en-US"/>
              <a:t>Which one would be more likely to precipitate?</a:t>
            </a:r>
          </a:p>
          <a:p>
            <a:pPr marL="457200" indent="-457200">
              <a:spcBef>
                <a:spcPct val="50000"/>
              </a:spcBef>
              <a:buClr>
                <a:schemeClr val="tx1"/>
              </a:buClr>
              <a:buFontTx/>
              <a:buAutoNum type="alphaUcPeriod"/>
            </a:pPr>
            <a:r>
              <a:rPr lang="en-US">
                <a:solidFill>
                  <a:srgbClr val="FF0000"/>
                </a:solidFill>
              </a:rPr>
              <a:t>AB</a:t>
            </a:r>
          </a:p>
          <a:p>
            <a:pPr marL="457200" indent="-457200">
              <a:spcBef>
                <a:spcPct val="50000"/>
              </a:spcBef>
              <a:buClr>
                <a:schemeClr val="tx1"/>
              </a:buClr>
              <a:buFontTx/>
              <a:buAutoNum type="alphaUcPeriod"/>
            </a:pPr>
            <a:r>
              <a:rPr lang="en-US">
                <a:solidFill>
                  <a:schemeClr val="accent2"/>
                </a:solidFill>
              </a:rPr>
              <a:t>XY</a:t>
            </a:r>
          </a:p>
          <a:p>
            <a:pPr marL="457200" indent="-457200">
              <a:spcBef>
                <a:spcPct val="50000"/>
              </a:spcBef>
              <a:buClr>
                <a:schemeClr val="tx1"/>
              </a:buClr>
              <a:buFontTx/>
              <a:buAutoNum type="alphaUcPeriod"/>
            </a:pPr>
            <a:r>
              <a:rPr lang="en-US"/>
              <a:t>They behave the same</a:t>
            </a:r>
          </a:p>
          <a:p>
            <a:pPr marL="457200" indent="-457200">
              <a:spcBef>
                <a:spcPct val="50000"/>
              </a:spcBef>
              <a:buClr>
                <a:schemeClr val="tx1"/>
              </a:buClr>
              <a:buFontTx/>
              <a:buAutoNum type="alphaUcPeriod"/>
            </a:pPr>
            <a:r>
              <a:rPr lang="en-US"/>
              <a:t>Not enough information</a:t>
            </a:r>
          </a:p>
          <a:p>
            <a:pPr marL="457200" indent="-457200">
              <a:spcBef>
                <a:spcPct val="50000"/>
              </a:spcBef>
              <a:buClr>
                <a:schemeClr val="tx1"/>
              </a:buClr>
              <a:buFontTx/>
              <a:buAutoNum type="alphaUcPeriod"/>
            </a:pPr>
            <a:endParaRPr lang="en-US">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6553200"/>
            <a:ext cx="3429000" cy="304800"/>
          </a:xfrm>
        </p:spPr>
        <p:txBody>
          <a:bodyPr/>
          <a:lstStyle/>
          <a:p>
            <a:r>
              <a:rPr lang="en-US" sz="800">
                <a:solidFill>
                  <a:schemeClr val="bg1"/>
                </a:solidFill>
              </a:rPr>
              <a:t>Demonstration of sim for previous question</a:t>
            </a:r>
          </a:p>
        </p:txBody>
      </p:sp>
      <p:graphicFrame>
        <p:nvGraphicFramePr>
          <p:cNvPr id="57347" name="Object 3"/>
          <p:cNvGraphicFramePr>
            <a:graphicFrameLocks noChangeAspect="1"/>
          </p:cNvGraphicFramePr>
          <p:nvPr/>
        </p:nvGraphicFramePr>
        <p:xfrm>
          <a:off x="381000" y="0"/>
          <a:ext cx="4579938" cy="4183063"/>
        </p:xfrm>
        <a:graphic>
          <a:graphicData uri="http://schemas.openxmlformats.org/presentationml/2006/ole">
            <mc:AlternateContent xmlns:mc="http://schemas.openxmlformats.org/markup-compatibility/2006">
              <mc:Choice xmlns:v="urn:schemas-microsoft-com:vml" Requires="v">
                <p:oleObj spid="_x0000_s54426" name="Bitmap Image" r:id="rId4" imgW="4580017" imgH="4183743" progId="PBrush">
                  <p:embed/>
                </p:oleObj>
              </mc:Choice>
              <mc:Fallback>
                <p:oleObj name="Bitmap Image" r:id="rId4" imgW="4580017" imgH="4183743"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0"/>
                        <a:ext cx="45799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4"/>
          <p:cNvGraphicFramePr>
            <a:graphicFrameLocks noChangeAspect="1"/>
          </p:cNvGraphicFramePr>
          <p:nvPr/>
        </p:nvGraphicFramePr>
        <p:xfrm>
          <a:off x="990600" y="4191000"/>
          <a:ext cx="2376488" cy="2438400"/>
        </p:xfrm>
        <a:graphic>
          <a:graphicData uri="http://schemas.openxmlformats.org/presentationml/2006/ole">
            <mc:AlternateContent xmlns:mc="http://schemas.openxmlformats.org/markup-compatibility/2006">
              <mc:Choice xmlns:v="urn:schemas-microsoft-com:vml" Requires="v">
                <p:oleObj spid="_x0000_s54427" name="Bitmap Image" r:id="rId6" imgW="1935238" imgH="2042337" progId="PBrush">
                  <p:embed/>
                </p:oleObj>
              </mc:Choice>
              <mc:Fallback>
                <p:oleObj name="Bitmap Image" r:id="rId6" imgW="1935238" imgH="2042337" progId="PBrush">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t="2856"/>
                      <a:stretch>
                        <a:fillRect/>
                      </a:stretch>
                    </p:blipFill>
                    <p:spPr bwMode="auto">
                      <a:xfrm>
                        <a:off x="990600" y="4191000"/>
                        <a:ext cx="237648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noChangeAspect="1"/>
          </p:cNvGraphicFramePr>
          <p:nvPr/>
        </p:nvGraphicFramePr>
        <p:xfrm>
          <a:off x="4648200" y="0"/>
          <a:ext cx="4252913" cy="4198938"/>
        </p:xfrm>
        <a:graphic>
          <a:graphicData uri="http://schemas.openxmlformats.org/presentationml/2006/ole">
            <mc:AlternateContent xmlns:mc="http://schemas.openxmlformats.org/markup-compatibility/2006">
              <mc:Choice xmlns:v="urn:schemas-microsoft-com:vml" Requires="v">
                <p:oleObj spid="_x0000_s54428" name="Bitmap Image" r:id="rId8" imgW="4252329" imgH="4198984" progId="PBrush">
                  <p:embed/>
                </p:oleObj>
              </mc:Choice>
              <mc:Fallback>
                <p:oleObj name="Bitmap Image" r:id="rId8" imgW="4252329" imgH="4198984" progId="PBrush">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0"/>
                        <a:ext cx="4252913" cy="419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0" name="Object 6"/>
          <p:cNvGraphicFramePr>
            <a:graphicFrameLocks noChangeAspect="1"/>
          </p:cNvGraphicFramePr>
          <p:nvPr/>
        </p:nvGraphicFramePr>
        <p:xfrm>
          <a:off x="5029200" y="4191000"/>
          <a:ext cx="2390775" cy="2438400"/>
        </p:xfrm>
        <a:graphic>
          <a:graphicData uri="http://schemas.openxmlformats.org/presentationml/2006/ole">
            <mc:AlternateContent xmlns:mc="http://schemas.openxmlformats.org/markup-compatibility/2006">
              <mc:Choice xmlns:v="urn:schemas-microsoft-com:vml" Requires="v">
                <p:oleObj spid="_x0000_s54429" name="Bitmap Image" r:id="rId10" imgW="1920406" imgH="1958510" progId="PBrush">
                  <p:embed/>
                </p:oleObj>
              </mc:Choice>
              <mc:Fallback>
                <p:oleObj name="Bitmap Image" r:id="rId10" imgW="1920406" imgH="1958510" progId="PBrush">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4191000"/>
                        <a:ext cx="23907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1" name="Text Box 7"/>
          <p:cNvSpPr txBox="1">
            <a:spLocks noChangeArrowheads="1"/>
          </p:cNvSpPr>
          <p:nvPr/>
        </p:nvSpPr>
        <p:spPr bwMode="auto">
          <a:xfrm>
            <a:off x="685800" y="1600200"/>
            <a:ext cx="2590800" cy="457200"/>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XY: K</a:t>
            </a:r>
            <a:r>
              <a:rPr lang="en-US" baseline="-25000">
                <a:solidFill>
                  <a:schemeClr val="accent2"/>
                </a:solidFill>
              </a:rPr>
              <a:t>sp</a:t>
            </a:r>
            <a:r>
              <a:rPr lang="en-US">
                <a:solidFill>
                  <a:schemeClr val="accent2"/>
                </a:solidFill>
              </a:rPr>
              <a:t>= 1x10</a:t>
            </a:r>
            <a:r>
              <a:rPr lang="en-US" baseline="30000">
                <a:solidFill>
                  <a:schemeClr val="accent2"/>
                </a:solidFill>
              </a:rPr>
              <a:t>-12</a:t>
            </a:r>
          </a:p>
        </p:txBody>
      </p:sp>
      <p:sp>
        <p:nvSpPr>
          <p:cNvPr id="57352" name="Text Box 8"/>
          <p:cNvSpPr txBox="1">
            <a:spLocks noChangeArrowheads="1"/>
          </p:cNvSpPr>
          <p:nvPr/>
        </p:nvSpPr>
        <p:spPr bwMode="auto">
          <a:xfrm>
            <a:off x="5105400" y="1600200"/>
            <a:ext cx="2743200" cy="457200"/>
          </a:xfrm>
          <a:prstGeom prst="rect">
            <a:avLst/>
          </a:prstGeom>
          <a:noFill/>
          <a:ln w="9525">
            <a:noFill/>
            <a:miter lim="800000"/>
            <a:headEnd/>
            <a:tailEnd/>
          </a:ln>
          <a:effectLst/>
        </p:spPr>
        <p:txBody>
          <a:bodyPr>
            <a:spAutoFit/>
          </a:bodyPr>
          <a:lstStyle/>
          <a:p>
            <a:pPr>
              <a:spcBef>
                <a:spcPct val="50000"/>
              </a:spcBef>
            </a:pPr>
            <a:r>
              <a:rPr lang="en-US">
                <a:solidFill>
                  <a:srgbClr val="FF0000"/>
                </a:solidFill>
              </a:rPr>
              <a:t>AB, K</a:t>
            </a:r>
            <a:r>
              <a:rPr lang="en-US" baseline="-25000">
                <a:solidFill>
                  <a:srgbClr val="FF0000"/>
                </a:solidFill>
              </a:rPr>
              <a:t>sp</a:t>
            </a:r>
            <a:r>
              <a:rPr lang="en-US">
                <a:solidFill>
                  <a:srgbClr val="FF0000"/>
                </a:solidFill>
              </a:rPr>
              <a:t>= 1x10</a:t>
            </a:r>
            <a:r>
              <a:rPr lang="en-US" baseline="30000">
                <a:solidFill>
                  <a:srgbClr val="FF0000"/>
                </a:solidFill>
              </a:rPr>
              <a:t>-8</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838200" y="1066800"/>
            <a:ext cx="7772400" cy="1143000"/>
          </a:xfrm>
        </p:spPr>
        <p:txBody>
          <a:bodyPr/>
          <a:lstStyle/>
          <a:p>
            <a:r>
              <a:rPr lang="en-US"/>
              <a:t>Salts and Solubility Activity 4</a:t>
            </a:r>
          </a:p>
        </p:txBody>
      </p:sp>
      <p:sp>
        <p:nvSpPr>
          <p:cNvPr id="71683" name="Rectangle 3"/>
          <p:cNvSpPr>
            <a:spLocks noGrp="1" noChangeArrowheads="1"/>
          </p:cNvSpPr>
          <p:nvPr>
            <p:ph type="subTitle" idx="1"/>
          </p:nvPr>
        </p:nvSpPr>
        <p:spPr>
          <a:xfrm>
            <a:off x="1371600" y="2514600"/>
            <a:ext cx="6400800" cy="1752600"/>
          </a:xfrm>
        </p:spPr>
        <p:txBody>
          <a:bodyPr/>
          <a:lstStyle/>
          <a:p>
            <a:pPr algn="l"/>
            <a:r>
              <a:rPr lang="en-US" sz="1800">
                <a:cs typeface="Times New Roman" pitchFamily="18" charset="0"/>
              </a:rPr>
              <a:t>The clicker questions do not directly address the goals because the are quantitative or have been well discussed by the group during the activities. </a:t>
            </a:r>
          </a:p>
          <a:p>
            <a:pPr algn="l"/>
            <a:r>
              <a:rPr lang="en-US" sz="1800" b="1">
                <a:cs typeface="Times New Roman" pitchFamily="18" charset="0"/>
              </a:rPr>
              <a:t>Learning Goals for 4:  Students will be able to: </a:t>
            </a:r>
            <a:endParaRPr lang="en-US" sz="1800">
              <a:cs typeface="Times New Roman" pitchFamily="18" charset="0"/>
            </a:endParaRPr>
          </a:p>
          <a:p>
            <a:pPr algn="l">
              <a:buFontTx/>
              <a:buChar char="•"/>
            </a:pPr>
            <a:r>
              <a:rPr lang="en-US" sz="1800"/>
              <a:t>Calculate Q. </a:t>
            </a:r>
          </a:p>
          <a:p>
            <a:pPr algn="l">
              <a:buFontTx/>
              <a:buChar char="•"/>
            </a:pPr>
            <a:r>
              <a:rPr lang="en-US" sz="1800"/>
              <a:t>Predict what would be observed on a macroscopic level to a solution by comparing Q to K</a:t>
            </a:r>
            <a:r>
              <a:rPr lang="en-US" sz="1800" baseline="-30000"/>
              <a:t>sp</a:t>
            </a:r>
            <a:r>
              <a:rPr lang="en-US" sz="1800"/>
              <a:t>.</a:t>
            </a:r>
          </a:p>
          <a:p>
            <a:pPr algn="l">
              <a:buFontTx/>
              <a:buChar char="•"/>
            </a:pPr>
            <a:r>
              <a:rPr lang="en-US" sz="1800"/>
              <a:t>Use microscopic illustrations, to help explain the predictions.</a:t>
            </a:r>
          </a:p>
          <a:p>
            <a:pPr algn="l">
              <a:buFontTx/>
              <a:buChar char="•"/>
            </a:pPr>
            <a:r>
              <a:rPr lang="en-US" sz="1800"/>
              <a:t>Use LeChatelier’s Principle to predict how changing the amount of water will affect the solution. </a:t>
            </a:r>
          </a:p>
          <a:p>
            <a:endParaRPr lang="en-US"/>
          </a:p>
        </p:txBody>
      </p:sp>
      <p:sp>
        <p:nvSpPr>
          <p:cNvPr id="71684" name="Text Box 4"/>
          <p:cNvSpPr txBox="1">
            <a:spLocks noChangeArrowheads="1"/>
          </p:cNvSpPr>
          <p:nvPr/>
        </p:nvSpPr>
        <p:spPr bwMode="auto">
          <a:xfrm>
            <a:off x="1752600" y="5867400"/>
            <a:ext cx="4648200" cy="457200"/>
          </a:xfrm>
          <a:prstGeom prst="rect">
            <a:avLst/>
          </a:prstGeom>
          <a:noFill/>
          <a:ln w="9525">
            <a:noFill/>
            <a:miter lim="800000"/>
            <a:headEnd/>
            <a:tailEnd/>
          </a:ln>
          <a:effectLst/>
        </p:spPr>
        <p:txBody>
          <a:bodyPr>
            <a:spAutoFit/>
          </a:bodyPr>
          <a:lstStyle/>
          <a:p>
            <a:pPr>
              <a:spcBef>
                <a:spcPct val="50000"/>
              </a:spcBef>
            </a:pPr>
            <a:r>
              <a:rPr lang="en-US"/>
              <a:t>Trish Loeblein updated July 2008 </a:t>
            </a:r>
          </a:p>
        </p:txBody>
      </p:sp>
      <p:sp>
        <p:nvSpPr>
          <p:cNvPr id="5" name="Rectangle 4"/>
          <p:cNvSpPr/>
          <p:nvPr/>
        </p:nvSpPr>
        <p:spPr>
          <a:xfrm>
            <a:off x="4610100" y="6324600"/>
            <a:ext cx="3581400" cy="369332"/>
          </a:xfrm>
          <a:prstGeom prst="rect">
            <a:avLst/>
          </a:prstGeom>
        </p:spPr>
        <p:txBody>
          <a:bodyPr wrap="square">
            <a:spAutoFit/>
          </a:bodyPr>
          <a:lstStyle/>
          <a:p>
            <a:r>
              <a:rPr lang="en-US" dirty="0" smtClean="0">
                <a:hlinkClick r:id="rId2"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6172200"/>
            <a:ext cx="3276600" cy="685800"/>
          </a:xfrm>
          <a:noFill/>
          <a:ln/>
        </p:spPr>
        <p:txBody>
          <a:bodyPr/>
          <a:lstStyle/>
          <a:p>
            <a:r>
              <a:rPr lang="en-US" sz="800">
                <a:solidFill>
                  <a:schemeClr val="bg1"/>
                </a:solidFill>
              </a:rPr>
              <a:t>1 Predicting precipitation by comparing K</a:t>
            </a:r>
            <a:r>
              <a:rPr lang="en-US" sz="800" baseline="-25000">
                <a:solidFill>
                  <a:schemeClr val="bg1"/>
                </a:solidFill>
              </a:rPr>
              <a:t>sp</a:t>
            </a:r>
            <a:r>
              <a:rPr lang="en-US">
                <a:solidFill>
                  <a:schemeClr val="bg1"/>
                </a:solidFill>
              </a:rPr>
              <a:t> </a:t>
            </a:r>
            <a:r>
              <a:rPr lang="en-US" sz="700">
                <a:solidFill>
                  <a:schemeClr val="bg1"/>
                </a:solidFill>
              </a:rPr>
              <a:t>with common ion effect</a:t>
            </a:r>
          </a:p>
        </p:txBody>
      </p:sp>
      <p:sp>
        <p:nvSpPr>
          <p:cNvPr id="72707" name="Text Box 3"/>
          <p:cNvSpPr txBox="1">
            <a:spLocks noChangeArrowheads="1"/>
          </p:cNvSpPr>
          <p:nvPr/>
        </p:nvSpPr>
        <p:spPr bwMode="auto">
          <a:xfrm>
            <a:off x="228600" y="609600"/>
            <a:ext cx="6096000" cy="2238375"/>
          </a:xfrm>
          <a:prstGeom prst="rect">
            <a:avLst/>
          </a:prstGeom>
          <a:noFill/>
          <a:ln w="9525">
            <a:noFill/>
            <a:miter lim="800000"/>
            <a:headEnd/>
            <a:tailEnd/>
          </a:ln>
          <a:effectLst/>
        </p:spPr>
        <p:txBody>
          <a:bodyPr>
            <a:spAutoFit/>
          </a:bodyPr>
          <a:lstStyle/>
          <a:p>
            <a:pPr>
              <a:spcBef>
                <a:spcPct val="50000"/>
              </a:spcBef>
            </a:pPr>
            <a:r>
              <a:rPr lang="en-US"/>
              <a:t>Two salts, </a:t>
            </a:r>
            <a:r>
              <a:rPr lang="en-US" b="1">
                <a:solidFill>
                  <a:srgbClr val="00FF00"/>
                </a:solidFill>
              </a:rPr>
              <a:t>X</a:t>
            </a:r>
            <a:r>
              <a:rPr lang="en-US" b="1">
                <a:solidFill>
                  <a:schemeClr val="accent2"/>
                </a:solidFill>
              </a:rPr>
              <a:t>B</a:t>
            </a:r>
            <a:r>
              <a:rPr lang="en-US"/>
              <a:t> and </a:t>
            </a:r>
            <a:r>
              <a:rPr lang="en-US" b="1">
                <a:solidFill>
                  <a:srgbClr val="FF6600"/>
                </a:solidFill>
              </a:rPr>
              <a:t>A</a:t>
            </a:r>
            <a:r>
              <a:rPr lang="en-US">
                <a:solidFill>
                  <a:schemeClr val="accent2"/>
                </a:solidFill>
              </a:rPr>
              <a:t>B</a:t>
            </a:r>
            <a:r>
              <a:rPr lang="en-US"/>
              <a:t>, are dissolved in a beaker of water. There are equal number of moles. They have different solubility product constants. </a:t>
            </a:r>
          </a:p>
          <a:p>
            <a:pPr>
              <a:spcBef>
                <a:spcPct val="50000"/>
              </a:spcBef>
            </a:pPr>
            <a:r>
              <a:rPr lang="en-US" sz="3000" b="1">
                <a:solidFill>
                  <a:srgbClr val="00FF00"/>
                </a:solidFill>
              </a:rPr>
              <a:t>X</a:t>
            </a:r>
            <a:r>
              <a:rPr lang="en-US" sz="3000" b="1">
                <a:solidFill>
                  <a:schemeClr val="accent2"/>
                </a:solidFill>
              </a:rPr>
              <a:t>B: </a:t>
            </a:r>
            <a:r>
              <a:rPr lang="en-US" sz="3000" b="1">
                <a:solidFill>
                  <a:srgbClr val="33CC33"/>
                </a:solidFill>
              </a:rPr>
              <a:t>K</a:t>
            </a:r>
            <a:r>
              <a:rPr lang="en-US" sz="3000" b="1" baseline="-25000">
                <a:solidFill>
                  <a:srgbClr val="33CC33"/>
                </a:solidFill>
              </a:rPr>
              <a:t>sp</a:t>
            </a:r>
            <a:r>
              <a:rPr lang="en-US" sz="3000" b="1">
                <a:solidFill>
                  <a:srgbClr val="33CC33"/>
                </a:solidFill>
              </a:rPr>
              <a:t>= 1x10</a:t>
            </a:r>
            <a:r>
              <a:rPr lang="en-US" sz="3000" b="1" baseline="30000">
                <a:solidFill>
                  <a:srgbClr val="33CC33"/>
                </a:solidFill>
              </a:rPr>
              <a:t>-12</a:t>
            </a:r>
            <a:r>
              <a:rPr lang="en-US" sz="3000" b="1"/>
              <a:t>      </a:t>
            </a:r>
            <a:r>
              <a:rPr lang="en-US" sz="3000" b="1">
                <a:solidFill>
                  <a:srgbClr val="FF6600"/>
                </a:solidFill>
              </a:rPr>
              <a:t>A</a:t>
            </a:r>
            <a:r>
              <a:rPr lang="en-US" sz="3000" b="1">
                <a:solidFill>
                  <a:schemeClr val="accent2"/>
                </a:solidFill>
              </a:rPr>
              <a:t>B</a:t>
            </a:r>
            <a:r>
              <a:rPr lang="en-US" sz="3000" b="1">
                <a:solidFill>
                  <a:srgbClr val="FF0000"/>
                </a:solidFill>
              </a:rPr>
              <a:t>: K</a:t>
            </a:r>
            <a:r>
              <a:rPr lang="en-US" sz="3000" b="1" baseline="-25000">
                <a:solidFill>
                  <a:srgbClr val="FF0000"/>
                </a:solidFill>
              </a:rPr>
              <a:t>sp</a:t>
            </a:r>
            <a:r>
              <a:rPr lang="en-US" sz="3000" b="1">
                <a:solidFill>
                  <a:srgbClr val="FF0000"/>
                </a:solidFill>
              </a:rPr>
              <a:t>= 1x10</a:t>
            </a:r>
            <a:r>
              <a:rPr lang="en-US" sz="3000" b="1" baseline="30000">
                <a:solidFill>
                  <a:srgbClr val="FF0000"/>
                </a:solidFill>
              </a:rPr>
              <a:t>-8</a:t>
            </a:r>
            <a:r>
              <a:rPr lang="en-US" b="1" baseline="30000"/>
              <a:t> </a:t>
            </a:r>
          </a:p>
        </p:txBody>
      </p:sp>
      <p:sp>
        <p:nvSpPr>
          <p:cNvPr id="72708" name="Text Box 4"/>
          <p:cNvSpPr txBox="1">
            <a:spLocks noChangeArrowheads="1"/>
          </p:cNvSpPr>
          <p:nvPr/>
        </p:nvSpPr>
        <p:spPr bwMode="auto">
          <a:xfrm>
            <a:off x="228600" y="2971800"/>
            <a:ext cx="8915400" cy="3476625"/>
          </a:xfrm>
          <a:prstGeom prst="rect">
            <a:avLst/>
          </a:prstGeom>
          <a:noFill/>
          <a:ln w="9525">
            <a:noFill/>
            <a:miter lim="800000"/>
            <a:headEnd/>
            <a:tailEnd/>
          </a:ln>
          <a:effectLst/>
        </p:spPr>
        <p:txBody>
          <a:bodyPr>
            <a:spAutoFit/>
          </a:bodyPr>
          <a:lstStyle/>
          <a:p>
            <a:pPr marL="457200" indent="-457200">
              <a:spcBef>
                <a:spcPct val="50000"/>
              </a:spcBef>
            </a:pPr>
            <a:r>
              <a:rPr lang="en-US" sz="3000"/>
              <a:t>1. If you added B</a:t>
            </a:r>
            <a:r>
              <a:rPr lang="en-US" sz="3000" baseline="30000"/>
              <a:t>-</a:t>
            </a:r>
            <a:r>
              <a:rPr lang="en-US" sz="3000"/>
              <a:t> ions which would precipitate first?</a:t>
            </a:r>
          </a:p>
          <a:p>
            <a:pPr marL="457200" indent="-457200">
              <a:spcBef>
                <a:spcPct val="50000"/>
              </a:spcBef>
              <a:buFontTx/>
              <a:buAutoNum type="alphaUcPeriod"/>
            </a:pPr>
            <a:r>
              <a:rPr lang="en-US" sz="3200" b="1">
                <a:solidFill>
                  <a:srgbClr val="FF0000"/>
                </a:solidFill>
              </a:rPr>
              <a:t>A</a:t>
            </a:r>
            <a:r>
              <a:rPr lang="en-US" sz="3200" b="1">
                <a:solidFill>
                  <a:schemeClr val="accent2"/>
                </a:solidFill>
              </a:rPr>
              <a:t>B</a:t>
            </a:r>
          </a:p>
          <a:p>
            <a:pPr marL="457200" indent="-457200">
              <a:spcBef>
                <a:spcPct val="50000"/>
              </a:spcBef>
              <a:buFontTx/>
              <a:buAutoNum type="alphaUcPeriod"/>
            </a:pPr>
            <a:r>
              <a:rPr lang="en-US" sz="3200" b="1">
                <a:solidFill>
                  <a:srgbClr val="33CC33"/>
                </a:solidFill>
              </a:rPr>
              <a:t>X</a:t>
            </a:r>
            <a:r>
              <a:rPr lang="en-US" sz="3200" b="1">
                <a:solidFill>
                  <a:schemeClr val="accent2"/>
                </a:solidFill>
              </a:rPr>
              <a:t>B</a:t>
            </a:r>
          </a:p>
          <a:p>
            <a:pPr marL="457200" indent="-457200">
              <a:spcBef>
                <a:spcPct val="50000"/>
              </a:spcBef>
              <a:buClr>
                <a:schemeClr val="tx1"/>
              </a:buClr>
              <a:buFontTx/>
              <a:buAutoNum type="alphaUcPeriod"/>
            </a:pPr>
            <a:r>
              <a:rPr lang="en-US" sz="3200" b="1"/>
              <a:t>They behave the same</a:t>
            </a:r>
          </a:p>
          <a:p>
            <a:pPr marL="457200" indent="-457200">
              <a:spcBef>
                <a:spcPct val="50000"/>
              </a:spcBef>
              <a:buClr>
                <a:schemeClr val="tx1"/>
              </a:buClr>
              <a:buFontTx/>
              <a:buAutoNum type="alphaUcPeriod"/>
            </a:pPr>
            <a:r>
              <a:rPr lang="en-US" sz="3200" b="1"/>
              <a:t>Not enough information</a:t>
            </a:r>
          </a:p>
        </p:txBody>
      </p:sp>
      <p:graphicFrame>
        <p:nvGraphicFramePr>
          <p:cNvPr id="72709" name="Object 5"/>
          <p:cNvGraphicFramePr>
            <a:graphicFrameLocks noChangeAspect="1"/>
          </p:cNvGraphicFramePr>
          <p:nvPr/>
        </p:nvGraphicFramePr>
        <p:xfrm>
          <a:off x="6096000" y="304800"/>
          <a:ext cx="2895600" cy="1822450"/>
        </p:xfrm>
        <a:graphic>
          <a:graphicData uri="http://schemas.openxmlformats.org/presentationml/2006/ole">
            <mc:AlternateContent xmlns:mc="http://schemas.openxmlformats.org/markup-compatibility/2006">
              <mc:Choice xmlns:v="urn:schemas-microsoft-com:vml" Requires="v">
                <p:oleObj spid="_x0000_s55336" name="Bitmap Image" r:id="rId4" imgW="3604572" imgH="1828959" progId="PBrush">
                  <p:embed/>
                </p:oleObj>
              </mc:Choice>
              <mc:Fallback>
                <p:oleObj name="Bitmap Image" r:id="rId4" imgW="3604572" imgH="1828959"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4800"/>
                        <a:ext cx="28956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52400" y="6477000"/>
            <a:ext cx="4572000" cy="152400"/>
          </a:xfrm>
        </p:spPr>
        <p:txBody>
          <a:bodyPr/>
          <a:lstStyle/>
          <a:p>
            <a:r>
              <a:rPr lang="en-US" sz="1000">
                <a:solidFill>
                  <a:schemeClr val="bg1"/>
                </a:solidFill>
              </a:rPr>
              <a:t>2 Precipitation prediction advanced</a:t>
            </a:r>
            <a:r>
              <a:rPr lang="en-US" sz="1000"/>
              <a:t> </a:t>
            </a:r>
            <a:r>
              <a:rPr lang="en-US" sz="1100">
                <a:solidFill>
                  <a:schemeClr val="bg1"/>
                </a:solidFill>
              </a:rPr>
              <a:t>with common ion effect</a:t>
            </a:r>
            <a:r>
              <a:rPr lang="en-US">
                <a:solidFill>
                  <a:schemeClr val="bg1"/>
                </a:solidFill>
              </a:rPr>
              <a:t/>
            </a:r>
            <a:br>
              <a:rPr lang="en-US">
                <a:solidFill>
                  <a:schemeClr val="bg1"/>
                </a:solidFill>
              </a:rPr>
            </a:br>
            <a:endParaRPr lang="en-US">
              <a:solidFill>
                <a:schemeClr val="bg1"/>
              </a:solidFill>
            </a:endParaRPr>
          </a:p>
        </p:txBody>
      </p:sp>
      <p:sp>
        <p:nvSpPr>
          <p:cNvPr id="74755" name="Text Box 3"/>
          <p:cNvSpPr txBox="1">
            <a:spLocks noChangeArrowheads="1"/>
          </p:cNvSpPr>
          <p:nvPr/>
        </p:nvSpPr>
        <p:spPr bwMode="auto">
          <a:xfrm>
            <a:off x="381000" y="228600"/>
            <a:ext cx="7924800" cy="3824288"/>
          </a:xfrm>
          <a:prstGeom prst="rect">
            <a:avLst/>
          </a:prstGeom>
          <a:noFill/>
          <a:ln w="9525">
            <a:noFill/>
            <a:miter lim="800000"/>
            <a:headEnd/>
            <a:tailEnd/>
          </a:ln>
          <a:effectLst/>
        </p:spPr>
        <p:txBody>
          <a:bodyPr>
            <a:spAutoFit/>
          </a:bodyPr>
          <a:lstStyle/>
          <a:p>
            <a:r>
              <a:rPr lang="en-US" sz="3200">
                <a:latin typeface="Comic Sans MS" pitchFamily="66" charset="0"/>
              </a:rPr>
              <a:t>2. 0.010 moles of MgCl</a:t>
            </a:r>
            <a:r>
              <a:rPr lang="en-US" sz="3200" b="1" baseline="-25000">
                <a:latin typeface="Comic Sans MS" pitchFamily="66" charset="0"/>
              </a:rPr>
              <a:t>2</a:t>
            </a:r>
            <a:r>
              <a:rPr lang="en-US" sz="3200">
                <a:latin typeface="Comic Sans MS" pitchFamily="66" charset="0"/>
              </a:rPr>
              <a:t> and 0.020 moles of CuCl</a:t>
            </a:r>
            <a:r>
              <a:rPr lang="en-US" sz="3200" b="1" baseline="-25000">
                <a:latin typeface="Comic Sans MS" pitchFamily="66" charset="0"/>
              </a:rPr>
              <a:t>2</a:t>
            </a:r>
            <a:r>
              <a:rPr lang="en-US" sz="3200">
                <a:latin typeface="Comic Sans MS" pitchFamily="66" charset="0"/>
              </a:rPr>
              <a:t> are dissolved in 0.10 liters of water.  A solution of NaOH is slowly stirred in. Which precipitate forms first ? </a:t>
            </a:r>
          </a:p>
          <a:p>
            <a:r>
              <a:rPr lang="en-US" sz="3200">
                <a:latin typeface="Comic Sans MS" pitchFamily="66" charset="0"/>
              </a:rPr>
              <a:t>	Cu(OH)</a:t>
            </a:r>
            <a:r>
              <a:rPr lang="en-US" sz="3200" b="1" baseline="-25000">
                <a:latin typeface="Comic Sans MS" pitchFamily="66" charset="0"/>
              </a:rPr>
              <a:t>2	</a:t>
            </a:r>
            <a:r>
              <a:rPr lang="en-US" sz="3200">
                <a:latin typeface="Comic Sans MS" pitchFamily="66" charset="0"/>
              </a:rPr>
              <a:t>K</a:t>
            </a:r>
            <a:r>
              <a:rPr lang="en-US" sz="3200" b="1" baseline="-25000">
                <a:latin typeface="Comic Sans MS" pitchFamily="66" charset="0"/>
              </a:rPr>
              <a:t>sp</a:t>
            </a:r>
            <a:r>
              <a:rPr lang="en-US" sz="3200" b="1">
                <a:latin typeface="Comic Sans MS" pitchFamily="66" charset="0"/>
              </a:rPr>
              <a:t> = </a:t>
            </a:r>
            <a:r>
              <a:rPr lang="en-US" sz="3200">
                <a:latin typeface="Comic Sans MS" pitchFamily="66" charset="0"/>
              </a:rPr>
              <a:t>2.2x10</a:t>
            </a:r>
            <a:r>
              <a:rPr lang="en-US" sz="3200" b="1" baseline="30000">
                <a:latin typeface="Comic Sans MS" pitchFamily="66" charset="0"/>
              </a:rPr>
              <a:t>-20</a:t>
            </a:r>
          </a:p>
          <a:p>
            <a:r>
              <a:rPr lang="en-US" sz="3200">
                <a:latin typeface="Comic Sans MS" pitchFamily="66" charset="0"/>
              </a:rPr>
              <a:t>	Mg(OH)</a:t>
            </a:r>
            <a:r>
              <a:rPr lang="en-US" sz="3200" b="1" baseline="-25000">
                <a:latin typeface="Comic Sans MS" pitchFamily="66" charset="0"/>
              </a:rPr>
              <a:t>2	</a:t>
            </a:r>
            <a:r>
              <a:rPr lang="en-US" sz="3200">
                <a:latin typeface="Comic Sans MS" pitchFamily="66" charset="0"/>
              </a:rPr>
              <a:t>K</a:t>
            </a:r>
            <a:r>
              <a:rPr lang="en-US" sz="3200" b="1" baseline="-25000">
                <a:latin typeface="Comic Sans MS" pitchFamily="66" charset="0"/>
              </a:rPr>
              <a:t>sp</a:t>
            </a:r>
            <a:r>
              <a:rPr lang="en-US" sz="3200" b="1">
                <a:latin typeface="Comic Sans MS" pitchFamily="66" charset="0"/>
              </a:rPr>
              <a:t> = </a:t>
            </a:r>
            <a:r>
              <a:rPr lang="en-US" sz="3200">
                <a:latin typeface="Comic Sans MS" pitchFamily="66" charset="0"/>
              </a:rPr>
              <a:t>6.3x10</a:t>
            </a:r>
            <a:r>
              <a:rPr lang="en-US" sz="3200" b="1" baseline="30000">
                <a:latin typeface="Comic Sans MS" pitchFamily="66" charset="0"/>
              </a:rPr>
              <a:t>-10</a:t>
            </a:r>
          </a:p>
          <a:p>
            <a:endParaRPr lang="en-US" sz="3200" baseline="30000">
              <a:latin typeface="Comic Sans MS" pitchFamily="66" charset="0"/>
            </a:endParaRPr>
          </a:p>
        </p:txBody>
      </p:sp>
      <p:sp>
        <p:nvSpPr>
          <p:cNvPr id="74756" name="Rectangle 4"/>
          <p:cNvSpPr>
            <a:spLocks noChangeArrowheads="1"/>
          </p:cNvSpPr>
          <p:nvPr/>
        </p:nvSpPr>
        <p:spPr bwMode="auto">
          <a:xfrm>
            <a:off x="228600" y="4754563"/>
            <a:ext cx="8610600" cy="579437"/>
          </a:xfrm>
          <a:prstGeom prst="rect">
            <a:avLst/>
          </a:prstGeom>
          <a:noFill/>
          <a:ln w="9525">
            <a:noFill/>
            <a:miter lim="800000"/>
            <a:headEnd/>
            <a:tailEnd/>
          </a:ln>
          <a:effectLst/>
        </p:spPr>
        <p:txBody>
          <a:bodyPr anchor="ctr">
            <a:spAutoFit/>
          </a:bodyPr>
          <a:lstStyle/>
          <a:p>
            <a:pPr marL="457200" indent="-457200" algn="ctr"/>
            <a:r>
              <a:rPr lang="en-US" sz="3200">
                <a:latin typeface="Comic Sans MS" pitchFamily="66" charset="0"/>
              </a:rPr>
              <a:t>a. MgCl</a:t>
            </a:r>
            <a:r>
              <a:rPr lang="en-US" sz="3200" b="1" baseline="-25000">
                <a:latin typeface="Comic Sans MS" pitchFamily="66" charset="0"/>
              </a:rPr>
              <a:t>2</a:t>
            </a:r>
            <a:r>
              <a:rPr lang="en-US" sz="3200">
                <a:latin typeface="Comic Sans MS" pitchFamily="66" charset="0"/>
              </a:rPr>
              <a:t>	 b. CuCl</a:t>
            </a:r>
            <a:r>
              <a:rPr lang="en-US" sz="3200" b="1" baseline="-25000">
                <a:latin typeface="Comic Sans MS" pitchFamily="66" charset="0"/>
              </a:rPr>
              <a:t>2</a:t>
            </a:r>
            <a:r>
              <a:rPr lang="en-US" sz="3200">
                <a:latin typeface="Comic Sans MS" pitchFamily="66" charset="0"/>
              </a:rPr>
              <a:t>	c. Mg(OH)</a:t>
            </a:r>
            <a:r>
              <a:rPr lang="en-US" sz="3200" b="1" baseline="-25000">
                <a:latin typeface="Comic Sans MS" pitchFamily="66" charset="0"/>
              </a:rPr>
              <a:t>2</a:t>
            </a:r>
            <a:r>
              <a:rPr lang="en-US" sz="3200">
                <a:latin typeface="Comic Sans MS" pitchFamily="66" charset="0"/>
              </a:rPr>
              <a:t>  d. Cu(OH)</a:t>
            </a:r>
            <a:r>
              <a:rPr lang="en-US" sz="3200" baseline="-25000">
                <a:latin typeface="Comic Sans MS" pitchFamily="66" charset="0"/>
              </a:rPr>
              <a:t>2</a:t>
            </a:r>
            <a:r>
              <a:rPr lang="en-US" sz="3200" b="1" i="1">
                <a:latin typeface="Comic Sans MS" pitchFamily="66" charset="0"/>
              </a:rPr>
              <a:t> </a:t>
            </a:r>
            <a:endParaRPr lang="en-US" sz="3200">
              <a:latin typeface="Comic Sans MS" pitchFamily="66"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85800" y="2286000"/>
            <a:ext cx="7772400" cy="1143000"/>
          </a:xfrm>
        </p:spPr>
        <p:txBody>
          <a:bodyPr/>
          <a:lstStyle/>
          <a:p>
            <a:r>
              <a:rPr lang="en-US"/>
              <a:t>Salts and Solubility Activity 5</a:t>
            </a:r>
          </a:p>
        </p:txBody>
      </p:sp>
      <p:sp>
        <p:nvSpPr>
          <p:cNvPr id="59395" name="Rectangle 3"/>
          <p:cNvSpPr>
            <a:spLocks noGrp="1" noChangeArrowheads="1"/>
          </p:cNvSpPr>
          <p:nvPr>
            <p:ph type="subTitle" idx="1"/>
          </p:nvPr>
        </p:nvSpPr>
        <p:spPr/>
        <p:txBody>
          <a:bodyPr/>
          <a:lstStyle/>
          <a:p>
            <a:pPr algn="l"/>
            <a:r>
              <a:rPr lang="en-US" sz="2000" b="1">
                <a:cs typeface="Times New Roman" pitchFamily="18" charset="0"/>
              </a:rPr>
              <a:t>Learning Goal for 5:</a:t>
            </a:r>
            <a:r>
              <a:rPr lang="en-US" sz="2000">
                <a:cs typeface="Times New Roman" pitchFamily="18" charset="0"/>
              </a:rPr>
              <a:t>   Students will be able to predict what would be observed on a macroscopic and microscopic level for salts with varying ionic charge given the K</a:t>
            </a:r>
            <a:r>
              <a:rPr lang="en-US" sz="2000" baseline="-30000">
                <a:cs typeface="Times New Roman" pitchFamily="18" charset="0"/>
              </a:rPr>
              <a:t>sp</a:t>
            </a:r>
            <a:r>
              <a:rPr lang="en-US" sz="2000">
                <a:cs typeface="Times New Roman" pitchFamily="18" charset="0"/>
              </a:rPr>
              <a:t>.</a:t>
            </a:r>
          </a:p>
          <a:p>
            <a:endParaRPr lang="en-US"/>
          </a:p>
        </p:txBody>
      </p:sp>
      <p:sp>
        <p:nvSpPr>
          <p:cNvPr id="59396" name="Text Box 4"/>
          <p:cNvSpPr txBox="1">
            <a:spLocks noChangeArrowheads="1"/>
          </p:cNvSpPr>
          <p:nvPr/>
        </p:nvSpPr>
        <p:spPr bwMode="auto">
          <a:xfrm>
            <a:off x="1905000" y="5181600"/>
            <a:ext cx="4648200" cy="731838"/>
          </a:xfrm>
          <a:prstGeom prst="rect">
            <a:avLst/>
          </a:prstGeom>
          <a:noFill/>
          <a:ln w="9525">
            <a:noFill/>
            <a:miter lim="800000"/>
            <a:headEnd/>
            <a:tailEnd/>
          </a:ln>
          <a:effectLst/>
        </p:spPr>
        <p:txBody>
          <a:bodyPr>
            <a:spAutoFit/>
          </a:bodyPr>
          <a:lstStyle/>
          <a:p>
            <a:pPr>
              <a:spcBef>
                <a:spcPct val="50000"/>
              </a:spcBef>
            </a:pPr>
            <a:r>
              <a:rPr lang="en-US"/>
              <a:t>Trish Loeblein  July 2008 </a:t>
            </a:r>
          </a:p>
          <a:p>
            <a:pPr>
              <a:spcBef>
                <a:spcPct val="50000"/>
              </a:spcBef>
            </a:pPr>
            <a:r>
              <a:rPr lang="en-US" sz="1200"/>
              <a:t>.</a:t>
            </a:r>
          </a:p>
        </p:txBody>
      </p:sp>
      <p:sp>
        <p:nvSpPr>
          <p:cNvPr id="5" name="Rectangle 4"/>
          <p:cNvSpPr/>
          <p:nvPr/>
        </p:nvSpPr>
        <p:spPr>
          <a:xfrm>
            <a:off x="3810000" y="5943600"/>
            <a:ext cx="3581400" cy="369332"/>
          </a:xfrm>
          <a:prstGeom prst="rect">
            <a:avLst/>
          </a:prstGeom>
        </p:spPr>
        <p:txBody>
          <a:bodyPr wrap="square">
            <a:spAutoFit/>
          </a:bodyPr>
          <a:lstStyle/>
          <a:p>
            <a:r>
              <a:rPr lang="en-US" dirty="0" smtClean="0">
                <a:hlinkClick r:id="rId2" action="ppaction://hlinkfile"/>
              </a:rPr>
              <a:t>phet.colorado.edu</a:t>
            </a:r>
            <a:endParaRPr lang="en-US" sz="11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1676400"/>
            <a:ext cx="8458200" cy="1143000"/>
          </a:xfrm>
        </p:spPr>
        <p:txBody>
          <a:bodyPr/>
          <a:lstStyle/>
          <a:p>
            <a:pPr marL="838200" indent="-838200" algn="l">
              <a:buFontTx/>
              <a:buAutoNum type="arabicPeriod"/>
            </a:pPr>
            <a:r>
              <a:rPr lang="en-US"/>
              <a:t>Which will have more dissolve particles in a saturated solution? K</a:t>
            </a:r>
            <a:r>
              <a:rPr lang="en-US" baseline="-25000"/>
              <a:t>sp</a:t>
            </a:r>
            <a:r>
              <a:rPr lang="en-US"/>
              <a:t>=3 E –13 </a:t>
            </a:r>
            <a:br>
              <a:rPr lang="en-US"/>
            </a:br>
            <a:r>
              <a:rPr lang="en-US"/>
              <a:t>A compound made from</a:t>
            </a:r>
          </a:p>
        </p:txBody>
      </p:sp>
      <p:sp>
        <p:nvSpPr>
          <p:cNvPr id="60419" name="Text Box 3"/>
          <p:cNvSpPr txBox="1">
            <a:spLocks noChangeArrowheads="1"/>
          </p:cNvSpPr>
          <p:nvPr/>
        </p:nvSpPr>
        <p:spPr bwMode="auto">
          <a:xfrm>
            <a:off x="381000" y="3733800"/>
            <a:ext cx="8915400" cy="707886"/>
          </a:xfrm>
          <a:prstGeom prst="rect">
            <a:avLst/>
          </a:prstGeom>
          <a:noFill/>
          <a:ln w="9525">
            <a:noFill/>
            <a:miter lim="800000"/>
            <a:headEnd/>
            <a:tailEnd/>
          </a:ln>
          <a:effectLst/>
        </p:spPr>
        <p:txBody>
          <a:bodyPr wrap="square">
            <a:spAutoFit/>
          </a:bodyPr>
          <a:lstStyle/>
          <a:p>
            <a:pPr>
              <a:spcBef>
                <a:spcPct val="50000"/>
              </a:spcBef>
            </a:pPr>
            <a:r>
              <a:rPr lang="en-US" sz="4000" b="1" dirty="0"/>
              <a:t>A.  XY         B. XY</a:t>
            </a:r>
            <a:r>
              <a:rPr lang="en-US" sz="4000" b="1" baseline="-25000" dirty="0"/>
              <a:t>2    </a:t>
            </a:r>
            <a:r>
              <a:rPr lang="en-US" sz="4000" b="1" baseline="30000" dirty="0"/>
              <a:t>  </a:t>
            </a:r>
            <a:r>
              <a:rPr lang="en-US" sz="4000" b="1" dirty="0"/>
              <a:t> C. </a:t>
            </a:r>
            <a:r>
              <a:rPr lang="en-US" sz="3600" b="1" dirty="0"/>
              <a:t>no difference</a:t>
            </a:r>
            <a:endParaRPr lang="en-US" sz="3600" b="1" baseline="30000" dirty="0"/>
          </a:p>
        </p:txBody>
      </p:sp>
      <p:graphicFrame>
        <p:nvGraphicFramePr>
          <p:cNvPr id="60420" name="Object 4"/>
          <p:cNvGraphicFramePr>
            <a:graphicFrameLocks noChangeAspect="1"/>
          </p:cNvGraphicFramePr>
          <p:nvPr/>
        </p:nvGraphicFramePr>
        <p:xfrm>
          <a:off x="609600" y="4572000"/>
          <a:ext cx="1828800" cy="1676400"/>
        </p:xfrm>
        <a:graphic>
          <a:graphicData uri="http://schemas.openxmlformats.org/presentationml/2006/ole">
            <mc:AlternateContent xmlns:mc="http://schemas.openxmlformats.org/markup-compatibility/2006">
              <mc:Choice xmlns:v="urn:schemas-microsoft-com:vml" Requires="v">
                <p:oleObj spid="_x0000_s56398" name="Bitmap Image" r:id="rId4" imgW="1181202" imgH="1257409" progId="PBrush">
                  <p:embed/>
                </p:oleObj>
              </mc:Choice>
              <mc:Fallback>
                <p:oleObj name="Bitmap Image" r:id="rId4" imgW="1181202" imgH="1257409"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t="16667" r="14856" b="10001"/>
                      <a:stretch>
                        <a:fillRect/>
                      </a:stretch>
                    </p:blipFill>
                    <p:spPr bwMode="auto">
                      <a:xfrm>
                        <a:off x="609600" y="4572000"/>
                        <a:ext cx="1828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1" name="Object 5"/>
          <p:cNvGraphicFramePr>
            <a:graphicFrameLocks noChangeAspect="1"/>
          </p:cNvGraphicFramePr>
          <p:nvPr/>
        </p:nvGraphicFramePr>
        <p:xfrm>
          <a:off x="3200400" y="4648200"/>
          <a:ext cx="1828800" cy="1670050"/>
        </p:xfrm>
        <a:graphic>
          <a:graphicData uri="http://schemas.openxmlformats.org/presentationml/2006/ole">
            <mc:AlternateContent xmlns:mc="http://schemas.openxmlformats.org/markup-compatibility/2006">
              <mc:Choice xmlns:v="urn:schemas-microsoft-com:vml" Requires="v">
                <p:oleObj spid="_x0000_s56399" name="Bitmap Image" r:id="rId6" imgW="1013333" imgH="883810" progId="PBrush">
                  <p:embed/>
                </p:oleObj>
              </mc:Choice>
              <mc:Fallback>
                <p:oleObj name="Bitmap Image" r:id="rId6" imgW="1013333" imgH="883810" progId="PBrush">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648200"/>
                        <a:ext cx="18288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Answer to 1</a:t>
            </a:r>
          </a:p>
        </p:txBody>
      </p:sp>
      <p:graphicFrame>
        <p:nvGraphicFramePr>
          <p:cNvPr id="62467" name="Object 3"/>
          <p:cNvGraphicFramePr>
            <a:graphicFrameLocks noChangeAspect="1"/>
          </p:cNvGraphicFramePr>
          <p:nvPr/>
        </p:nvGraphicFramePr>
        <p:xfrm>
          <a:off x="1003300" y="1828800"/>
          <a:ext cx="6669088" cy="2030413"/>
        </p:xfrm>
        <a:graphic>
          <a:graphicData uri="http://schemas.openxmlformats.org/presentationml/2006/ole">
            <mc:AlternateContent xmlns:mc="http://schemas.openxmlformats.org/markup-compatibility/2006">
              <mc:Choice xmlns:v="urn:schemas-microsoft-com:vml" Requires="v">
                <p:oleObj spid="_x0000_s57460" name="Equation" r:id="rId3" imgW="1752480" imgH="533160" progId="Equation.3">
                  <p:embed/>
                </p:oleObj>
              </mc:Choice>
              <mc:Fallback>
                <p:oleObj name="Equation" r:id="rId3" imgW="1752480" imgH="53316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1828800"/>
                        <a:ext cx="6669088" cy="203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68" name="Text Box 4"/>
          <p:cNvSpPr txBox="1">
            <a:spLocks noChangeArrowheads="1"/>
          </p:cNvSpPr>
          <p:nvPr/>
        </p:nvSpPr>
        <p:spPr bwMode="auto">
          <a:xfrm>
            <a:off x="1371600" y="5638800"/>
            <a:ext cx="1524000" cy="457200"/>
          </a:xfrm>
          <a:prstGeom prst="rect">
            <a:avLst/>
          </a:prstGeom>
          <a:noFill/>
          <a:ln w="9525">
            <a:noFill/>
            <a:miter lim="800000"/>
            <a:headEnd/>
            <a:tailEnd/>
          </a:ln>
          <a:effectLst/>
        </p:spPr>
        <p:txBody>
          <a:bodyPr>
            <a:spAutoFit/>
          </a:bodyPr>
          <a:lstStyle/>
          <a:p>
            <a:pPr>
              <a:spcBef>
                <a:spcPct val="50000"/>
              </a:spcBef>
            </a:pPr>
            <a:r>
              <a:rPr lang="en-US"/>
              <a:t>XY</a:t>
            </a:r>
          </a:p>
        </p:txBody>
      </p:sp>
      <p:graphicFrame>
        <p:nvGraphicFramePr>
          <p:cNvPr id="62469" name="Object 5"/>
          <p:cNvGraphicFramePr>
            <a:graphicFrameLocks noChangeAspect="1"/>
          </p:cNvGraphicFramePr>
          <p:nvPr/>
        </p:nvGraphicFramePr>
        <p:xfrm>
          <a:off x="762000" y="3733800"/>
          <a:ext cx="3573463" cy="1714500"/>
        </p:xfrm>
        <a:graphic>
          <a:graphicData uri="http://schemas.openxmlformats.org/presentationml/2006/ole">
            <mc:AlternateContent xmlns:mc="http://schemas.openxmlformats.org/markup-compatibility/2006">
              <mc:Choice xmlns:v="urn:schemas-microsoft-com:vml" Requires="v">
                <p:oleObj spid="_x0000_s57461" name="Bitmap Image" r:id="rId5" imgW="3574090" imgH="1714649" progId="PBrush">
                  <p:embed/>
                </p:oleObj>
              </mc:Choice>
              <mc:Fallback>
                <p:oleObj name="Bitmap Image" r:id="rId5" imgW="3574090" imgH="1714649" progId="PBrush">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733800"/>
                        <a:ext cx="3573463"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0" name="Object 6"/>
          <p:cNvGraphicFramePr>
            <a:graphicFrameLocks noChangeAspect="1"/>
          </p:cNvGraphicFramePr>
          <p:nvPr/>
        </p:nvGraphicFramePr>
        <p:xfrm>
          <a:off x="4572000" y="3733800"/>
          <a:ext cx="3611563" cy="1714500"/>
        </p:xfrm>
        <a:graphic>
          <a:graphicData uri="http://schemas.openxmlformats.org/presentationml/2006/ole">
            <mc:AlternateContent xmlns:mc="http://schemas.openxmlformats.org/markup-compatibility/2006">
              <mc:Choice xmlns:v="urn:schemas-microsoft-com:vml" Requires="v">
                <p:oleObj spid="_x0000_s57462" name="Bitmap Image" r:id="rId7" imgW="3612193" imgH="1714649" progId="PBrush">
                  <p:embed/>
                </p:oleObj>
              </mc:Choice>
              <mc:Fallback>
                <p:oleObj name="Bitmap Image" r:id="rId7" imgW="3612193" imgH="1714649" progId="PBrush">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733800"/>
                        <a:ext cx="3611563"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71" name="Text Box 7"/>
          <p:cNvSpPr txBox="1">
            <a:spLocks noChangeArrowheads="1"/>
          </p:cNvSpPr>
          <p:nvPr/>
        </p:nvSpPr>
        <p:spPr bwMode="auto">
          <a:xfrm>
            <a:off x="5486400" y="5638800"/>
            <a:ext cx="1524000" cy="457200"/>
          </a:xfrm>
          <a:prstGeom prst="rect">
            <a:avLst/>
          </a:prstGeom>
          <a:noFill/>
          <a:ln w="9525">
            <a:noFill/>
            <a:miter lim="800000"/>
            <a:headEnd/>
            <a:tailEnd/>
          </a:ln>
          <a:effectLst/>
        </p:spPr>
        <p:txBody>
          <a:bodyPr>
            <a:spAutoFit/>
          </a:bodyPr>
          <a:lstStyle/>
          <a:p>
            <a:pPr>
              <a:spcBef>
                <a:spcPct val="50000"/>
              </a:spcBef>
            </a:pPr>
            <a:r>
              <a:rPr lang="en-US"/>
              <a:t>XY</a:t>
            </a:r>
            <a:r>
              <a:rPr lang="en-US" baseline="-25000"/>
              <a:t>2</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Why doesn’t the mass of the particle matter?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1371600"/>
            <a:ext cx="7772400" cy="1143000"/>
          </a:xfrm>
        </p:spPr>
        <p:txBody>
          <a:bodyPr/>
          <a:lstStyle/>
          <a:p>
            <a:r>
              <a:rPr lang="en-US"/>
              <a:t>2. Which will have more dissolve particles in a saturated solution? K</a:t>
            </a:r>
            <a:r>
              <a:rPr lang="en-US" baseline="-25000"/>
              <a:t>sp</a:t>
            </a:r>
            <a:r>
              <a:rPr lang="en-US"/>
              <a:t>=2 E –15 </a:t>
            </a:r>
            <a:br>
              <a:rPr lang="en-US"/>
            </a:br>
            <a:r>
              <a:rPr lang="en-US"/>
              <a:t>A compound made from</a:t>
            </a:r>
          </a:p>
        </p:txBody>
      </p:sp>
      <p:sp>
        <p:nvSpPr>
          <p:cNvPr id="65539" name="Rectangle 3"/>
          <p:cNvSpPr>
            <a:spLocks noChangeArrowheads="1"/>
          </p:cNvSpPr>
          <p:nvPr/>
        </p:nvSpPr>
        <p:spPr bwMode="auto">
          <a:xfrm>
            <a:off x="457200" y="3581400"/>
            <a:ext cx="3200400" cy="2133600"/>
          </a:xfrm>
          <a:prstGeom prst="rect">
            <a:avLst/>
          </a:prstGeom>
          <a:noFill/>
          <a:ln w="9525">
            <a:noFill/>
            <a:miter lim="800000"/>
            <a:headEnd/>
            <a:tailEnd/>
          </a:ln>
          <a:effectLst/>
        </p:spPr>
        <p:txBody>
          <a:bodyPr/>
          <a:lstStyle/>
          <a:p>
            <a:pPr marL="609600" indent="-609600">
              <a:spcBef>
                <a:spcPct val="20000"/>
              </a:spcBef>
              <a:buFontTx/>
              <a:buAutoNum type="alphaUcPeriod"/>
            </a:pPr>
            <a:r>
              <a:rPr lang="en-US" sz="3200" b="1"/>
              <a:t>X</a:t>
            </a:r>
            <a:r>
              <a:rPr lang="en-US" sz="3200" b="1" baseline="30000"/>
              <a:t>+1 </a:t>
            </a:r>
            <a:r>
              <a:rPr lang="en-US" sz="3200" b="1"/>
              <a:t> and Y</a:t>
            </a:r>
            <a:r>
              <a:rPr lang="en-US" sz="3200" b="1" baseline="30000"/>
              <a:t>-1</a:t>
            </a:r>
            <a:r>
              <a:rPr lang="en-US" sz="3200" b="1"/>
              <a:t> </a:t>
            </a:r>
          </a:p>
          <a:p>
            <a:pPr marL="609600" indent="-609600">
              <a:spcBef>
                <a:spcPct val="20000"/>
              </a:spcBef>
            </a:pPr>
            <a:endParaRPr lang="en-US" sz="3200" b="1" baseline="30000"/>
          </a:p>
        </p:txBody>
      </p:sp>
      <p:sp>
        <p:nvSpPr>
          <p:cNvPr id="65540" name="Text Box 4"/>
          <p:cNvSpPr txBox="1">
            <a:spLocks noChangeArrowheads="1"/>
          </p:cNvSpPr>
          <p:nvPr/>
        </p:nvSpPr>
        <p:spPr bwMode="auto">
          <a:xfrm>
            <a:off x="3352800" y="3581400"/>
            <a:ext cx="5791200" cy="579438"/>
          </a:xfrm>
          <a:prstGeom prst="rect">
            <a:avLst/>
          </a:prstGeom>
          <a:noFill/>
          <a:ln w="9525">
            <a:noFill/>
            <a:miter lim="800000"/>
            <a:headEnd/>
            <a:tailEnd/>
          </a:ln>
          <a:effectLst/>
        </p:spPr>
        <p:txBody>
          <a:bodyPr>
            <a:spAutoFit/>
          </a:bodyPr>
          <a:lstStyle/>
          <a:p>
            <a:pPr>
              <a:spcBef>
                <a:spcPct val="50000"/>
              </a:spcBef>
            </a:pPr>
            <a:r>
              <a:rPr lang="en-US" sz="3200" b="1" dirty="0"/>
              <a:t>B. X</a:t>
            </a:r>
            <a:r>
              <a:rPr lang="en-US" sz="3200" b="1" baseline="30000" dirty="0"/>
              <a:t>+2 </a:t>
            </a:r>
            <a:r>
              <a:rPr lang="en-US" sz="3200" b="1" dirty="0"/>
              <a:t>and Y</a:t>
            </a:r>
            <a:r>
              <a:rPr lang="en-US" sz="3200" b="1" baseline="30000" dirty="0"/>
              <a:t>-2  </a:t>
            </a:r>
            <a:r>
              <a:rPr lang="en-US" sz="3200" b="1" dirty="0"/>
              <a:t> C. </a:t>
            </a:r>
            <a:r>
              <a:rPr lang="en-US" sz="2800" b="1" dirty="0"/>
              <a:t>no difference</a:t>
            </a:r>
            <a:endParaRPr lang="en-US" sz="2800" b="1" baseline="30000" dirty="0"/>
          </a:p>
        </p:txBody>
      </p:sp>
      <p:graphicFrame>
        <p:nvGraphicFramePr>
          <p:cNvPr id="65541" name="Object 5"/>
          <p:cNvGraphicFramePr>
            <a:graphicFrameLocks noChangeAspect="1"/>
          </p:cNvGraphicFramePr>
          <p:nvPr/>
        </p:nvGraphicFramePr>
        <p:xfrm>
          <a:off x="914400" y="4495800"/>
          <a:ext cx="1828800" cy="1752600"/>
        </p:xfrm>
        <a:graphic>
          <a:graphicData uri="http://schemas.openxmlformats.org/presentationml/2006/ole">
            <mc:AlternateContent xmlns:mc="http://schemas.openxmlformats.org/markup-compatibility/2006">
              <mc:Choice xmlns:v="urn:schemas-microsoft-com:vml" Requires="v">
                <p:oleObj spid="_x0000_s58446" name="Bitmap Image" r:id="rId4" imgW="1181202" imgH="1257409" progId="PBrush">
                  <p:embed/>
                </p:oleObj>
              </mc:Choice>
              <mc:Fallback>
                <p:oleObj name="Bitmap Image" r:id="rId4" imgW="1181202" imgH="1257409"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t="16667" r="14856" b="6667"/>
                      <a:stretch>
                        <a:fillRect/>
                      </a:stretch>
                    </p:blipFill>
                    <p:spPr bwMode="auto">
                      <a:xfrm>
                        <a:off x="914400" y="4495800"/>
                        <a:ext cx="1828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3810000" y="4572000"/>
          <a:ext cx="1905000" cy="1735138"/>
        </p:xfrm>
        <a:graphic>
          <a:graphicData uri="http://schemas.openxmlformats.org/presentationml/2006/ole">
            <mc:AlternateContent xmlns:mc="http://schemas.openxmlformats.org/markup-compatibility/2006">
              <mc:Choice xmlns:v="urn:schemas-microsoft-com:vml" Requires="v">
                <p:oleObj spid="_x0000_s58447" name="Bitmap Image" r:id="rId6" imgW="1120237" imgH="1020952" progId="PBrush">
                  <p:embed/>
                </p:oleObj>
              </mc:Choice>
              <mc:Fallback>
                <p:oleObj name="Bitmap Image" r:id="rId6" imgW="1120237" imgH="1020952" progId="PBrush">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572000"/>
                        <a:ext cx="1905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1371600"/>
            <a:ext cx="8229600" cy="1143000"/>
          </a:xfrm>
        </p:spPr>
        <p:txBody>
          <a:bodyPr/>
          <a:lstStyle/>
          <a:p>
            <a:pPr algn="l"/>
            <a:r>
              <a:rPr lang="en-US" sz="4000"/>
              <a:t>3.  How do the number of air molecules in the air balloon compare to the number of He atoms in Helium balloon? </a:t>
            </a:r>
            <a:br>
              <a:rPr lang="en-US" sz="4000"/>
            </a:br>
            <a:r>
              <a:rPr lang="en-US" sz="4000"/>
              <a:t>The number of air molecules is </a:t>
            </a:r>
          </a:p>
        </p:txBody>
      </p:sp>
      <p:sp>
        <p:nvSpPr>
          <p:cNvPr id="5124" name="Rectangle 4"/>
          <p:cNvSpPr>
            <a:spLocks noChangeArrowheads="1"/>
          </p:cNvSpPr>
          <p:nvPr/>
        </p:nvSpPr>
        <p:spPr bwMode="auto">
          <a:xfrm>
            <a:off x="457200" y="3962400"/>
            <a:ext cx="8229600" cy="762000"/>
          </a:xfrm>
          <a:prstGeom prst="rect">
            <a:avLst/>
          </a:prstGeom>
          <a:noFill/>
          <a:ln w="9525">
            <a:noFill/>
            <a:miter lim="800000"/>
            <a:headEnd/>
            <a:tailEnd/>
          </a:ln>
          <a:effectLst/>
        </p:spPr>
        <p:txBody>
          <a:bodyPr/>
          <a:lstStyle/>
          <a:p>
            <a:pPr marL="342900" indent="-342900">
              <a:spcBef>
                <a:spcPct val="20000"/>
              </a:spcBef>
            </a:pPr>
            <a:r>
              <a:rPr lang="en-US" sz="4000"/>
              <a:t>A. less	B. equal	C. greater</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Answer to 2</a:t>
            </a:r>
          </a:p>
        </p:txBody>
      </p:sp>
      <p:graphicFrame>
        <p:nvGraphicFramePr>
          <p:cNvPr id="67587" name="Object 3"/>
          <p:cNvGraphicFramePr>
            <a:graphicFrameLocks noChangeAspect="1"/>
          </p:cNvGraphicFramePr>
          <p:nvPr/>
        </p:nvGraphicFramePr>
        <p:xfrm>
          <a:off x="4495800" y="2438400"/>
          <a:ext cx="3589338" cy="1752600"/>
        </p:xfrm>
        <a:graphic>
          <a:graphicData uri="http://schemas.openxmlformats.org/presentationml/2006/ole">
            <mc:AlternateContent xmlns:mc="http://schemas.openxmlformats.org/markup-compatibility/2006">
              <mc:Choice xmlns:v="urn:schemas-microsoft-com:vml" Requires="v">
                <p:oleObj spid="_x0000_s59470" name="Bitmap Image" r:id="rId3" imgW="3665538" imgH="1836190" progId="PBrush">
                  <p:embed/>
                </p:oleObj>
              </mc:Choice>
              <mc:Fallback>
                <p:oleObj name="Bitmap Image" r:id="rId3" imgW="3665538" imgH="1836190"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2078" b="4581"/>
                      <a:stretch>
                        <a:fillRect/>
                      </a:stretch>
                    </p:blipFill>
                    <p:spPr bwMode="auto">
                      <a:xfrm>
                        <a:off x="4495800" y="2438400"/>
                        <a:ext cx="35893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8" name="Text Box 4"/>
          <p:cNvSpPr txBox="1">
            <a:spLocks noChangeArrowheads="1"/>
          </p:cNvSpPr>
          <p:nvPr/>
        </p:nvSpPr>
        <p:spPr bwMode="auto">
          <a:xfrm>
            <a:off x="1600200" y="4572000"/>
            <a:ext cx="1524000" cy="457200"/>
          </a:xfrm>
          <a:prstGeom prst="rect">
            <a:avLst/>
          </a:prstGeom>
          <a:noFill/>
          <a:ln w="9525">
            <a:noFill/>
            <a:miter lim="800000"/>
            <a:headEnd/>
            <a:tailEnd/>
          </a:ln>
          <a:effectLst/>
        </p:spPr>
        <p:txBody>
          <a:bodyPr>
            <a:spAutoFit/>
          </a:bodyPr>
          <a:lstStyle/>
          <a:p>
            <a:pPr>
              <a:spcBef>
                <a:spcPct val="50000"/>
              </a:spcBef>
            </a:pPr>
            <a:r>
              <a:rPr lang="en-US"/>
              <a:t>XY</a:t>
            </a:r>
          </a:p>
        </p:txBody>
      </p:sp>
      <p:sp>
        <p:nvSpPr>
          <p:cNvPr id="67589" name="Text Box 5"/>
          <p:cNvSpPr txBox="1">
            <a:spLocks noChangeArrowheads="1"/>
          </p:cNvSpPr>
          <p:nvPr/>
        </p:nvSpPr>
        <p:spPr bwMode="auto">
          <a:xfrm>
            <a:off x="5638800" y="4724400"/>
            <a:ext cx="1524000" cy="457200"/>
          </a:xfrm>
          <a:prstGeom prst="rect">
            <a:avLst/>
          </a:prstGeom>
          <a:noFill/>
          <a:ln w="9525">
            <a:noFill/>
            <a:miter lim="800000"/>
            <a:headEnd/>
            <a:tailEnd/>
          </a:ln>
          <a:effectLst/>
        </p:spPr>
        <p:txBody>
          <a:bodyPr>
            <a:spAutoFit/>
          </a:bodyPr>
          <a:lstStyle/>
          <a:p>
            <a:pPr>
              <a:spcBef>
                <a:spcPct val="50000"/>
              </a:spcBef>
            </a:pPr>
            <a:r>
              <a:rPr lang="en-US"/>
              <a:t>XY</a:t>
            </a:r>
          </a:p>
        </p:txBody>
      </p:sp>
      <p:graphicFrame>
        <p:nvGraphicFramePr>
          <p:cNvPr id="67590" name="Object 6"/>
          <p:cNvGraphicFramePr>
            <a:graphicFrameLocks noChangeAspect="1"/>
          </p:cNvGraphicFramePr>
          <p:nvPr/>
        </p:nvGraphicFramePr>
        <p:xfrm>
          <a:off x="381000" y="2438400"/>
          <a:ext cx="3619500" cy="1698625"/>
        </p:xfrm>
        <a:graphic>
          <a:graphicData uri="http://schemas.openxmlformats.org/presentationml/2006/ole">
            <mc:AlternateContent xmlns:mc="http://schemas.openxmlformats.org/markup-compatibility/2006">
              <mc:Choice xmlns:v="urn:schemas-microsoft-com:vml" Requires="v">
                <p:oleObj spid="_x0000_s59471" name="Bitmap Image" r:id="rId5" imgW="3619814" imgH="1699048" progId="PBrush">
                  <p:embed/>
                </p:oleObj>
              </mc:Choice>
              <mc:Fallback>
                <p:oleObj name="Bitmap Image" r:id="rId5" imgW="3619814" imgH="1699048" progId="PBrush">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438400"/>
                        <a:ext cx="36195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38200" y="914400"/>
            <a:ext cx="7772400" cy="1143000"/>
          </a:xfrm>
        </p:spPr>
        <p:txBody>
          <a:bodyPr/>
          <a:lstStyle/>
          <a:p>
            <a:r>
              <a:rPr lang="en-US" sz="4000" dirty="0"/>
              <a:t>3. Which will have more dissolve particles in a saturated solution? </a:t>
            </a:r>
            <a:r>
              <a:rPr lang="en-US" sz="4000" dirty="0" err="1"/>
              <a:t>K</a:t>
            </a:r>
            <a:r>
              <a:rPr lang="en-US" sz="4000" baseline="-25000" dirty="0" err="1"/>
              <a:t>sp</a:t>
            </a:r>
            <a:r>
              <a:rPr lang="en-US" sz="4000" dirty="0"/>
              <a:t>=2 E –15 </a:t>
            </a:r>
            <a:br>
              <a:rPr lang="en-US" sz="4000" dirty="0"/>
            </a:br>
            <a:r>
              <a:rPr lang="en-US" dirty="0"/>
              <a:t>A compound made from </a:t>
            </a:r>
          </a:p>
        </p:txBody>
      </p:sp>
      <p:sp>
        <p:nvSpPr>
          <p:cNvPr id="68611" name="Rectangle 3"/>
          <p:cNvSpPr>
            <a:spLocks noGrp="1" noChangeArrowheads="1"/>
          </p:cNvSpPr>
          <p:nvPr>
            <p:ph type="body" idx="1"/>
          </p:nvPr>
        </p:nvSpPr>
        <p:spPr>
          <a:xfrm>
            <a:off x="0" y="3124200"/>
            <a:ext cx="3200400" cy="2133600"/>
          </a:xfrm>
        </p:spPr>
        <p:txBody>
          <a:bodyPr/>
          <a:lstStyle/>
          <a:p>
            <a:pPr marL="609600" indent="-609600">
              <a:buFontTx/>
              <a:buAutoNum type="alphaUcPeriod"/>
            </a:pPr>
            <a:r>
              <a:rPr lang="en-US" b="1" dirty="0"/>
              <a:t>X</a:t>
            </a:r>
            <a:r>
              <a:rPr lang="en-US" b="1" baseline="30000" dirty="0"/>
              <a:t>+2 </a:t>
            </a:r>
            <a:r>
              <a:rPr lang="en-US" b="1" dirty="0"/>
              <a:t> and Y</a:t>
            </a:r>
            <a:r>
              <a:rPr lang="en-US" b="1" baseline="30000" dirty="0"/>
              <a:t>-2</a:t>
            </a:r>
            <a:r>
              <a:rPr lang="en-US" b="1" dirty="0"/>
              <a:t> </a:t>
            </a:r>
          </a:p>
          <a:p>
            <a:pPr marL="609600" indent="-609600">
              <a:buFontTx/>
              <a:buNone/>
            </a:pPr>
            <a:endParaRPr lang="en-US" b="1" baseline="30000" dirty="0"/>
          </a:p>
        </p:txBody>
      </p:sp>
      <p:sp>
        <p:nvSpPr>
          <p:cNvPr id="68612" name="Text Box 4"/>
          <p:cNvSpPr txBox="1">
            <a:spLocks noChangeArrowheads="1"/>
          </p:cNvSpPr>
          <p:nvPr/>
        </p:nvSpPr>
        <p:spPr bwMode="auto">
          <a:xfrm>
            <a:off x="2895600" y="3124200"/>
            <a:ext cx="6477000" cy="579438"/>
          </a:xfrm>
          <a:prstGeom prst="rect">
            <a:avLst/>
          </a:prstGeom>
          <a:noFill/>
          <a:ln w="9525">
            <a:noFill/>
            <a:miter lim="800000"/>
            <a:headEnd/>
            <a:tailEnd/>
          </a:ln>
          <a:effectLst/>
        </p:spPr>
        <p:txBody>
          <a:bodyPr wrap="square">
            <a:spAutoFit/>
          </a:bodyPr>
          <a:lstStyle/>
          <a:p>
            <a:pPr>
              <a:spcBef>
                <a:spcPct val="50000"/>
              </a:spcBef>
            </a:pPr>
            <a:r>
              <a:rPr lang="en-US" sz="3200" b="1" dirty="0"/>
              <a:t>B. X</a:t>
            </a:r>
            <a:r>
              <a:rPr lang="en-US" sz="3200" b="1" baseline="30000" dirty="0"/>
              <a:t>+2 </a:t>
            </a:r>
            <a:r>
              <a:rPr lang="en-US" sz="3200" b="1" dirty="0"/>
              <a:t>and Y</a:t>
            </a:r>
            <a:r>
              <a:rPr lang="en-US" sz="3200" b="1" baseline="30000" dirty="0"/>
              <a:t>-3  </a:t>
            </a:r>
            <a:r>
              <a:rPr lang="en-US" sz="3200" b="1" dirty="0"/>
              <a:t> C. no difference</a:t>
            </a:r>
            <a:endParaRPr lang="en-US" sz="3200" b="1" baseline="30000" dirty="0"/>
          </a:p>
        </p:txBody>
      </p:sp>
      <p:graphicFrame>
        <p:nvGraphicFramePr>
          <p:cNvPr id="68613" name="Object 5"/>
          <p:cNvGraphicFramePr>
            <a:graphicFrameLocks noChangeAspect="1"/>
          </p:cNvGraphicFramePr>
          <p:nvPr>
            <p:extLst>
              <p:ext uri="{D42A27DB-BD31-4B8C-83A1-F6EECF244321}">
                <p14:modId xmlns:p14="http://schemas.microsoft.com/office/powerpoint/2010/main" val="4255504065"/>
              </p:ext>
            </p:extLst>
          </p:nvPr>
        </p:nvGraphicFramePr>
        <p:xfrm>
          <a:off x="457199" y="3717492"/>
          <a:ext cx="2402407" cy="2302307"/>
        </p:xfrm>
        <a:graphic>
          <a:graphicData uri="http://schemas.openxmlformats.org/presentationml/2006/ole">
            <mc:AlternateContent xmlns:mc="http://schemas.openxmlformats.org/markup-compatibility/2006">
              <mc:Choice xmlns:v="urn:schemas-microsoft-com:vml" Requires="v">
                <p:oleObj spid="_x0000_s60494" name="Bitmap Image" r:id="rId4" imgW="1181202" imgH="1257409" progId="PBrush">
                  <p:embed/>
                </p:oleObj>
              </mc:Choice>
              <mc:Fallback>
                <p:oleObj name="Bitmap Image" r:id="rId4" imgW="1181202" imgH="1257409"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t="16667" r="14856" b="6667"/>
                      <a:stretch>
                        <a:fillRect/>
                      </a:stretch>
                    </p:blipFill>
                    <p:spPr bwMode="auto">
                      <a:xfrm>
                        <a:off x="457199" y="3717492"/>
                        <a:ext cx="2402407" cy="2302307"/>
                      </a:xfrm>
                      <a:prstGeom prst="rect">
                        <a:avLst/>
                      </a:prstGeom>
                      <a:noFill/>
                      <a:ln>
                        <a:noFill/>
                      </a:ln>
                      <a:effectLst/>
                      <a:extLst/>
                    </p:spPr>
                  </p:pic>
                </p:oleObj>
              </mc:Fallback>
            </mc:AlternateContent>
          </a:graphicData>
        </a:graphic>
      </p:graphicFrame>
      <p:graphicFrame>
        <p:nvGraphicFramePr>
          <p:cNvPr id="68614" name="Object 6"/>
          <p:cNvGraphicFramePr>
            <a:graphicFrameLocks noChangeAspect="1"/>
          </p:cNvGraphicFramePr>
          <p:nvPr>
            <p:extLst>
              <p:ext uri="{D42A27DB-BD31-4B8C-83A1-F6EECF244321}">
                <p14:modId xmlns:p14="http://schemas.microsoft.com/office/powerpoint/2010/main" val="571044642"/>
              </p:ext>
            </p:extLst>
          </p:nvPr>
        </p:nvGraphicFramePr>
        <p:xfrm>
          <a:off x="3352799" y="3703638"/>
          <a:ext cx="2383297" cy="2316162"/>
        </p:xfrm>
        <a:graphic>
          <a:graphicData uri="http://schemas.openxmlformats.org/presentationml/2006/ole">
            <mc:AlternateContent xmlns:mc="http://schemas.openxmlformats.org/markup-compatibility/2006">
              <mc:Choice xmlns:v="urn:schemas-microsoft-com:vml" Requires="v">
                <p:oleObj spid="_x0000_s60495" name="Bitmap Image" r:id="rId6" imgW="1066667" imgH="1127858" progId="PBrush">
                  <p:embed/>
                </p:oleObj>
              </mc:Choice>
              <mc:Fallback>
                <p:oleObj name="Bitmap Image" r:id="rId6" imgW="1066667" imgH="1127858" progId="PBrush">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b="7999"/>
                      <a:stretch>
                        <a:fillRect/>
                      </a:stretch>
                    </p:blipFill>
                    <p:spPr bwMode="auto">
                      <a:xfrm>
                        <a:off x="3352799" y="3703638"/>
                        <a:ext cx="2383297" cy="2316162"/>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0"/>
            <a:ext cx="7772400" cy="1143000"/>
          </a:xfrm>
        </p:spPr>
        <p:txBody>
          <a:bodyPr/>
          <a:lstStyle/>
          <a:p>
            <a:r>
              <a:rPr lang="en-US"/>
              <a:t>Answer to 3</a:t>
            </a:r>
          </a:p>
        </p:txBody>
      </p:sp>
      <p:graphicFrame>
        <p:nvGraphicFramePr>
          <p:cNvPr id="70659" name="Object 3"/>
          <p:cNvGraphicFramePr>
            <a:graphicFrameLocks noChangeAspect="1"/>
          </p:cNvGraphicFramePr>
          <p:nvPr/>
        </p:nvGraphicFramePr>
        <p:xfrm>
          <a:off x="762000" y="990600"/>
          <a:ext cx="7153275" cy="2030413"/>
        </p:xfrm>
        <a:graphic>
          <a:graphicData uri="http://schemas.openxmlformats.org/presentationml/2006/ole">
            <mc:AlternateContent xmlns:mc="http://schemas.openxmlformats.org/markup-compatibility/2006">
              <mc:Choice xmlns:v="urn:schemas-microsoft-com:vml" Requires="v">
                <p:oleObj spid="_x0000_s61556" name="Equation" r:id="rId3" imgW="1879560" imgH="533160" progId="Equation.3">
                  <p:embed/>
                </p:oleObj>
              </mc:Choice>
              <mc:Fallback>
                <p:oleObj name="Equation" r:id="rId3" imgW="1879560" imgH="53316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7153275" cy="203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0" name="Text Box 4"/>
          <p:cNvSpPr txBox="1">
            <a:spLocks noChangeArrowheads="1"/>
          </p:cNvSpPr>
          <p:nvPr/>
        </p:nvSpPr>
        <p:spPr bwMode="auto">
          <a:xfrm>
            <a:off x="838200" y="3124200"/>
            <a:ext cx="7620000" cy="822325"/>
          </a:xfrm>
          <a:prstGeom prst="rect">
            <a:avLst/>
          </a:prstGeom>
          <a:noFill/>
          <a:ln w="9525">
            <a:noFill/>
            <a:miter lim="800000"/>
            <a:headEnd/>
            <a:tailEnd/>
          </a:ln>
          <a:effectLst/>
        </p:spPr>
        <p:txBody>
          <a:bodyPr>
            <a:spAutoFit/>
          </a:bodyPr>
          <a:lstStyle/>
          <a:p>
            <a:pPr>
              <a:spcBef>
                <a:spcPct val="50000"/>
              </a:spcBef>
            </a:pPr>
            <a:r>
              <a:rPr lang="en-US"/>
              <a:t>If you run the sim at the default volume, you cannot get the second compound to ppt, but only 4 dissolve of the first.</a:t>
            </a:r>
          </a:p>
        </p:txBody>
      </p:sp>
      <p:graphicFrame>
        <p:nvGraphicFramePr>
          <p:cNvPr id="70661" name="Object 5"/>
          <p:cNvGraphicFramePr>
            <a:graphicFrameLocks noChangeAspect="1"/>
          </p:cNvGraphicFramePr>
          <p:nvPr/>
        </p:nvGraphicFramePr>
        <p:xfrm>
          <a:off x="4572000" y="4038600"/>
          <a:ext cx="3597275" cy="1790700"/>
        </p:xfrm>
        <a:graphic>
          <a:graphicData uri="http://schemas.openxmlformats.org/presentationml/2006/ole">
            <mc:AlternateContent xmlns:mc="http://schemas.openxmlformats.org/markup-compatibility/2006">
              <mc:Choice xmlns:v="urn:schemas-microsoft-com:vml" Requires="v">
                <p:oleObj spid="_x0000_s61557" name="Bitmap Image" r:id="rId5" imgW="3596952" imgH="1790476" progId="PBrush">
                  <p:embed/>
                </p:oleObj>
              </mc:Choice>
              <mc:Fallback>
                <p:oleObj name="Bitmap Image" r:id="rId5" imgW="3596952" imgH="1790476" progId="PBrush">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038600"/>
                        <a:ext cx="35972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2" name="Text Box 6"/>
          <p:cNvSpPr txBox="1">
            <a:spLocks noChangeArrowheads="1"/>
          </p:cNvSpPr>
          <p:nvPr/>
        </p:nvSpPr>
        <p:spPr bwMode="auto">
          <a:xfrm>
            <a:off x="5410200" y="5943600"/>
            <a:ext cx="1524000" cy="457200"/>
          </a:xfrm>
          <a:prstGeom prst="rect">
            <a:avLst/>
          </a:prstGeom>
          <a:noFill/>
          <a:ln w="9525">
            <a:noFill/>
            <a:miter lim="800000"/>
            <a:headEnd/>
            <a:tailEnd/>
          </a:ln>
          <a:effectLst/>
        </p:spPr>
        <p:txBody>
          <a:bodyPr>
            <a:spAutoFit/>
          </a:bodyPr>
          <a:lstStyle/>
          <a:p>
            <a:pPr>
              <a:spcBef>
                <a:spcPct val="50000"/>
              </a:spcBef>
            </a:pPr>
            <a:r>
              <a:rPr lang="en-US"/>
              <a:t>X</a:t>
            </a:r>
            <a:r>
              <a:rPr lang="en-US" baseline="-25000"/>
              <a:t>3</a:t>
            </a:r>
            <a:r>
              <a:rPr lang="en-US"/>
              <a:t>Y</a:t>
            </a:r>
            <a:r>
              <a:rPr lang="en-US" baseline="-25000"/>
              <a:t>2</a:t>
            </a:r>
            <a:endParaRPr lang="en-US"/>
          </a:p>
        </p:txBody>
      </p:sp>
      <p:graphicFrame>
        <p:nvGraphicFramePr>
          <p:cNvPr id="70663" name="Object 7"/>
          <p:cNvGraphicFramePr>
            <a:graphicFrameLocks noChangeAspect="1"/>
          </p:cNvGraphicFramePr>
          <p:nvPr/>
        </p:nvGraphicFramePr>
        <p:xfrm>
          <a:off x="762000" y="3992563"/>
          <a:ext cx="3665538" cy="1836737"/>
        </p:xfrm>
        <a:graphic>
          <a:graphicData uri="http://schemas.openxmlformats.org/presentationml/2006/ole">
            <mc:AlternateContent xmlns:mc="http://schemas.openxmlformats.org/markup-compatibility/2006">
              <mc:Choice xmlns:v="urn:schemas-microsoft-com:vml" Requires="v">
                <p:oleObj spid="_x0000_s61558" name="Bitmap Image" r:id="rId7" imgW="3665538" imgH="1836190" progId="PBrush">
                  <p:embed/>
                </p:oleObj>
              </mc:Choice>
              <mc:Fallback>
                <p:oleObj name="Bitmap Image" r:id="rId7" imgW="3665538" imgH="1836190" progId="PBrush">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992563"/>
                        <a:ext cx="3665538" cy="183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4" name="Text Box 8"/>
          <p:cNvSpPr txBox="1">
            <a:spLocks noChangeArrowheads="1"/>
          </p:cNvSpPr>
          <p:nvPr/>
        </p:nvSpPr>
        <p:spPr bwMode="auto">
          <a:xfrm>
            <a:off x="1905000" y="5943600"/>
            <a:ext cx="1524000" cy="457200"/>
          </a:xfrm>
          <a:prstGeom prst="rect">
            <a:avLst/>
          </a:prstGeom>
          <a:noFill/>
          <a:ln w="9525">
            <a:noFill/>
            <a:miter lim="800000"/>
            <a:headEnd/>
            <a:tailEnd/>
          </a:ln>
          <a:effectLst/>
        </p:spPr>
        <p:txBody>
          <a:bodyPr>
            <a:spAutoFit/>
          </a:bodyPr>
          <a:lstStyle/>
          <a:p>
            <a:pPr>
              <a:spcBef>
                <a:spcPct val="50000"/>
              </a:spcBef>
            </a:pPr>
            <a:r>
              <a:rPr lang="en-US"/>
              <a:t>XY</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14400"/>
            <a:ext cx="7772400" cy="1143000"/>
          </a:xfrm>
        </p:spPr>
        <p:txBody>
          <a:bodyPr>
            <a:normAutofit fontScale="90000"/>
          </a:bodyPr>
          <a:lstStyle/>
          <a:p>
            <a:r>
              <a:rPr lang="en-US" sz="6000" dirty="0"/>
              <a:t>Reactions and </a:t>
            </a:r>
            <a:r>
              <a:rPr lang="en-US" sz="6000" dirty="0" smtClean="0"/>
              <a:t>Rates 1 </a:t>
            </a:r>
            <a:br>
              <a:rPr lang="en-US" sz="6000" dirty="0" smtClean="0"/>
            </a:br>
            <a:r>
              <a:rPr lang="en-US" sz="6000" dirty="0" smtClean="0"/>
              <a:t>Clicker Questions</a:t>
            </a:r>
            <a:endParaRPr lang="en-US" sz="6000" dirty="0"/>
          </a:p>
        </p:txBody>
      </p:sp>
      <p:sp>
        <p:nvSpPr>
          <p:cNvPr id="2051" name="Rectangle 3"/>
          <p:cNvSpPr>
            <a:spLocks noGrp="1" noChangeArrowheads="1"/>
          </p:cNvSpPr>
          <p:nvPr>
            <p:ph type="subTitle" idx="1"/>
          </p:nvPr>
        </p:nvSpPr>
        <p:spPr>
          <a:xfrm>
            <a:off x="685800" y="2667000"/>
            <a:ext cx="7162800" cy="1752600"/>
          </a:xfrm>
        </p:spPr>
        <p:txBody>
          <a:bodyPr>
            <a:normAutofit fontScale="92500" lnSpcReduction="10000"/>
          </a:bodyPr>
          <a:lstStyle/>
          <a:p>
            <a:r>
              <a:rPr lang="en-US" sz="5400"/>
              <a:t>Activity 1: </a:t>
            </a:r>
          </a:p>
          <a:p>
            <a:r>
              <a:rPr lang="en-US" sz="5400"/>
              <a:t>Introduction to reactions</a:t>
            </a:r>
          </a:p>
        </p:txBody>
      </p:sp>
      <p:sp>
        <p:nvSpPr>
          <p:cNvPr id="5" name="Rectangle 4"/>
          <p:cNvSpPr/>
          <p:nvPr/>
        </p:nvSpPr>
        <p:spPr>
          <a:xfrm>
            <a:off x="2743200" y="4495800"/>
            <a:ext cx="4419600" cy="1323439"/>
          </a:xfrm>
          <a:prstGeom prst="rect">
            <a:avLst/>
          </a:prstGeom>
        </p:spPr>
        <p:txBody>
          <a:bodyPr wrap="square">
            <a:spAutoFit/>
          </a:bodyPr>
          <a:lstStyle/>
          <a:p>
            <a:r>
              <a:rPr lang="en-US" sz="4000" dirty="0"/>
              <a:t>Trish </a:t>
            </a:r>
            <a:r>
              <a:rPr lang="en-US" sz="4000" dirty="0" smtClean="0"/>
              <a:t>Loeblein </a:t>
            </a:r>
            <a:r>
              <a:rPr lang="en-US" sz="4000" dirty="0" smtClean="0">
                <a:hlinkClick r:id="rId3" action="ppaction://hlinkfile"/>
              </a:rPr>
              <a:t>phet.colorado.edu</a:t>
            </a:r>
            <a:endParaRPr lang="en-US" sz="4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1371600"/>
            <a:ext cx="8534400" cy="5943600"/>
          </a:xfrm>
        </p:spPr>
        <p:txBody>
          <a:bodyPr>
            <a:normAutofit fontScale="62500" lnSpcReduction="20000"/>
          </a:bodyPr>
          <a:lstStyle/>
          <a:p>
            <a:pPr marL="609600" indent="-609600">
              <a:lnSpc>
                <a:spcPct val="90000"/>
              </a:lnSpc>
              <a:buFontTx/>
              <a:buNone/>
            </a:pPr>
            <a:r>
              <a:rPr lang="en-US" sz="3600" dirty="0">
                <a:cs typeface="Times New Roman" pitchFamily="18" charset="0"/>
              </a:rPr>
              <a:t>Students will be able to: </a:t>
            </a:r>
          </a:p>
          <a:p>
            <a:pPr marL="742950" indent="-742950">
              <a:lnSpc>
                <a:spcPct val="90000"/>
              </a:lnSpc>
              <a:buFont typeface="+mj-lt"/>
              <a:buAutoNum type="arabicPeriod"/>
            </a:pPr>
            <a:r>
              <a:rPr lang="en-US" sz="5800" dirty="0" smtClean="0">
                <a:cs typeface="Times New Roman" pitchFamily="18" charset="0"/>
              </a:rPr>
              <a:t>Describe reactions in terms of a simple molecular model.</a:t>
            </a:r>
            <a:r>
              <a:rPr lang="en-US" sz="5800" dirty="0" smtClean="0"/>
              <a:t> </a:t>
            </a:r>
          </a:p>
          <a:p>
            <a:pPr marL="742950" indent="-742950">
              <a:lnSpc>
                <a:spcPct val="90000"/>
              </a:lnSpc>
              <a:buFont typeface="+mj-lt"/>
              <a:buAutoNum type="arabicPeriod"/>
            </a:pPr>
            <a:r>
              <a:rPr lang="en-US" sz="5800" dirty="0" smtClean="0">
                <a:solidFill>
                  <a:schemeClr val="accent2"/>
                </a:solidFill>
              </a:rPr>
              <a:t>Describe </a:t>
            </a:r>
            <a:r>
              <a:rPr lang="en-US" sz="5800" dirty="0">
                <a:solidFill>
                  <a:schemeClr val="accent2"/>
                </a:solidFill>
              </a:rPr>
              <a:t>reactions in terms of molecular models with illustrations.</a:t>
            </a:r>
          </a:p>
          <a:p>
            <a:pPr marL="742950" indent="-742950">
              <a:lnSpc>
                <a:spcPct val="90000"/>
              </a:lnSpc>
              <a:buFont typeface="+mj-lt"/>
              <a:buAutoNum type="arabicPeriod"/>
            </a:pPr>
            <a:r>
              <a:rPr lang="en-US" sz="5800" dirty="0">
                <a:solidFill>
                  <a:srgbClr val="CC0099"/>
                </a:solidFill>
                <a:cs typeface="Times New Roman" pitchFamily="18" charset="0"/>
              </a:rPr>
              <a:t>Differentiate between dissolving and reacting</a:t>
            </a:r>
          </a:p>
          <a:p>
            <a:pPr marL="742950" indent="-742950">
              <a:lnSpc>
                <a:spcPct val="90000"/>
              </a:lnSpc>
              <a:buFont typeface="+mj-lt"/>
              <a:buAutoNum type="arabicPeriod"/>
            </a:pPr>
            <a:r>
              <a:rPr lang="en-US" sz="5800" dirty="0">
                <a:solidFill>
                  <a:srgbClr val="009900"/>
                </a:solidFill>
                <a:cs typeface="Times New Roman" pitchFamily="18" charset="0"/>
              </a:rPr>
              <a:t>Use the molecular model to explain why reactions are not instantaneous. </a:t>
            </a:r>
          </a:p>
          <a:p>
            <a:pPr marL="742950" indent="-742950">
              <a:lnSpc>
                <a:spcPct val="90000"/>
              </a:lnSpc>
              <a:buFont typeface="+mj-lt"/>
              <a:buAutoNum type="arabicPeriod"/>
            </a:pPr>
            <a:r>
              <a:rPr lang="en-US" sz="5800" dirty="0">
                <a:solidFill>
                  <a:srgbClr val="FF0000"/>
                </a:solidFill>
                <a:cs typeface="Times New Roman" pitchFamily="18" charset="0"/>
              </a:rPr>
              <a:t>Use the molecular model to explain why reactions have less than 100% yields.</a:t>
            </a:r>
            <a:r>
              <a:rPr lang="en-US" sz="5800" dirty="0"/>
              <a:t> </a:t>
            </a:r>
          </a:p>
          <a:p>
            <a:pPr marL="609600" indent="-609600">
              <a:lnSpc>
                <a:spcPct val="90000"/>
              </a:lnSpc>
              <a:buFontTx/>
              <a:buNone/>
            </a:pPr>
            <a:endParaRPr lang="en-US" sz="5800" dirty="0">
              <a:solidFill>
                <a:srgbClr val="009900"/>
              </a:solidFill>
              <a:cs typeface="Times New Roman" pitchFamily="18" charset="0"/>
            </a:endParaRPr>
          </a:p>
        </p:txBody>
      </p:sp>
      <p:sp>
        <p:nvSpPr>
          <p:cNvPr id="4" name="Title 3"/>
          <p:cNvSpPr>
            <a:spLocks noGrp="1"/>
          </p:cNvSpPr>
          <p:nvPr>
            <p:ph type="title"/>
          </p:nvPr>
        </p:nvSpPr>
        <p:spPr/>
        <p:txBody>
          <a:bodyPr/>
          <a:lstStyle/>
          <a:p>
            <a:r>
              <a:rPr lang="en-US" dirty="0" smtClean="0"/>
              <a:t>Learning Goals</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6838" t="18072" r="19654"/>
          <a:stretch>
            <a:fillRect/>
          </a:stretch>
        </p:blipFill>
        <p:spPr bwMode="auto">
          <a:xfrm>
            <a:off x="5048250" y="381000"/>
            <a:ext cx="4095750" cy="6477000"/>
          </a:xfrm>
          <a:prstGeom prst="rect">
            <a:avLst/>
          </a:prstGeom>
          <a:noFill/>
          <a:ln w="9525">
            <a:noFill/>
            <a:miter lim="800000"/>
            <a:headEnd/>
            <a:tailEnd/>
          </a:ln>
          <a:effectLst/>
        </p:spPr>
      </p:pic>
      <p:pic>
        <p:nvPicPr>
          <p:cNvPr id="2051" name="Picture 3"/>
          <p:cNvPicPr>
            <a:picLocks noGrp="1" noChangeAspect="1" noChangeArrowheads="1"/>
          </p:cNvPicPr>
          <p:nvPr>
            <p:ph idx="1"/>
          </p:nvPr>
        </p:nvPicPr>
        <p:blipFill>
          <a:blip r:embed="rId4"/>
          <a:srcRect/>
          <a:stretch>
            <a:fillRect/>
          </a:stretch>
        </p:blipFill>
        <p:spPr bwMode="auto">
          <a:xfrm>
            <a:off x="914400" y="1905000"/>
            <a:ext cx="2057400" cy="164592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r="5376"/>
          <a:stretch>
            <a:fillRect/>
          </a:stretch>
        </p:blipFill>
        <p:spPr bwMode="auto">
          <a:xfrm>
            <a:off x="914400" y="3505200"/>
            <a:ext cx="1826614" cy="1447800"/>
          </a:xfrm>
          <a:prstGeom prst="rect">
            <a:avLst/>
          </a:prstGeom>
          <a:noFill/>
          <a:ln w="9525">
            <a:noFill/>
            <a:miter lim="800000"/>
            <a:headEnd/>
            <a:tailEnd/>
          </a:ln>
          <a:effectLst/>
        </p:spPr>
      </p:pic>
      <p:grpSp>
        <p:nvGrpSpPr>
          <p:cNvPr id="3" name="Group 11"/>
          <p:cNvGrpSpPr/>
          <p:nvPr/>
        </p:nvGrpSpPr>
        <p:grpSpPr>
          <a:xfrm>
            <a:off x="381000" y="2209800"/>
            <a:ext cx="4876800" cy="4274641"/>
            <a:chOff x="381000" y="2209800"/>
            <a:chExt cx="4876800" cy="4274641"/>
          </a:xfrm>
        </p:grpSpPr>
        <p:sp>
          <p:nvSpPr>
            <p:cNvPr id="8" name="TextBox 7"/>
            <p:cNvSpPr txBox="1"/>
            <p:nvPr/>
          </p:nvSpPr>
          <p:spPr>
            <a:xfrm>
              <a:off x="381000" y="2209800"/>
              <a:ext cx="838200" cy="4247317"/>
            </a:xfrm>
            <a:prstGeom prst="rect">
              <a:avLst/>
            </a:prstGeom>
            <a:noFill/>
          </p:spPr>
          <p:txBody>
            <a:bodyPr wrap="square" rtlCol="0">
              <a:spAutoFit/>
            </a:bodyPr>
            <a:lstStyle/>
            <a:p>
              <a:r>
                <a:rPr lang="en-US" sz="5400" dirty="0" smtClean="0"/>
                <a:t>A</a:t>
              </a:r>
            </a:p>
            <a:p>
              <a:endParaRPr lang="en-US" sz="5400" dirty="0" smtClean="0"/>
            </a:p>
            <a:p>
              <a:r>
                <a:rPr lang="en-US" sz="5400" dirty="0" smtClean="0"/>
                <a:t>B</a:t>
              </a:r>
            </a:p>
            <a:p>
              <a:endParaRPr lang="en-US" sz="5400" dirty="0" smtClean="0"/>
            </a:p>
            <a:p>
              <a:r>
                <a:rPr lang="en-US" sz="5400" dirty="0" smtClean="0"/>
                <a:t>C </a:t>
              </a:r>
              <a:endParaRPr lang="en-US" sz="5400" dirty="0"/>
            </a:p>
          </p:txBody>
        </p:sp>
        <p:sp>
          <p:nvSpPr>
            <p:cNvPr id="9" name="TextBox 8"/>
            <p:cNvSpPr txBox="1"/>
            <p:nvPr/>
          </p:nvSpPr>
          <p:spPr>
            <a:xfrm>
              <a:off x="1371600" y="5715000"/>
              <a:ext cx="3200400" cy="769441"/>
            </a:xfrm>
            <a:prstGeom prst="rect">
              <a:avLst/>
            </a:prstGeom>
            <a:noFill/>
          </p:spPr>
          <p:txBody>
            <a:bodyPr wrap="square" rtlCol="0">
              <a:spAutoFit/>
            </a:bodyPr>
            <a:lstStyle/>
            <a:p>
              <a:r>
                <a:rPr lang="en-US" sz="4400" dirty="0" smtClean="0"/>
                <a:t>No reaction </a:t>
              </a:r>
              <a:endParaRPr lang="en-US" sz="4400" dirty="0"/>
            </a:p>
          </p:txBody>
        </p:sp>
        <p:sp>
          <p:nvSpPr>
            <p:cNvPr id="10" name="TextBox 9"/>
            <p:cNvSpPr txBox="1"/>
            <p:nvPr/>
          </p:nvSpPr>
          <p:spPr>
            <a:xfrm>
              <a:off x="2971800" y="2438400"/>
              <a:ext cx="2286000" cy="769441"/>
            </a:xfrm>
            <a:prstGeom prst="rect">
              <a:avLst/>
            </a:prstGeom>
            <a:noFill/>
          </p:spPr>
          <p:txBody>
            <a:bodyPr wrap="square" rtlCol="0">
              <a:spAutoFit/>
            </a:bodyPr>
            <a:lstStyle/>
            <a:p>
              <a:r>
                <a:rPr lang="en-US" sz="4400" dirty="0"/>
                <a:t>w</a:t>
              </a:r>
              <a:r>
                <a:rPr lang="en-US" sz="4400" dirty="0" smtClean="0"/>
                <a:t>ill form</a:t>
              </a:r>
              <a:endParaRPr lang="en-US" sz="4400" dirty="0"/>
            </a:p>
          </p:txBody>
        </p:sp>
        <p:sp>
          <p:nvSpPr>
            <p:cNvPr id="11" name="TextBox 10"/>
            <p:cNvSpPr txBox="1"/>
            <p:nvPr/>
          </p:nvSpPr>
          <p:spPr>
            <a:xfrm>
              <a:off x="2895600" y="3962400"/>
              <a:ext cx="2286000" cy="769441"/>
            </a:xfrm>
            <a:prstGeom prst="rect">
              <a:avLst/>
            </a:prstGeom>
            <a:noFill/>
          </p:spPr>
          <p:txBody>
            <a:bodyPr wrap="square" rtlCol="0">
              <a:spAutoFit/>
            </a:bodyPr>
            <a:lstStyle/>
            <a:p>
              <a:r>
                <a:rPr lang="en-US" sz="4400" dirty="0"/>
                <a:t>w</a:t>
              </a:r>
              <a:r>
                <a:rPr lang="en-US" sz="4400" dirty="0" smtClean="0"/>
                <a:t>ill form</a:t>
              </a:r>
              <a:endParaRPr lang="en-US" sz="4400" dirty="0"/>
            </a:p>
          </p:txBody>
        </p:sp>
      </p:grpSp>
      <p:sp>
        <p:nvSpPr>
          <p:cNvPr id="2" name="Title 1"/>
          <p:cNvSpPr>
            <a:spLocks noGrp="1"/>
          </p:cNvSpPr>
          <p:nvPr>
            <p:ph type="title"/>
          </p:nvPr>
        </p:nvSpPr>
        <p:spPr>
          <a:xfrm>
            <a:off x="0" y="0"/>
            <a:ext cx="6019800" cy="2239962"/>
          </a:xfrm>
        </p:spPr>
        <p:txBody>
          <a:bodyPr>
            <a:normAutofit/>
          </a:bodyPr>
          <a:lstStyle/>
          <a:p>
            <a:pPr algn="l"/>
            <a:r>
              <a:rPr lang="en-US" b="1" dirty="0" smtClean="0"/>
              <a:t>What will </a:t>
            </a:r>
            <a:r>
              <a:rPr lang="en-US" b="1" u="sng" dirty="0" smtClean="0"/>
              <a:t>probably</a:t>
            </a:r>
            <a:r>
              <a:rPr lang="en-US" b="1" dirty="0" smtClean="0"/>
              <a:t> immediately happen ?</a:t>
            </a:r>
            <a:endParaRPr lang="en-US" dirty="0"/>
          </a:p>
        </p:txBody>
      </p:sp>
      <p:pic>
        <p:nvPicPr>
          <p:cNvPr id="13" name="Picture 2"/>
          <p:cNvPicPr>
            <a:picLocks noChangeAspect="1" noChangeArrowheads="1"/>
          </p:cNvPicPr>
          <p:nvPr/>
        </p:nvPicPr>
        <p:blipFill>
          <a:blip r:embed="rId6"/>
          <a:srcRect/>
          <a:stretch>
            <a:fillRect/>
          </a:stretch>
        </p:blipFill>
        <p:spPr bwMode="auto">
          <a:xfrm>
            <a:off x="4876800" y="6056546"/>
            <a:ext cx="4267200" cy="801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a:srcRect/>
          <a:stretch>
            <a:fillRect/>
          </a:stretch>
        </p:blipFill>
        <p:spPr bwMode="auto">
          <a:xfrm>
            <a:off x="694271" y="1905000"/>
            <a:ext cx="1809750" cy="1447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r="5376"/>
          <a:stretch>
            <a:fillRect/>
          </a:stretch>
        </p:blipFill>
        <p:spPr bwMode="auto">
          <a:xfrm>
            <a:off x="474142" y="3505200"/>
            <a:ext cx="1730476" cy="1371600"/>
          </a:xfrm>
          <a:prstGeom prst="rect">
            <a:avLst/>
          </a:prstGeom>
          <a:noFill/>
          <a:ln w="9525">
            <a:noFill/>
            <a:miter lim="800000"/>
            <a:headEnd/>
            <a:tailEnd/>
          </a:ln>
          <a:effectLst/>
        </p:spPr>
      </p:pic>
      <p:grpSp>
        <p:nvGrpSpPr>
          <p:cNvPr id="3" name="Group 11"/>
          <p:cNvGrpSpPr/>
          <p:nvPr/>
        </p:nvGrpSpPr>
        <p:grpSpPr>
          <a:xfrm>
            <a:off x="228603" y="2209800"/>
            <a:ext cx="4495797" cy="4247317"/>
            <a:chOff x="381000" y="2209800"/>
            <a:chExt cx="4495797" cy="4247317"/>
          </a:xfrm>
        </p:grpSpPr>
        <p:sp>
          <p:nvSpPr>
            <p:cNvPr id="8" name="TextBox 7"/>
            <p:cNvSpPr txBox="1"/>
            <p:nvPr/>
          </p:nvSpPr>
          <p:spPr>
            <a:xfrm>
              <a:off x="381000" y="2209800"/>
              <a:ext cx="838200" cy="4247317"/>
            </a:xfrm>
            <a:prstGeom prst="rect">
              <a:avLst/>
            </a:prstGeom>
            <a:noFill/>
          </p:spPr>
          <p:txBody>
            <a:bodyPr wrap="square" rtlCol="0">
              <a:spAutoFit/>
            </a:bodyPr>
            <a:lstStyle/>
            <a:p>
              <a:r>
                <a:rPr lang="en-US" sz="5400" dirty="0" smtClean="0"/>
                <a:t>A</a:t>
              </a:r>
            </a:p>
            <a:p>
              <a:endParaRPr lang="en-US" sz="5400" dirty="0" smtClean="0"/>
            </a:p>
            <a:p>
              <a:r>
                <a:rPr lang="en-US" sz="5400" dirty="0" smtClean="0"/>
                <a:t>B</a:t>
              </a:r>
            </a:p>
            <a:p>
              <a:endParaRPr lang="en-US" sz="5400" dirty="0" smtClean="0"/>
            </a:p>
            <a:p>
              <a:r>
                <a:rPr lang="en-US" sz="5400" dirty="0" smtClean="0"/>
                <a:t>C </a:t>
              </a:r>
              <a:endParaRPr lang="en-US" sz="5400" dirty="0"/>
            </a:p>
          </p:txBody>
        </p:sp>
        <p:sp>
          <p:nvSpPr>
            <p:cNvPr id="9" name="TextBox 8"/>
            <p:cNvSpPr txBox="1"/>
            <p:nvPr/>
          </p:nvSpPr>
          <p:spPr>
            <a:xfrm>
              <a:off x="1066797" y="5562600"/>
              <a:ext cx="3200400" cy="769441"/>
            </a:xfrm>
            <a:prstGeom prst="rect">
              <a:avLst/>
            </a:prstGeom>
            <a:noFill/>
          </p:spPr>
          <p:txBody>
            <a:bodyPr wrap="square" rtlCol="0">
              <a:spAutoFit/>
            </a:bodyPr>
            <a:lstStyle/>
            <a:p>
              <a:r>
                <a:rPr lang="en-US" sz="4400" dirty="0" smtClean="0"/>
                <a:t>No reaction </a:t>
              </a:r>
              <a:endParaRPr lang="en-US" sz="4400" dirty="0"/>
            </a:p>
          </p:txBody>
        </p:sp>
        <p:sp>
          <p:nvSpPr>
            <p:cNvPr id="10" name="TextBox 9"/>
            <p:cNvSpPr txBox="1"/>
            <p:nvPr/>
          </p:nvSpPr>
          <p:spPr>
            <a:xfrm>
              <a:off x="2590797" y="2438400"/>
              <a:ext cx="2286000" cy="769441"/>
            </a:xfrm>
            <a:prstGeom prst="rect">
              <a:avLst/>
            </a:prstGeom>
            <a:noFill/>
          </p:spPr>
          <p:txBody>
            <a:bodyPr wrap="square" rtlCol="0">
              <a:spAutoFit/>
            </a:bodyPr>
            <a:lstStyle/>
            <a:p>
              <a:r>
                <a:rPr lang="en-US" sz="4400" dirty="0"/>
                <a:t>w</a:t>
              </a:r>
              <a:r>
                <a:rPr lang="en-US" sz="4400" dirty="0" smtClean="0"/>
                <a:t>ill form</a:t>
              </a:r>
              <a:endParaRPr lang="en-US" sz="4400" dirty="0"/>
            </a:p>
          </p:txBody>
        </p:sp>
        <p:sp>
          <p:nvSpPr>
            <p:cNvPr id="11" name="TextBox 10"/>
            <p:cNvSpPr txBox="1"/>
            <p:nvPr/>
          </p:nvSpPr>
          <p:spPr>
            <a:xfrm>
              <a:off x="2353735" y="3962400"/>
              <a:ext cx="2286000" cy="769441"/>
            </a:xfrm>
            <a:prstGeom prst="rect">
              <a:avLst/>
            </a:prstGeom>
            <a:noFill/>
          </p:spPr>
          <p:txBody>
            <a:bodyPr wrap="square" rtlCol="0">
              <a:spAutoFit/>
            </a:bodyPr>
            <a:lstStyle/>
            <a:p>
              <a:r>
                <a:rPr lang="en-US" sz="4400" dirty="0"/>
                <a:t>w</a:t>
              </a:r>
              <a:r>
                <a:rPr lang="en-US" sz="4400" dirty="0" smtClean="0"/>
                <a:t>ill form</a:t>
              </a:r>
              <a:endParaRPr lang="en-US" sz="4400" dirty="0"/>
            </a:p>
          </p:txBody>
        </p:sp>
      </p:grpSp>
      <p:sp>
        <p:nvSpPr>
          <p:cNvPr id="2" name="Title 1"/>
          <p:cNvSpPr>
            <a:spLocks noGrp="1"/>
          </p:cNvSpPr>
          <p:nvPr>
            <p:ph type="title"/>
          </p:nvPr>
        </p:nvSpPr>
        <p:spPr>
          <a:xfrm>
            <a:off x="304800" y="0"/>
            <a:ext cx="4419600" cy="2239962"/>
          </a:xfrm>
        </p:spPr>
        <p:txBody>
          <a:bodyPr>
            <a:normAutofit/>
          </a:bodyPr>
          <a:lstStyle/>
          <a:p>
            <a:pPr algn="l"/>
            <a:r>
              <a:rPr lang="en-US" sz="4000" b="1" dirty="0" smtClean="0"/>
              <a:t>What will </a:t>
            </a:r>
            <a:r>
              <a:rPr lang="en-US" sz="4000" b="1" u="sng" dirty="0" smtClean="0"/>
              <a:t>probably </a:t>
            </a:r>
            <a:r>
              <a:rPr lang="en-US" sz="4000" b="1" dirty="0" smtClean="0"/>
              <a:t>happen ?</a:t>
            </a:r>
            <a:endParaRPr lang="en-US" sz="4000" b="1" dirty="0"/>
          </a:p>
        </p:txBody>
      </p:sp>
      <p:pic>
        <p:nvPicPr>
          <p:cNvPr id="3074" name="Picture 2"/>
          <p:cNvPicPr>
            <a:picLocks noChangeAspect="1" noChangeArrowheads="1"/>
          </p:cNvPicPr>
          <p:nvPr/>
        </p:nvPicPr>
        <p:blipFill>
          <a:blip r:embed="rId5"/>
          <a:srcRect/>
          <a:stretch>
            <a:fillRect/>
          </a:stretch>
        </p:blipFill>
        <p:spPr bwMode="auto">
          <a:xfrm>
            <a:off x="4471087" y="5105400"/>
            <a:ext cx="4672913" cy="877654"/>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a:srcRect l="3168"/>
          <a:stretch>
            <a:fillRect/>
          </a:stretch>
        </p:blipFill>
        <p:spPr bwMode="auto">
          <a:xfrm>
            <a:off x="4486195" y="0"/>
            <a:ext cx="4657805" cy="52354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a:srcRect/>
          <a:stretch>
            <a:fillRect/>
          </a:stretch>
        </p:blipFill>
        <p:spPr bwMode="auto">
          <a:xfrm>
            <a:off x="914400" y="1905000"/>
            <a:ext cx="2057400" cy="164592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r="5376"/>
          <a:stretch>
            <a:fillRect/>
          </a:stretch>
        </p:blipFill>
        <p:spPr bwMode="auto">
          <a:xfrm>
            <a:off x="914400" y="3505200"/>
            <a:ext cx="1826614" cy="1447800"/>
          </a:xfrm>
          <a:prstGeom prst="rect">
            <a:avLst/>
          </a:prstGeom>
          <a:noFill/>
          <a:ln w="9525">
            <a:noFill/>
            <a:miter lim="800000"/>
            <a:headEnd/>
            <a:tailEnd/>
          </a:ln>
          <a:effectLst/>
        </p:spPr>
      </p:pic>
      <p:grpSp>
        <p:nvGrpSpPr>
          <p:cNvPr id="3" name="Group 11"/>
          <p:cNvGrpSpPr/>
          <p:nvPr/>
        </p:nvGrpSpPr>
        <p:grpSpPr>
          <a:xfrm>
            <a:off x="381000" y="2209800"/>
            <a:ext cx="4876800" cy="4274641"/>
            <a:chOff x="381000" y="2209800"/>
            <a:chExt cx="4876800" cy="4274641"/>
          </a:xfrm>
        </p:grpSpPr>
        <p:sp>
          <p:nvSpPr>
            <p:cNvPr id="8" name="TextBox 7"/>
            <p:cNvSpPr txBox="1"/>
            <p:nvPr/>
          </p:nvSpPr>
          <p:spPr>
            <a:xfrm>
              <a:off x="381000" y="2209800"/>
              <a:ext cx="838200" cy="4247317"/>
            </a:xfrm>
            <a:prstGeom prst="rect">
              <a:avLst/>
            </a:prstGeom>
            <a:noFill/>
          </p:spPr>
          <p:txBody>
            <a:bodyPr wrap="square" rtlCol="0">
              <a:spAutoFit/>
            </a:bodyPr>
            <a:lstStyle/>
            <a:p>
              <a:r>
                <a:rPr lang="en-US" sz="5400" dirty="0" smtClean="0"/>
                <a:t>A</a:t>
              </a:r>
            </a:p>
            <a:p>
              <a:endParaRPr lang="en-US" sz="5400" dirty="0" smtClean="0"/>
            </a:p>
            <a:p>
              <a:r>
                <a:rPr lang="en-US" sz="5400" dirty="0" smtClean="0"/>
                <a:t>B</a:t>
              </a:r>
            </a:p>
            <a:p>
              <a:endParaRPr lang="en-US" sz="5400" dirty="0" smtClean="0"/>
            </a:p>
            <a:p>
              <a:r>
                <a:rPr lang="en-US" sz="5400" dirty="0" smtClean="0"/>
                <a:t>C </a:t>
              </a:r>
              <a:endParaRPr lang="en-US" sz="5400" dirty="0"/>
            </a:p>
          </p:txBody>
        </p:sp>
        <p:sp>
          <p:nvSpPr>
            <p:cNvPr id="9" name="TextBox 8"/>
            <p:cNvSpPr txBox="1"/>
            <p:nvPr/>
          </p:nvSpPr>
          <p:spPr>
            <a:xfrm>
              <a:off x="1371600" y="5715000"/>
              <a:ext cx="3200400" cy="769441"/>
            </a:xfrm>
            <a:prstGeom prst="rect">
              <a:avLst/>
            </a:prstGeom>
            <a:noFill/>
          </p:spPr>
          <p:txBody>
            <a:bodyPr wrap="square" rtlCol="0">
              <a:spAutoFit/>
            </a:bodyPr>
            <a:lstStyle/>
            <a:p>
              <a:r>
                <a:rPr lang="en-US" sz="4400" dirty="0" smtClean="0"/>
                <a:t>No reaction </a:t>
              </a:r>
              <a:endParaRPr lang="en-US" sz="4400" dirty="0"/>
            </a:p>
          </p:txBody>
        </p:sp>
        <p:sp>
          <p:nvSpPr>
            <p:cNvPr id="10" name="TextBox 9"/>
            <p:cNvSpPr txBox="1"/>
            <p:nvPr/>
          </p:nvSpPr>
          <p:spPr>
            <a:xfrm>
              <a:off x="2971800" y="2438400"/>
              <a:ext cx="2286000" cy="769441"/>
            </a:xfrm>
            <a:prstGeom prst="rect">
              <a:avLst/>
            </a:prstGeom>
            <a:noFill/>
          </p:spPr>
          <p:txBody>
            <a:bodyPr wrap="square" rtlCol="0">
              <a:spAutoFit/>
            </a:bodyPr>
            <a:lstStyle/>
            <a:p>
              <a:r>
                <a:rPr lang="en-US" sz="4400" dirty="0"/>
                <a:t>w</a:t>
              </a:r>
              <a:r>
                <a:rPr lang="en-US" sz="4400" dirty="0" smtClean="0"/>
                <a:t>ill form</a:t>
              </a:r>
              <a:endParaRPr lang="en-US" sz="4400" dirty="0"/>
            </a:p>
          </p:txBody>
        </p:sp>
        <p:sp>
          <p:nvSpPr>
            <p:cNvPr id="11" name="TextBox 10"/>
            <p:cNvSpPr txBox="1"/>
            <p:nvPr/>
          </p:nvSpPr>
          <p:spPr>
            <a:xfrm>
              <a:off x="2895600" y="3962400"/>
              <a:ext cx="2286000" cy="769441"/>
            </a:xfrm>
            <a:prstGeom prst="rect">
              <a:avLst/>
            </a:prstGeom>
            <a:noFill/>
          </p:spPr>
          <p:txBody>
            <a:bodyPr wrap="square" rtlCol="0">
              <a:spAutoFit/>
            </a:bodyPr>
            <a:lstStyle/>
            <a:p>
              <a:r>
                <a:rPr lang="en-US" sz="4400" dirty="0"/>
                <a:t>w</a:t>
              </a:r>
              <a:r>
                <a:rPr lang="en-US" sz="4400" dirty="0" smtClean="0"/>
                <a:t>ill form</a:t>
              </a:r>
              <a:endParaRPr lang="en-US" sz="4400" dirty="0"/>
            </a:p>
          </p:txBody>
        </p:sp>
      </p:grpSp>
      <p:pic>
        <p:nvPicPr>
          <p:cNvPr id="4098" name="Picture 2"/>
          <p:cNvPicPr>
            <a:picLocks noChangeAspect="1" noChangeArrowheads="1"/>
          </p:cNvPicPr>
          <p:nvPr/>
        </p:nvPicPr>
        <p:blipFill>
          <a:blip r:embed="rId5"/>
          <a:srcRect/>
          <a:stretch>
            <a:fillRect/>
          </a:stretch>
        </p:blipFill>
        <p:spPr bwMode="auto">
          <a:xfrm>
            <a:off x="5743863" y="3733800"/>
            <a:ext cx="3400137" cy="28956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a:srcRect l="3834"/>
          <a:stretch>
            <a:fillRect/>
          </a:stretch>
        </p:blipFill>
        <p:spPr bwMode="auto">
          <a:xfrm>
            <a:off x="5715000" y="838200"/>
            <a:ext cx="3429000" cy="2819400"/>
          </a:xfrm>
          <a:prstGeom prst="rect">
            <a:avLst/>
          </a:prstGeom>
          <a:noFill/>
          <a:ln w="9525">
            <a:noFill/>
            <a:miter lim="800000"/>
            <a:headEnd/>
            <a:tailEnd/>
          </a:ln>
          <a:effectLst/>
        </p:spPr>
      </p:pic>
      <p:pic>
        <p:nvPicPr>
          <p:cNvPr id="14" name="Picture 2"/>
          <p:cNvPicPr>
            <a:picLocks noChangeAspect="1" noChangeArrowheads="1"/>
          </p:cNvPicPr>
          <p:nvPr/>
        </p:nvPicPr>
        <p:blipFill>
          <a:blip r:embed="rId7"/>
          <a:srcRect/>
          <a:stretch>
            <a:fillRect/>
          </a:stretch>
        </p:blipFill>
        <p:spPr bwMode="auto">
          <a:xfrm>
            <a:off x="4876800" y="0"/>
            <a:ext cx="4267200" cy="801454"/>
          </a:xfrm>
          <a:prstGeom prst="rect">
            <a:avLst/>
          </a:prstGeom>
          <a:noFill/>
          <a:ln w="9525">
            <a:noFill/>
            <a:miter lim="800000"/>
            <a:headEnd/>
            <a:tailEnd/>
          </a:ln>
          <a:effectLst/>
        </p:spPr>
      </p:pic>
      <p:sp>
        <p:nvSpPr>
          <p:cNvPr id="2" name="Title 1"/>
          <p:cNvSpPr>
            <a:spLocks noGrp="1"/>
          </p:cNvSpPr>
          <p:nvPr>
            <p:ph type="title"/>
          </p:nvPr>
        </p:nvSpPr>
        <p:spPr>
          <a:xfrm>
            <a:off x="0" y="304800"/>
            <a:ext cx="6172200" cy="2239962"/>
          </a:xfrm>
        </p:spPr>
        <p:txBody>
          <a:bodyPr>
            <a:normAutofit/>
          </a:bodyPr>
          <a:lstStyle/>
          <a:p>
            <a:pPr algn="l"/>
            <a:r>
              <a:rPr lang="en-US" b="1" dirty="0" smtClean="0"/>
              <a:t>What will </a:t>
            </a:r>
            <a:r>
              <a:rPr lang="en-US" b="1" u="sng" dirty="0" smtClean="0"/>
              <a:t>probably</a:t>
            </a:r>
            <a:r>
              <a:rPr lang="en-US" b="1" dirty="0" smtClean="0"/>
              <a:t> immediately happen ?</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pPr algn="l"/>
            <a:r>
              <a:rPr lang="en-US" b="1" dirty="0" smtClean="0"/>
              <a:t>What will </a:t>
            </a:r>
            <a:r>
              <a:rPr lang="en-US" b="1" u="sng" dirty="0" smtClean="0"/>
              <a:t>most likely</a:t>
            </a:r>
            <a:r>
              <a:rPr lang="en-US" b="1" dirty="0" smtClean="0"/>
              <a:t> be in the container after several minutes have passed ?</a:t>
            </a:r>
            <a:endParaRPr lang="en-US" dirty="0"/>
          </a:p>
        </p:txBody>
      </p:sp>
      <p:pic>
        <p:nvPicPr>
          <p:cNvPr id="14" name="Picture 2"/>
          <p:cNvPicPr>
            <a:picLocks noChangeAspect="1" noChangeArrowheads="1"/>
          </p:cNvPicPr>
          <p:nvPr/>
        </p:nvPicPr>
        <p:blipFill>
          <a:blip r:embed="rId3"/>
          <a:srcRect/>
          <a:stretch>
            <a:fillRect/>
          </a:stretch>
        </p:blipFill>
        <p:spPr bwMode="auto">
          <a:xfrm>
            <a:off x="1904999" y="0"/>
            <a:ext cx="6491415" cy="12192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6502392" y="3200400"/>
            <a:ext cx="1086679" cy="6096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8000997" y="3166534"/>
            <a:ext cx="533400" cy="613410"/>
          </a:xfrm>
          <a:prstGeom prst="rect">
            <a:avLst/>
          </a:prstGeom>
          <a:noFill/>
          <a:ln w="9525">
            <a:noFill/>
            <a:miter lim="800000"/>
            <a:headEnd/>
            <a:tailEnd/>
          </a:ln>
          <a:effectLst/>
        </p:spPr>
      </p:pic>
      <p:pic>
        <p:nvPicPr>
          <p:cNvPr id="5127" name="Picture 7"/>
          <p:cNvPicPr>
            <a:picLocks noChangeAspect="1" noChangeArrowheads="1"/>
          </p:cNvPicPr>
          <p:nvPr/>
        </p:nvPicPr>
        <p:blipFill>
          <a:blip r:embed="rId6"/>
          <a:srcRect/>
          <a:stretch>
            <a:fillRect/>
          </a:stretch>
        </p:blipFill>
        <p:spPr bwMode="auto">
          <a:xfrm>
            <a:off x="6646327" y="3843869"/>
            <a:ext cx="685800" cy="791308"/>
          </a:xfrm>
          <a:prstGeom prst="rect">
            <a:avLst/>
          </a:prstGeom>
          <a:noFill/>
          <a:ln w="9525">
            <a:noFill/>
            <a:miter lim="800000"/>
            <a:headEnd/>
            <a:tailEnd/>
          </a:ln>
          <a:effectLst/>
        </p:spPr>
      </p:pic>
      <p:pic>
        <p:nvPicPr>
          <p:cNvPr id="5128" name="Picture 8"/>
          <p:cNvPicPr>
            <a:picLocks noChangeAspect="1" noChangeArrowheads="1"/>
          </p:cNvPicPr>
          <p:nvPr/>
        </p:nvPicPr>
        <p:blipFill>
          <a:blip r:embed="rId7"/>
          <a:srcRect/>
          <a:stretch>
            <a:fillRect/>
          </a:stretch>
        </p:blipFill>
        <p:spPr bwMode="auto">
          <a:xfrm>
            <a:off x="7924800" y="3920072"/>
            <a:ext cx="787400" cy="685800"/>
          </a:xfrm>
          <a:prstGeom prst="rect">
            <a:avLst/>
          </a:prstGeom>
          <a:noFill/>
          <a:ln w="9525">
            <a:noFill/>
            <a:miter lim="800000"/>
            <a:headEnd/>
            <a:tailEnd/>
          </a:ln>
          <a:effectLst/>
        </p:spPr>
      </p:pic>
      <p:sp>
        <p:nvSpPr>
          <p:cNvPr id="16" name="Content Placeholder 15"/>
          <p:cNvSpPr>
            <a:spLocks noGrp="1"/>
          </p:cNvSpPr>
          <p:nvPr>
            <p:ph idx="1"/>
          </p:nvPr>
        </p:nvSpPr>
        <p:spPr>
          <a:xfrm>
            <a:off x="431802" y="3166534"/>
            <a:ext cx="8610600" cy="2590800"/>
          </a:xfrm>
        </p:spPr>
        <p:txBody>
          <a:bodyPr>
            <a:normAutofit fontScale="92500" lnSpcReduction="10000"/>
          </a:bodyPr>
          <a:lstStyle/>
          <a:p>
            <a:pPr marL="514350" indent="-514350">
              <a:buFont typeface="+mj-lt"/>
              <a:buAutoNum type="alphaUcPeriod"/>
            </a:pPr>
            <a:r>
              <a:rPr lang="en-US" sz="4400" dirty="0" smtClean="0"/>
              <a:t>Container will have only        &amp; </a:t>
            </a:r>
          </a:p>
          <a:p>
            <a:pPr marL="514350" indent="-514350">
              <a:buFont typeface="+mj-lt"/>
              <a:buAutoNum type="alphaUcPeriod"/>
            </a:pPr>
            <a:r>
              <a:rPr lang="en-US" sz="4400" dirty="0" smtClean="0"/>
              <a:t>Container will have only       &amp;</a:t>
            </a:r>
          </a:p>
          <a:p>
            <a:pPr marL="514350" indent="-514350">
              <a:buFont typeface="+mj-lt"/>
              <a:buAutoNum type="alphaUcPeriod"/>
            </a:pPr>
            <a:r>
              <a:rPr lang="en-US" sz="4400" dirty="0" smtClean="0"/>
              <a:t>Container will have a mixture of all four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14400"/>
            <a:ext cx="7772400" cy="1143000"/>
          </a:xfrm>
        </p:spPr>
        <p:txBody>
          <a:bodyPr>
            <a:normAutofit fontScale="90000"/>
          </a:bodyPr>
          <a:lstStyle/>
          <a:p>
            <a:r>
              <a:rPr lang="en-US" sz="6000" dirty="0"/>
              <a:t>Reactions and </a:t>
            </a:r>
            <a:r>
              <a:rPr lang="en-US" sz="6000" dirty="0" smtClean="0"/>
              <a:t>Rates 2 </a:t>
            </a:r>
            <a:br>
              <a:rPr lang="en-US" sz="6000" dirty="0" smtClean="0"/>
            </a:br>
            <a:r>
              <a:rPr lang="en-US" sz="6000" dirty="0" smtClean="0"/>
              <a:t>Clicker Questions</a:t>
            </a:r>
            <a:endParaRPr lang="en-US" sz="6000" dirty="0"/>
          </a:p>
        </p:txBody>
      </p:sp>
      <p:sp>
        <p:nvSpPr>
          <p:cNvPr id="2051" name="Rectangle 3"/>
          <p:cNvSpPr>
            <a:spLocks noGrp="1" noChangeArrowheads="1"/>
          </p:cNvSpPr>
          <p:nvPr>
            <p:ph type="subTitle" idx="1"/>
          </p:nvPr>
        </p:nvSpPr>
        <p:spPr>
          <a:xfrm>
            <a:off x="685800" y="2667000"/>
            <a:ext cx="7162800" cy="1752600"/>
          </a:xfrm>
        </p:spPr>
        <p:txBody>
          <a:bodyPr>
            <a:normAutofit fontScale="92500" lnSpcReduction="10000"/>
          </a:bodyPr>
          <a:lstStyle/>
          <a:p>
            <a:r>
              <a:rPr lang="en-US" sz="5400" dirty="0"/>
              <a:t>Activity </a:t>
            </a:r>
            <a:r>
              <a:rPr lang="en-US" sz="5400" dirty="0" smtClean="0"/>
              <a:t>2: </a:t>
            </a:r>
            <a:endParaRPr lang="en-US" sz="5400" dirty="0"/>
          </a:p>
          <a:p>
            <a:r>
              <a:rPr lang="en-US" sz="5400" dirty="0"/>
              <a:t>Introduction to reactions</a:t>
            </a:r>
          </a:p>
        </p:txBody>
      </p:sp>
      <p:sp>
        <p:nvSpPr>
          <p:cNvPr id="5" name="Rectangle 4"/>
          <p:cNvSpPr/>
          <p:nvPr/>
        </p:nvSpPr>
        <p:spPr>
          <a:xfrm>
            <a:off x="2362200" y="4495800"/>
            <a:ext cx="5105400" cy="1446550"/>
          </a:xfrm>
          <a:prstGeom prst="rect">
            <a:avLst/>
          </a:prstGeom>
        </p:spPr>
        <p:txBody>
          <a:bodyPr wrap="square">
            <a:spAutoFit/>
          </a:bodyPr>
          <a:lstStyle/>
          <a:p>
            <a:r>
              <a:rPr lang="en-US" sz="4400" dirty="0"/>
              <a:t>Trish </a:t>
            </a:r>
            <a:r>
              <a:rPr lang="en-US" sz="4400" dirty="0" smtClean="0"/>
              <a:t>Loeblein </a:t>
            </a:r>
            <a:r>
              <a:rPr lang="en-US" sz="4400" dirty="0" smtClean="0">
                <a:hlinkClick r:id="rId3" action="ppaction://hlinkfile"/>
              </a:rPr>
              <a:t>phet.colorado.edu</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6599238"/>
            <a:ext cx="2057400" cy="258762"/>
          </a:xfrm>
        </p:spPr>
        <p:txBody>
          <a:bodyPr/>
          <a:lstStyle/>
          <a:p>
            <a:pPr eaLnBrk="1" hangingPunct="1"/>
            <a:r>
              <a:rPr lang="en-US" sz="900" smtClean="0"/>
              <a:t>answer</a:t>
            </a:r>
          </a:p>
        </p:txBody>
      </p:sp>
      <p:pic>
        <p:nvPicPr>
          <p:cNvPr id="8195" name="Picture 3"/>
          <p:cNvPicPr>
            <a:picLocks noChangeAspect="1" noChangeArrowheads="1"/>
          </p:cNvPicPr>
          <p:nvPr/>
        </p:nvPicPr>
        <p:blipFill>
          <a:blip r:embed="rId2"/>
          <a:srcRect/>
          <a:stretch>
            <a:fillRect/>
          </a:stretch>
        </p:blipFill>
        <p:spPr bwMode="auto">
          <a:xfrm>
            <a:off x="304800" y="609600"/>
            <a:ext cx="5124450" cy="2619375"/>
          </a:xfrm>
          <a:prstGeom prst="rect">
            <a:avLst/>
          </a:prstGeom>
          <a:noFill/>
          <a:ln w="9525">
            <a:noFill/>
            <a:miter lim="800000"/>
            <a:headEnd/>
            <a:tailEnd/>
          </a:ln>
        </p:spPr>
      </p:pic>
      <p:pic>
        <p:nvPicPr>
          <p:cNvPr id="8196" name="Picture 4"/>
          <p:cNvPicPr>
            <a:picLocks noChangeAspect="1" noChangeArrowheads="1"/>
          </p:cNvPicPr>
          <p:nvPr/>
        </p:nvPicPr>
        <p:blipFill>
          <a:blip r:embed="rId3"/>
          <a:srcRect/>
          <a:stretch>
            <a:fillRect/>
          </a:stretch>
        </p:blipFill>
        <p:spPr bwMode="auto">
          <a:xfrm>
            <a:off x="228600" y="0"/>
            <a:ext cx="2590800" cy="685800"/>
          </a:xfrm>
          <a:prstGeom prst="rect">
            <a:avLst/>
          </a:prstGeom>
          <a:noFill/>
          <a:ln w="9525">
            <a:noFill/>
            <a:miter lim="800000"/>
            <a:headEnd/>
            <a:tailEnd/>
          </a:ln>
        </p:spPr>
      </p:pic>
      <p:pic>
        <p:nvPicPr>
          <p:cNvPr id="8197" name="Picture 5"/>
          <p:cNvPicPr>
            <a:picLocks noChangeAspect="1" noChangeArrowheads="1"/>
          </p:cNvPicPr>
          <p:nvPr/>
        </p:nvPicPr>
        <p:blipFill>
          <a:blip r:embed="rId4"/>
          <a:srcRect/>
          <a:stretch>
            <a:fillRect/>
          </a:stretch>
        </p:blipFill>
        <p:spPr bwMode="auto">
          <a:xfrm>
            <a:off x="5791200" y="381000"/>
            <a:ext cx="2590800" cy="1090613"/>
          </a:xfrm>
          <a:prstGeom prst="rect">
            <a:avLst/>
          </a:prstGeom>
          <a:noFill/>
          <a:ln w="9525">
            <a:noFill/>
            <a:miter lim="800000"/>
            <a:headEnd/>
            <a:tailEnd/>
          </a:ln>
        </p:spPr>
      </p:pic>
      <p:sp>
        <p:nvSpPr>
          <p:cNvPr id="8198" name="TextBox 7"/>
          <p:cNvSpPr txBox="1">
            <a:spLocks noChangeArrowheads="1"/>
          </p:cNvSpPr>
          <p:nvPr/>
        </p:nvSpPr>
        <p:spPr bwMode="auto">
          <a:xfrm>
            <a:off x="5562600" y="1600200"/>
            <a:ext cx="3581400" cy="1570038"/>
          </a:xfrm>
          <a:prstGeom prst="rect">
            <a:avLst/>
          </a:prstGeom>
          <a:noFill/>
          <a:ln w="9525">
            <a:noFill/>
            <a:miter lim="800000"/>
            <a:headEnd/>
            <a:tailEnd/>
          </a:ln>
        </p:spPr>
        <p:txBody>
          <a:bodyPr>
            <a:spAutoFit/>
          </a:bodyPr>
          <a:lstStyle/>
          <a:p>
            <a:r>
              <a:rPr lang="en-US" sz="3200"/>
              <a:t>For expandable container, set pressure constant </a:t>
            </a:r>
          </a:p>
        </p:txBody>
      </p:sp>
      <p:pic>
        <p:nvPicPr>
          <p:cNvPr id="8199" name="Picture 6"/>
          <p:cNvPicPr>
            <a:picLocks noChangeAspect="1" noChangeArrowheads="1"/>
          </p:cNvPicPr>
          <p:nvPr/>
        </p:nvPicPr>
        <p:blipFill>
          <a:blip r:embed="rId5"/>
          <a:srcRect/>
          <a:stretch>
            <a:fillRect/>
          </a:stretch>
        </p:blipFill>
        <p:spPr bwMode="auto">
          <a:xfrm>
            <a:off x="381000" y="3733800"/>
            <a:ext cx="5133975" cy="2924175"/>
          </a:xfrm>
          <a:prstGeom prst="rect">
            <a:avLst/>
          </a:prstGeom>
          <a:noFill/>
          <a:ln w="9525">
            <a:noFill/>
            <a:miter lim="800000"/>
            <a:headEnd/>
            <a:tailEnd/>
          </a:ln>
        </p:spPr>
      </p:pic>
      <p:pic>
        <p:nvPicPr>
          <p:cNvPr id="8200" name="Picture 7"/>
          <p:cNvPicPr>
            <a:picLocks noChangeAspect="1" noChangeArrowheads="1"/>
          </p:cNvPicPr>
          <p:nvPr/>
        </p:nvPicPr>
        <p:blipFill>
          <a:blip r:embed="rId6"/>
          <a:srcRect t="16667"/>
          <a:stretch>
            <a:fillRect/>
          </a:stretch>
        </p:blipFill>
        <p:spPr bwMode="auto">
          <a:xfrm>
            <a:off x="381000" y="3352800"/>
            <a:ext cx="2147888"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914400"/>
            <a:ext cx="8534400" cy="5943600"/>
          </a:xfrm>
        </p:spPr>
        <p:txBody>
          <a:bodyPr>
            <a:normAutofit fontScale="85000" lnSpcReduction="20000"/>
          </a:bodyPr>
          <a:lstStyle/>
          <a:p>
            <a:pPr marL="609600" indent="-609600">
              <a:lnSpc>
                <a:spcPct val="90000"/>
              </a:lnSpc>
              <a:buFontTx/>
              <a:buNone/>
            </a:pPr>
            <a:r>
              <a:rPr lang="en-US" sz="2400" dirty="0">
                <a:cs typeface="Times New Roman" pitchFamily="18" charset="0"/>
              </a:rPr>
              <a:t>Students will be able to: </a:t>
            </a:r>
            <a:r>
              <a:rPr lang="en-US" dirty="0" smtClean="0"/>
              <a:t> </a:t>
            </a:r>
            <a:endParaRPr lang="en-US" sz="3600" dirty="0" smtClean="0"/>
          </a:p>
          <a:p>
            <a:pPr lvl="0"/>
            <a:r>
              <a:rPr lang="en-US" dirty="0" smtClean="0"/>
              <a:t>Describe how the </a:t>
            </a:r>
            <a:r>
              <a:rPr lang="en-US" b="1" dirty="0" smtClean="0"/>
              <a:t>reaction coordinate</a:t>
            </a:r>
            <a:r>
              <a:rPr lang="en-US" dirty="0" smtClean="0"/>
              <a:t> can be used to predict whether a reaction will proceed including how the potential energy of the system changes.</a:t>
            </a:r>
            <a:endParaRPr lang="en-US" sz="3600" dirty="0" smtClean="0"/>
          </a:p>
          <a:p>
            <a:pPr lvl="0"/>
            <a:r>
              <a:rPr lang="en-US" dirty="0" smtClean="0"/>
              <a:t>Describe what affects the potential energy of the particles and how that relates to the energy graph. </a:t>
            </a:r>
            <a:endParaRPr lang="en-US" sz="3600" dirty="0" smtClean="0"/>
          </a:p>
          <a:p>
            <a:pPr lvl="0"/>
            <a:r>
              <a:rPr lang="en-US" dirty="0" smtClean="0"/>
              <a:t>Describe how the reaction coordinate can be used to predict whether a reaction will proceed </a:t>
            </a:r>
            <a:r>
              <a:rPr lang="en-US" b="1" dirty="0" smtClean="0"/>
              <a:t>slowly, quickly or not at all</a:t>
            </a:r>
            <a:r>
              <a:rPr lang="en-US" dirty="0" smtClean="0"/>
              <a:t>.  </a:t>
            </a:r>
            <a:endParaRPr lang="en-US" sz="3600" dirty="0" smtClean="0"/>
          </a:p>
          <a:p>
            <a:pPr lvl="0"/>
            <a:r>
              <a:rPr lang="en-US" dirty="0" smtClean="0"/>
              <a:t>Use the potential energy diagram to determine: </a:t>
            </a:r>
            <a:endParaRPr lang="en-US" sz="3600" dirty="0" smtClean="0"/>
          </a:p>
          <a:p>
            <a:pPr lvl="1"/>
            <a:r>
              <a:rPr lang="en-US" dirty="0" smtClean="0"/>
              <a:t>The </a:t>
            </a:r>
            <a:r>
              <a:rPr lang="en-US" i="1" dirty="0" smtClean="0"/>
              <a:t>approximate </a:t>
            </a:r>
            <a:r>
              <a:rPr lang="en-US" dirty="0" smtClean="0"/>
              <a:t>activation energy for the forward and reverse reactions. </a:t>
            </a:r>
            <a:endParaRPr lang="en-US" sz="3200" dirty="0" smtClean="0"/>
          </a:p>
          <a:p>
            <a:pPr lvl="1"/>
            <a:r>
              <a:rPr lang="en-US" dirty="0" smtClean="0"/>
              <a:t>The </a:t>
            </a:r>
            <a:r>
              <a:rPr lang="en-US" i="1" dirty="0" smtClean="0"/>
              <a:t>sign </a:t>
            </a:r>
            <a:r>
              <a:rPr lang="en-US" dirty="0" smtClean="0"/>
              <a:t>difference in energy between reactants and products. </a:t>
            </a:r>
            <a:endParaRPr lang="en-US" sz="3200" dirty="0" smtClean="0"/>
          </a:p>
          <a:p>
            <a:pPr lvl="0"/>
            <a:r>
              <a:rPr lang="en-US" dirty="0" smtClean="0"/>
              <a:t>Draw a potential energy diagram from the energies of reactants and products and activation energy.</a:t>
            </a:r>
            <a:endParaRPr lang="en-US" sz="3600" dirty="0" smtClean="0"/>
          </a:p>
          <a:p>
            <a:pPr marL="609600" indent="-609600">
              <a:lnSpc>
                <a:spcPct val="90000"/>
              </a:lnSpc>
              <a:buFontTx/>
              <a:buNone/>
            </a:pPr>
            <a:endParaRPr lang="en-US" sz="5800" dirty="0">
              <a:solidFill>
                <a:srgbClr val="009900"/>
              </a:solidFill>
              <a:cs typeface="Times New Roman" pitchFamily="18" charset="0"/>
            </a:endParaRPr>
          </a:p>
        </p:txBody>
      </p:sp>
      <p:sp>
        <p:nvSpPr>
          <p:cNvPr id="4" name="Title 3"/>
          <p:cNvSpPr>
            <a:spLocks noGrp="1"/>
          </p:cNvSpPr>
          <p:nvPr>
            <p:ph type="title"/>
          </p:nvPr>
        </p:nvSpPr>
        <p:spPr>
          <a:xfrm>
            <a:off x="457200" y="0"/>
            <a:ext cx="8229600" cy="1143000"/>
          </a:xfrm>
        </p:spPr>
        <p:txBody>
          <a:bodyPr/>
          <a:lstStyle/>
          <a:p>
            <a:r>
              <a:rPr lang="en-US" dirty="0" smtClean="0"/>
              <a:t>Learning Goals</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6705600" cy="1143000"/>
          </a:xfrm>
        </p:spPr>
        <p:txBody>
          <a:bodyPr>
            <a:normAutofit fontScale="90000"/>
          </a:bodyPr>
          <a:lstStyle/>
          <a:p>
            <a:pPr algn="l"/>
            <a:r>
              <a:rPr lang="en-US" dirty="0" smtClean="0"/>
              <a:t>Which reaction would probably appear to be quickest? </a:t>
            </a:r>
            <a:endParaRPr lang="en-US" dirty="0"/>
          </a:p>
        </p:txBody>
      </p:sp>
      <p:pic>
        <p:nvPicPr>
          <p:cNvPr id="1026" name="Picture 2"/>
          <p:cNvPicPr>
            <a:picLocks noChangeAspect="1" noChangeArrowheads="1"/>
          </p:cNvPicPr>
          <p:nvPr/>
        </p:nvPicPr>
        <p:blipFill>
          <a:blip r:embed="rId3"/>
          <a:srcRect r="13661"/>
          <a:stretch>
            <a:fillRect/>
          </a:stretch>
        </p:blipFill>
        <p:spPr bwMode="auto">
          <a:xfrm>
            <a:off x="63834" y="1828800"/>
            <a:ext cx="2222166" cy="2514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t="7987" r="15940"/>
          <a:stretch>
            <a:fillRect/>
          </a:stretch>
        </p:blipFill>
        <p:spPr bwMode="auto">
          <a:xfrm>
            <a:off x="2286000" y="1981200"/>
            <a:ext cx="2133600" cy="2362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l="2948"/>
          <a:stretch>
            <a:fillRect/>
          </a:stretch>
        </p:blipFill>
        <p:spPr bwMode="auto">
          <a:xfrm>
            <a:off x="6553200" y="0"/>
            <a:ext cx="2590800" cy="1905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r="23372"/>
          <a:stretch>
            <a:fillRect/>
          </a:stretch>
        </p:blipFill>
        <p:spPr bwMode="auto">
          <a:xfrm>
            <a:off x="4495800" y="1981200"/>
            <a:ext cx="1905000" cy="24003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r="9091"/>
          <a:stretch>
            <a:fillRect/>
          </a:stretch>
        </p:blipFill>
        <p:spPr bwMode="auto">
          <a:xfrm>
            <a:off x="6629400" y="1931772"/>
            <a:ext cx="2286000" cy="2419350"/>
          </a:xfrm>
          <a:prstGeom prst="rect">
            <a:avLst/>
          </a:prstGeom>
          <a:noFill/>
          <a:ln w="9525">
            <a:noFill/>
            <a:miter lim="800000"/>
            <a:headEnd/>
            <a:tailEnd/>
          </a:ln>
          <a:effectLst/>
        </p:spPr>
      </p:pic>
      <p:sp>
        <p:nvSpPr>
          <p:cNvPr id="10" name="TextBox 9"/>
          <p:cNvSpPr txBox="1"/>
          <p:nvPr/>
        </p:nvSpPr>
        <p:spPr>
          <a:xfrm>
            <a:off x="685800" y="4648200"/>
            <a:ext cx="8153400" cy="830997"/>
          </a:xfrm>
          <a:prstGeom prst="rect">
            <a:avLst/>
          </a:prstGeom>
          <a:noFill/>
        </p:spPr>
        <p:txBody>
          <a:bodyPr wrap="square" rtlCol="0">
            <a:spAutoFit/>
          </a:bodyPr>
          <a:lstStyle/>
          <a:p>
            <a:r>
              <a:rPr lang="en-US" sz="4800" dirty="0" smtClean="0"/>
              <a:t>A               B               C             D</a:t>
            </a:r>
            <a:endParaRPr lang="en-US" sz="48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srcRect l="3834"/>
          <a:stretch>
            <a:fillRect/>
          </a:stretch>
        </p:blipFill>
        <p:spPr bwMode="auto">
          <a:xfrm>
            <a:off x="5715000" y="914400"/>
            <a:ext cx="3429000" cy="2819400"/>
          </a:xfrm>
          <a:prstGeom prst="rect">
            <a:avLst/>
          </a:prstGeom>
          <a:noFill/>
          <a:ln w="9525">
            <a:noFill/>
            <a:miter lim="800000"/>
            <a:headEnd/>
            <a:tailEnd/>
          </a:ln>
          <a:effectLst/>
        </p:spPr>
      </p:pic>
      <p:pic>
        <p:nvPicPr>
          <p:cNvPr id="14" name="Picture 2"/>
          <p:cNvPicPr>
            <a:picLocks noChangeAspect="1" noChangeArrowheads="1"/>
          </p:cNvPicPr>
          <p:nvPr/>
        </p:nvPicPr>
        <p:blipFill>
          <a:blip r:embed="rId4"/>
          <a:srcRect/>
          <a:stretch>
            <a:fillRect/>
          </a:stretch>
        </p:blipFill>
        <p:spPr bwMode="auto">
          <a:xfrm>
            <a:off x="5638800" y="0"/>
            <a:ext cx="3505200" cy="801454"/>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l="2439" t="21556" r="4878" b="13774"/>
          <a:stretch>
            <a:fillRect/>
          </a:stretch>
        </p:blipFill>
        <p:spPr bwMode="auto">
          <a:xfrm>
            <a:off x="4854222" y="3810000"/>
            <a:ext cx="4289778" cy="3048000"/>
          </a:xfrm>
          <a:prstGeom prst="rect">
            <a:avLst/>
          </a:prstGeom>
          <a:noFill/>
          <a:ln w="9525">
            <a:noFill/>
            <a:miter lim="800000"/>
            <a:headEnd/>
            <a:tailEnd/>
          </a:ln>
          <a:effectLst/>
        </p:spPr>
      </p:pic>
      <p:sp>
        <p:nvSpPr>
          <p:cNvPr id="2" name="Title 1"/>
          <p:cNvSpPr>
            <a:spLocks noGrp="1"/>
          </p:cNvSpPr>
          <p:nvPr>
            <p:ph type="title"/>
          </p:nvPr>
        </p:nvSpPr>
        <p:spPr>
          <a:xfrm>
            <a:off x="457200" y="274638"/>
            <a:ext cx="5257800" cy="3916362"/>
          </a:xfrm>
        </p:spPr>
        <p:txBody>
          <a:bodyPr>
            <a:normAutofit/>
          </a:bodyPr>
          <a:lstStyle/>
          <a:p>
            <a:pPr algn="l"/>
            <a:r>
              <a:rPr lang="en-US" b="1" dirty="0" smtClean="0"/>
              <a:t>What would best describe what is in the container after several minutes have passed ?</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28600" y="2590800"/>
            <a:ext cx="8610600" cy="3886200"/>
          </a:xfrm>
        </p:spPr>
        <p:txBody>
          <a:bodyPr>
            <a:normAutofit fontScale="92500" lnSpcReduction="10000"/>
          </a:bodyPr>
          <a:lstStyle/>
          <a:p>
            <a:pPr marL="514350" indent="-514350">
              <a:buFont typeface="+mj-lt"/>
              <a:buAutoNum type="alphaUcPeriod"/>
            </a:pPr>
            <a:r>
              <a:rPr lang="en-US" sz="4400" dirty="0" smtClean="0"/>
              <a:t>Container will have only        &amp; </a:t>
            </a:r>
          </a:p>
          <a:p>
            <a:pPr marL="514350" indent="-514350">
              <a:buFont typeface="+mj-lt"/>
              <a:buAutoNum type="alphaUcPeriod"/>
            </a:pPr>
            <a:r>
              <a:rPr lang="en-US" sz="4400" dirty="0" smtClean="0"/>
              <a:t>Container will have only       &amp;</a:t>
            </a:r>
          </a:p>
          <a:p>
            <a:pPr marL="514350" indent="-514350">
              <a:buFont typeface="+mj-lt"/>
              <a:buAutoNum type="alphaUcPeriod"/>
            </a:pPr>
            <a:r>
              <a:rPr lang="en-US" sz="4400" dirty="0" smtClean="0"/>
              <a:t>Container will have a mixture of all four with more           &amp;</a:t>
            </a:r>
          </a:p>
          <a:p>
            <a:pPr marL="514350" indent="-514350">
              <a:buFont typeface="+mj-lt"/>
              <a:buAutoNum type="alphaUcPeriod"/>
            </a:pPr>
            <a:r>
              <a:rPr lang="en-US" sz="4400" dirty="0" smtClean="0"/>
              <a:t>Container will have a mixture of all four with more           &amp;</a:t>
            </a:r>
          </a:p>
          <a:p>
            <a:pPr marL="514350" indent="-514350">
              <a:buFont typeface="+mj-lt"/>
              <a:buAutoNum type="alphaUcPeriod"/>
            </a:pPr>
            <a:endParaRPr lang="en-US" sz="4400" dirty="0" smtClean="0"/>
          </a:p>
        </p:txBody>
      </p:sp>
      <p:pic>
        <p:nvPicPr>
          <p:cNvPr id="14" name="Picture 2"/>
          <p:cNvPicPr>
            <a:picLocks noChangeAspect="1" noChangeArrowheads="1"/>
          </p:cNvPicPr>
          <p:nvPr/>
        </p:nvPicPr>
        <p:blipFill>
          <a:blip r:embed="rId3"/>
          <a:srcRect/>
          <a:stretch>
            <a:fillRect/>
          </a:stretch>
        </p:blipFill>
        <p:spPr bwMode="auto">
          <a:xfrm>
            <a:off x="1" y="0"/>
            <a:ext cx="5679988" cy="10668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6248400" y="2590800"/>
            <a:ext cx="1086679" cy="6096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7772400" y="2590800"/>
            <a:ext cx="533400" cy="613410"/>
          </a:xfrm>
          <a:prstGeom prst="rect">
            <a:avLst/>
          </a:prstGeom>
          <a:noFill/>
          <a:ln w="9525">
            <a:noFill/>
            <a:miter lim="800000"/>
            <a:headEnd/>
            <a:tailEnd/>
          </a:ln>
          <a:effectLst/>
        </p:spPr>
      </p:pic>
      <p:pic>
        <p:nvPicPr>
          <p:cNvPr id="5127" name="Picture 7"/>
          <p:cNvPicPr>
            <a:picLocks noChangeAspect="1" noChangeArrowheads="1"/>
          </p:cNvPicPr>
          <p:nvPr/>
        </p:nvPicPr>
        <p:blipFill>
          <a:blip r:embed="rId6"/>
          <a:srcRect/>
          <a:stretch>
            <a:fillRect/>
          </a:stretch>
        </p:blipFill>
        <p:spPr bwMode="auto">
          <a:xfrm>
            <a:off x="6477000" y="3200400"/>
            <a:ext cx="685800" cy="791308"/>
          </a:xfrm>
          <a:prstGeom prst="rect">
            <a:avLst/>
          </a:prstGeom>
          <a:noFill/>
          <a:ln w="9525">
            <a:noFill/>
            <a:miter lim="800000"/>
            <a:headEnd/>
            <a:tailEnd/>
          </a:ln>
          <a:effectLst/>
        </p:spPr>
      </p:pic>
      <p:pic>
        <p:nvPicPr>
          <p:cNvPr id="5128" name="Picture 8"/>
          <p:cNvPicPr>
            <a:picLocks noChangeAspect="1" noChangeArrowheads="1"/>
          </p:cNvPicPr>
          <p:nvPr/>
        </p:nvPicPr>
        <p:blipFill>
          <a:blip r:embed="rId7"/>
          <a:srcRect/>
          <a:stretch>
            <a:fillRect/>
          </a:stretch>
        </p:blipFill>
        <p:spPr bwMode="auto">
          <a:xfrm>
            <a:off x="7848600" y="3276600"/>
            <a:ext cx="787400" cy="685800"/>
          </a:xfrm>
          <a:prstGeom prst="rect">
            <a:avLst/>
          </a:prstGeom>
          <a:noFill/>
          <a:ln w="9525">
            <a:noFill/>
            <a:miter lim="800000"/>
            <a:headEnd/>
            <a:tailEnd/>
          </a:ln>
          <a:effectLst/>
        </p:spPr>
      </p:pic>
      <p:sp>
        <p:nvSpPr>
          <p:cNvPr id="9" name="Title 8"/>
          <p:cNvSpPr>
            <a:spLocks noGrp="1"/>
          </p:cNvSpPr>
          <p:nvPr>
            <p:ph type="title"/>
          </p:nvPr>
        </p:nvSpPr>
        <p:spPr>
          <a:xfrm>
            <a:off x="0" y="1600200"/>
            <a:ext cx="2895600" cy="563562"/>
          </a:xfrm>
        </p:spPr>
        <p:txBody>
          <a:bodyPr>
            <a:normAutofit/>
          </a:bodyPr>
          <a:lstStyle/>
          <a:p>
            <a:r>
              <a:rPr lang="en-US" sz="2000" dirty="0" smtClean="0"/>
              <a:t>Answer choices</a:t>
            </a:r>
            <a:endParaRPr lang="en-US" sz="2000" dirty="0"/>
          </a:p>
        </p:txBody>
      </p:sp>
      <p:pic>
        <p:nvPicPr>
          <p:cNvPr id="10" name="Picture 2"/>
          <p:cNvPicPr>
            <a:picLocks noChangeAspect="1" noChangeArrowheads="1"/>
          </p:cNvPicPr>
          <p:nvPr/>
        </p:nvPicPr>
        <p:blipFill>
          <a:blip r:embed="rId8"/>
          <a:srcRect l="2439" t="21556" r="4878" b="13774"/>
          <a:stretch>
            <a:fillRect/>
          </a:stretch>
        </p:blipFill>
        <p:spPr bwMode="auto">
          <a:xfrm>
            <a:off x="5497687" y="0"/>
            <a:ext cx="3646312" cy="2590800"/>
          </a:xfrm>
          <a:prstGeom prst="rect">
            <a:avLst/>
          </a:prstGeom>
          <a:noFill/>
          <a:ln w="9525">
            <a:noFill/>
            <a:miter lim="800000"/>
            <a:headEnd/>
            <a:tailEnd/>
          </a:ln>
          <a:effectLst/>
        </p:spPr>
      </p:pic>
      <p:pic>
        <p:nvPicPr>
          <p:cNvPr id="11" name="Picture 4"/>
          <p:cNvPicPr>
            <a:picLocks noChangeAspect="1" noChangeArrowheads="1"/>
          </p:cNvPicPr>
          <p:nvPr/>
        </p:nvPicPr>
        <p:blipFill>
          <a:blip r:embed="rId4"/>
          <a:srcRect/>
          <a:stretch>
            <a:fillRect/>
          </a:stretch>
        </p:blipFill>
        <p:spPr bwMode="auto">
          <a:xfrm>
            <a:off x="5181600" y="4572000"/>
            <a:ext cx="1086679" cy="609600"/>
          </a:xfrm>
          <a:prstGeom prst="rect">
            <a:avLst/>
          </a:prstGeom>
          <a:noFill/>
          <a:ln w="9525">
            <a:noFill/>
            <a:miter lim="800000"/>
            <a:headEnd/>
            <a:tailEnd/>
          </a:ln>
          <a:effectLst/>
        </p:spPr>
      </p:pic>
      <p:pic>
        <p:nvPicPr>
          <p:cNvPr id="12" name="Picture 5"/>
          <p:cNvPicPr>
            <a:picLocks noChangeAspect="1" noChangeArrowheads="1"/>
          </p:cNvPicPr>
          <p:nvPr/>
        </p:nvPicPr>
        <p:blipFill>
          <a:blip r:embed="rId5"/>
          <a:srcRect/>
          <a:stretch>
            <a:fillRect/>
          </a:stretch>
        </p:blipFill>
        <p:spPr bwMode="auto">
          <a:xfrm>
            <a:off x="7086600" y="4572000"/>
            <a:ext cx="533400" cy="613410"/>
          </a:xfrm>
          <a:prstGeom prst="rect">
            <a:avLst/>
          </a:prstGeom>
          <a:noFill/>
          <a:ln w="9525">
            <a:noFill/>
            <a:miter lim="800000"/>
            <a:headEnd/>
            <a:tailEnd/>
          </a:ln>
          <a:effectLst/>
        </p:spPr>
      </p:pic>
      <p:pic>
        <p:nvPicPr>
          <p:cNvPr id="13" name="Picture 7"/>
          <p:cNvPicPr>
            <a:picLocks noChangeAspect="1" noChangeArrowheads="1"/>
          </p:cNvPicPr>
          <p:nvPr/>
        </p:nvPicPr>
        <p:blipFill>
          <a:blip r:embed="rId6"/>
          <a:srcRect/>
          <a:stretch>
            <a:fillRect/>
          </a:stretch>
        </p:blipFill>
        <p:spPr bwMode="auto">
          <a:xfrm>
            <a:off x="5334000" y="5715000"/>
            <a:ext cx="685800" cy="791308"/>
          </a:xfrm>
          <a:prstGeom prst="rect">
            <a:avLst/>
          </a:prstGeom>
          <a:noFill/>
          <a:ln w="9525">
            <a:noFill/>
            <a:miter lim="800000"/>
            <a:headEnd/>
            <a:tailEnd/>
          </a:ln>
          <a:effectLst/>
        </p:spPr>
      </p:pic>
      <p:pic>
        <p:nvPicPr>
          <p:cNvPr id="15" name="Picture 8"/>
          <p:cNvPicPr>
            <a:picLocks noChangeAspect="1" noChangeArrowheads="1"/>
          </p:cNvPicPr>
          <p:nvPr/>
        </p:nvPicPr>
        <p:blipFill>
          <a:blip r:embed="rId7"/>
          <a:srcRect/>
          <a:stretch>
            <a:fillRect/>
          </a:stretch>
        </p:blipFill>
        <p:spPr bwMode="auto">
          <a:xfrm>
            <a:off x="6934200" y="5791200"/>
            <a:ext cx="7874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52400" y="4038600"/>
            <a:ext cx="8610600" cy="2438400"/>
          </a:xfrm>
        </p:spPr>
        <p:txBody>
          <a:bodyPr>
            <a:normAutofit/>
          </a:bodyPr>
          <a:lstStyle/>
          <a:p>
            <a:pPr marL="514350" indent="-514350">
              <a:buFont typeface="+mj-lt"/>
              <a:buAutoNum type="alphaUcPeriod"/>
            </a:pPr>
            <a:r>
              <a:rPr lang="en-US" sz="4400" dirty="0" smtClean="0"/>
              <a:t>Increase the number of         &amp; </a:t>
            </a:r>
          </a:p>
          <a:p>
            <a:pPr marL="514350" indent="-514350">
              <a:buFont typeface="+mj-lt"/>
              <a:buAutoNum type="alphaUcPeriod"/>
            </a:pPr>
            <a:r>
              <a:rPr lang="en-US" sz="4400" dirty="0" smtClean="0"/>
              <a:t>Increase the number of          &amp;</a:t>
            </a:r>
          </a:p>
          <a:p>
            <a:pPr marL="514350" indent="-514350">
              <a:buFont typeface="+mj-lt"/>
              <a:buAutoNum type="alphaUcPeriod"/>
            </a:pPr>
            <a:r>
              <a:rPr lang="en-US" sz="4400" dirty="0" smtClean="0"/>
              <a:t>Have no effect </a:t>
            </a:r>
          </a:p>
          <a:p>
            <a:pPr marL="514350" indent="-514350">
              <a:buFont typeface="+mj-lt"/>
              <a:buAutoNum type="alphaUcPeriod"/>
            </a:pPr>
            <a:endParaRPr lang="en-US" sz="4400" dirty="0" smtClean="0"/>
          </a:p>
        </p:txBody>
      </p:sp>
      <p:pic>
        <p:nvPicPr>
          <p:cNvPr id="14" name="Picture 2"/>
          <p:cNvPicPr>
            <a:picLocks noChangeAspect="1" noChangeArrowheads="1"/>
          </p:cNvPicPr>
          <p:nvPr/>
        </p:nvPicPr>
        <p:blipFill>
          <a:blip r:embed="rId3"/>
          <a:srcRect/>
          <a:stretch>
            <a:fillRect/>
          </a:stretch>
        </p:blipFill>
        <p:spPr bwMode="auto">
          <a:xfrm>
            <a:off x="228600" y="2057400"/>
            <a:ext cx="5679988" cy="10668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6858000" y="4953000"/>
            <a:ext cx="1086679" cy="6096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8610600" y="5029200"/>
            <a:ext cx="533400" cy="613410"/>
          </a:xfrm>
          <a:prstGeom prst="rect">
            <a:avLst/>
          </a:prstGeom>
          <a:noFill/>
          <a:ln w="9525">
            <a:noFill/>
            <a:miter lim="800000"/>
            <a:headEnd/>
            <a:tailEnd/>
          </a:ln>
          <a:effectLst/>
        </p:spPr>
      </p:pic>
      <p:pic>
        <p:nvPicPr>
          <p:cNvPr id="5127" name="Picture 7"/>
          <p:cNvPicPr>
            <a:picLocks noChangeAspect="1" noChangeArrowheads="1"/>
          </p:cNvPicPr>
          <p:nvPr/>
        </p:nvPicPr>
        <p:blipFill>
          <a:blip r:embed="rId6"/>
          <a:srcRect/>
          <a:stretch>
            <a:fillRect/>
          </a:stretch>
        </p:blipFill>
        <p:spPr bwMode="auto">
          <a:xfrm>
            <a:off x="6858000" y="4114800"/>
            <a:ext cx="685800" cy="791308"/>
          </a:xfrm>
          <a:prstGeom prst="rect">
            <a:avLst/>
          </a:prstGeom>
          <a:noFill/>
          <a:ln w="9525">
            <a:noFill/>
            <a:miter lim="800000"/>
            <a:headEnd/>
            <a:tailEnd/>
          </a:ln>
          <a:effectLst/>
        </p:spPr>
      </p:pic>
      <p:pic>
        <p:nvPicPr>
          <p:cNvPr id="5128" name="Picture 8"/>
          <p:cNvPicPr>
            <a:picLocks noChangeAspect="1" noChangeArrowheads="1"/>
          </p:cNvPicPr>
          <p:nvPr/>
        </p:nvPicPr>
        <p:blipFill>
          <a:blip r:embed="rId7"/>
          <a:srcRect/>
          <a:stretch>
            <a:fillRect/>
          </a:stretch>
        </p:blipFill>
        <p:spPr bwMode="auto">
          <a:xfrm>
            <a:off x="8356600" y="4114800"/>
            <a:ext cx="787400" cy="685800"/>
          </a:xfrm>
          <a:prstGeom prst="rect">
            <a:avLst/>
          </a:prstGeom>
          <a:noFill/>
          <a:ln w="9525">
            <a:noFill/>
            <a:miter lim="800000"/>
            <a:headEnd/>
            <a:tailEnd/>
          </a:ln>
          <a:effectLst/>
        </p:spPr>
      </p:pic>
      <p:sp>
        <p:nvSpPr>
          <p:cNvPr id="9" name="Title 8"/>
          <p:cNvSpPr>
            <a:spLocks noGrp="1"/>
          </p:cNvSpPr>
          <p:nvPr>
            <p:ph type="title"/>
          </p:nvPr>
        </p:nvSpPr>
        <p:spPr>
          <a:xfrm>
            <a:off x="381000" y="381000"/>
            <a:ext cx="8763000" cy="1066800"/>
          </a:xfrm>
        </p:spPr>
        <p:txBody>
          <a:bodyPr>
            <a:noAutofit/>
          </a:bodyPr>
          <a:lstStyle/>
          <a:p>
            <a:pPr algn="l"/>
            <a:r>
              <a:rPr lang="en-US" sz="5400" b="1" dirty="0" smtClean="0">
                <a:solidFill>
                  <a:srgbClr val="FF0000"/>
                </a:solidFill>
              </a:rPr>
              <a:t>Using the heater          would</a:t>
            </a:r>
            <a:endParaRPr lang="en-US" sz="5400" b="1" dirty="0">
              <a:solidFill>
                <a:srgbClr val="FF0000"/>
              </a:solidFill>
            </a:endParaRPr>
          </a:p>
        </p:txBody>
      </p:sp>
      <p:pic>
        <p:nvPicPr>
          <p:cNvPr id="4098" name="Picture 2"/>
          <p:cNvPicPr>
            <a:picLocks noChangeAspect="1" noChangeArrowheads="1"/>
          </p:cNvPicPr>
          <p:nvPr/>
        </p:nvPicPr>
        <p:blipFill>
          <a:blip r:embed="rId8"/>
          <a:srcRect/>
          <a:stretch>
            <a:fillRect/>
          </a:stretch>
        </p:blipFill>
        <p:spPr bwMode="auto">
          <a:xfrm>
            <a:off x="5919098" y="304800"/>
            <a:ext cx="1143000" cy="966107"/>
          </a:xfrm>
          <a:prstGeom prst="rect">
            <a:avLst/>
          </a:prstGeom>
          <a:noFill/>
          <a:ln w="9525">
            <a:noFill/>
            <a:miter lim="800000"/>
            <a:headEnd/>
            <a:tailEnd/>
          </a:ln>
          <a:effectLst/>
        </p:spPr>
      </p:pic>
      <p:pic>
        <p:nvPicPr>
          <p:cNvPr id="4099" name="Picture 3"/>
          <p:cNvPicPr>
            <a:picLocks noChangeAspect="1" noChangeArrowheads="1"/>
          </p:cNvPicPr>
          <p:nvPr/>
        </p:nvPicPr>
        <p:blipFill>
          <a:blip r:embed="rId9"/>
          <a:srcRect t="10435"/>
          <a:stretch>
            <a:fillRect/>
          </a:stretch>
        </p:blipFill>
        <p:spPr bwMode="auto">
          <a:xfrm>
            <a:off x="5867400" y="1219200"/>
            <a:ext cx="2983082" cy="241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3916362"/>
          </a:xfrm>
        </p:spPr>
        <p:txBody>
          <a:bodyPr>
            <a:normAutofit/>
          </a:bodyPr>
          <a:lstStyle/>
          <a:p>
            <a:pPr algn="l"/>
            <a:r>
              <a:rPr lang="en-US" b="1" dirty="0" smtClean="0"/>
              <a:t>What would best describe what is in the container after several minutes have passed ?</a:t>
            </a:r>
            <a:endParaRPr lang="en-US" dirty="0"/>
          </a:p>
        </p:txBody>
      </p:sp>
      <p:pic>
        <p:nvPicPr>
          <p:cNvPr id="2050" name="Picture 2"/>
          <p:cNvPicPr>
            <a:picLocks noChangeAspect="1" noChangeArrowheads="1"/>
          </p:cNvPicPr>
          <p:nvPr/>
        </p:nvPicPr>
        <p:blipFill>
          <a:blip r:embed="rId3"/>
          <a:srcRect/>
          <a:stretch>
            <a:fillRect/>
          </a:stretch>
        </p:blipFill>
        <p:spPr bwMode="auto">
          <a:xfrm>
            <a:off x="5503333" y="3581400"/>
            <a:ext cx="3507317" cy="293635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172200" y="1295400"/>
            <a:ext cx="2750327" cy="2209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5116830" y="228600"/>
            <a:ext cx="4022558" cy="792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28600" y="2590800"/>
            <a:ext cx="8610600" cy="3886200"/>
          </a:xfrm>
        </p:spPr>
        <p:txBody>
          <a:bodyPr>
            <a:normAutofit fontScale="92500" lnSpcReduction="10000"/>
          </a:bodyPr>
          <a:lstStyle/>
          <a:p>
            <a:pPr marL="514350" indent="-514350">
              <a:buFont typeface="+mj-lt"/>
              <a:buAutoNum type="alphaUcPeriod"/>
            </a:pPr>
            <a:r>
              <a:rPr lang="en-US" sz="4400" dirty="0" smtClean="0"/>
              <a:t>Container will have only          &amp; </a:t>
            </a:r>
          </a:p>
          <a:p>
            <a:pPr marL="514350" indent="-514350">
              <a:buFont typeface="+mj-lt"/>
              <a:buAutoNum type="alphaUcPeriod"/>
            </a:pPr>
            <a:r>
              <a:rPr lang="en-US" sz="4400" dirty="0" smtClean="0"/>
              <a:t>Container will have only          &amp;</a:t>
            </a:r>
          </a:p>
          <a:p>
            <a:pPr marL="514350" indent="-514350">
              <a:buFont typeface="+mj-lt"/>
              <a:buAutoNum type="alphaUcPeriod"/>
            </a:pPr>
            <a:r>
              <a:rPr lang="en-US" sz="4400" dirty="0" smtClean="0"/>
              <a:t>Container will have a mixture of all four with more           &amp;</a:t>
            </a:r>
          </a:p>
          <a:p>
            <a:pPr marL="514350" indent="-514350">
              <a:buFont typeface="+mj-lt"/>
              <a:buAutoNum type="alphaUcPeriod"/>
            </a:pPr>
            <a:r>
              <a:rPr lang="en-US" sz="4400" dirty="0" smtClean="0"/>
              <a:t>Container will have a mixture of all four with more           &amp;</a:t>
            </a:r>
          </a:p>
          <a:p>
            <a:pPr marL="514350" indent="-514350">
              <a:buFont typeface="+mj-lt"/>
              <a:buAutoNum type="alphaUcPeriod"/>
            </a:pPr>
            <a:endParaRPr lang="en-US" sz="4400" dirty="0" smtClean="0"/>
          </a:p>
        </p:txBody>
      </p:sp>
      <p:sp>
        <p:nvSpPr>
          <p:cNvPr id="9" name="Title 8"/>
          <p:cNvSpPr>
            <a:spLocks noGrp="1"/>
          </p:cNvSpPr>
          <p:nvPr>
            <p:ph type="title"/>
          </p:nvPr>
        </p:nvSpPr>
        <p:spPr>
          <a:xfrm>
            <a:off x="0" y="1600200"/>
            <a:ext cx="2895600" cy="563562"/>
          </a:xfrm>
        </p:spPr>
        <p:txBody>
          <a:bodyPr>
            <a:normAutofit/>
          </a:bodyPr>
          <a:lstStyle/>
          <a:p>
            <a:r>
              <a:rPr lang="en-US" sz="2000" dirty="0" smtClean="0"/>
              <a:t>Answer choices</a:t>
            </a:r>
            <a:endParaRPr lang="en-US" sz="2000" dirty="0"/>
          </a:p>
        </p:txBody>
      </p:sp>
      <p:pic>
        <p:nvPicPr>
          <p:cNvPr id="3074" name="Picture 2"/>
          <p:cNvPicPr>
            <a:picLocks noChangeAspect="1" noChangeArrowheads="1"/>
          </p:cNvPicPr>
          <p:nvPr/>
        </p:nvPicPr>
        <p:blipFill>
          <a:blip r:embed="rId3"/>
          <a:srcRect/>
          <a:stretch>
            <a:fillRect/>
          </a:stretch>
        </p:blipFill>
        <p:spPr bwMode="auto">
          <a:xfrm>
            <a:off x="19049" y="228600"/>
            <a:ext cx="5703455" cy="990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6629400" y="3200400"/>
            <a:ext cx="762000" cy="738909"/>
          </a:xfrm>
          <a:prstGeom prst="rect">
            <a:avLst/>
          </a:prstGeom>
          <a:noFill/>
          <a:ln w="9525">
            <a:noFill/>
            <a:miter lim="800000"/>
            <a:headEnd/>
            <a:tailEnd/>
          </a:ln>
          <a:effectLst/>
        </p:spPr>
      </p:pic>
      <p:pic>
        <p:nvPicPr>
          <p:cNvPr id="17" name="Picture 3"/>
          <p:cNvPicPr>
            <a:picLocks noChangeAspect="1" noChangeArrowheads="1"/>
          </p:cNvPicPr>
          <p:nvPr/>
        </p:nvPicPr>
        <p:blipFill>
          <a:blip r:embed="rId4"/>
          <a:srcRect/>
          <a:stretch>
            <a:fillRect/>
          </a:stretch>
        </p:blipFill>
        <p:spPr bwMode="auto">
          <a:xfrm>
            <a:off x="5410200" y="5791200"/>
            <a:ext cx="762000" cy="738909"/>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8229600" y="3200400"/>
            <a:ext cx="914400" cy="692728"/>
          </a:xfrm>
          <a:prstGeom prst="rect">
            <a:avLst/>
          </a:prstGeom>
          <a:noFill/>
          <a:ln w="9525">
            <a:noFill/>
            <a:miter lim="800000"/>
            <a:headEnd/>
            <a:tailEnd/>
          </a:ln>
          <a:effectLst/>
        </p:spPr>
      </p:pic>
      <p:pic>
        <p:nvPicPr>
          <p:cNvPr id="18" name="Picture 4"/>
          <p:cNvPicPr>
            <a:picLocks noChangeAspect="1" noChangeArrowheads="1"/>
          </p:cNvPicPr>
          <p:nvPr/>
        </p:nvPicPr>
        <p:blipFill>
          <a:blip r:embed="rId5"/>
          <a:srcRect/>
          <a:stretch>
            <a:fillRect/>
          </a:stretch>
        </p:blipFill>
        <p:spPr bwMode="auto">
          <a:xfrm>
            <a:off x="7086600" y="5715000"/>
            <a:ext cx="914400" cy="692728"/>
          </a:xfrm>
          <a:prstGeom prst="rect">
            <a:avLst/>
          </a:prstGeom>
          <a:noFill/>
          <a:ln w="9525">
            <a:noFill/>
            <a:miter lim="800000"/>
            <a:headEnd/>
            <a:tailEnd/>
          </a:ln>
          <a:effectLst/>
        </p:spPr>
      </p:pic>
      <p:pic>
        <p:nvPicPr>
          <p:cNvPr id="19" name="Picture 2"/>
          <p:cNvPicPr>
            <a:picLocks noChangeAspect="1" noChangeArrowheads="1"/>
          </p:cNvPicPr>
          <p:nvPr/>
        </p:nvPicPr>
        <p:blipFill>
          <a:blip r:embed="rId6"/>
          <a:srcRect/>
          <a:stretch>
            <a:fillRect/>
          </a:stretch>
        </p:blipFill>
        <p:spPr bwMode="auto">
          <a:xfrm>
            <a:off x="5867400" y="0"/>
            <a:ext cx="2895600" cy="2424223"/>
          </a:xfrm>
          <a:prstGeom prst="rect">
            <a:avLst/>
          </a:prstGeom>
          <a:noFill/>
          <a:ln w="9525">
            <a:noFill/>
            <a:miter lim="800000"/>
            <a:headEnd/>
            <a:tailEnd/>
          </a:ln>
          <a:effectLst/>
        </p:spPr>
      </p:pic>
      <p:pic>
        <p:nvPicPr>
          <p:cNvPr id="3077" name="Picture 5"/>
          <p:cNvPicPr>
            <a:picLocks noChangeAspect="1" noChangeArrowheads="1"/>
          </p:cNvPicPr>
          <p:nvPr/>
        </p:nvPicPr>
        <p:blipFill>
          <a:blip r:embed="rId7"/>
          <a:srcRect/>
          <a:stretch>
            <a:fillRect/>
          </a:stretch>
        </p:blipFill>
        <p:spPr bwMode="auto">
          <a:xfrm>
            <a:off x="6477000" y="2514600"/>
            <a:ext cx="1044678" cy="771071"/>
          </a:xfrm>
          <a:prstGeom prst="rect">
            <a:avLst/>
          </a:prstGeom>
          <a:noFill/>
          <a:ln w="9525">
            <a:noFill/>
            <a:miter lim="800000"/>
            <a:headEnd/>
            <a:tailEnd/>
          </a:ln>
          <a:effectLst/>
        </p:spPr>
      </p:pic>
      <p:pic>
        <p:nvPicPr>
          <p:cNvPr id="21" name="Picture 5"/>
          <p:cNvPicPr>
            <a:picLocks noChangeAspect="1" noChangeArrowheads="1"/>
          </p:cNvPicPr>
          <p:nvPr/>
        </p:nvPicPr>
        <p:blipFill>
          <a:blip r:embed="rId7"/>
          <a:srcRect/>
          <a:stretch>
            <a:fillRect/>
          </a:stretch>
        </p:blipFill>
        <p:spPr bwMode="auto">
          <a:xfrm>
            <a:off x="5257800" y="4495800"/>
            <a:ext cx="1044678" cy="771071"/>
          </a:xfrm>
          <a:prstGeom prst="rect">
            <a:avLst/>
          </a:prstGeom>
          <a:noFill/>
          <a:ln w="9525">
            <a:noFill/>
            <a:miter lim="800000"/>
            <a:headEnd/>
            <a:tailEnd/>
          </a:ln>
          <a:effectLst/>
        </p:spPr>
      </p:pic>
      <p:pic>
        <p:nvPicPr>
          <p:cNvPr id="3078" name="Picture 6"/>
          <p:cNvPicPr>
            <a:picLocks noChangeAspect="1" noChangeArrowheads="1"/>
          </p:cNvPicPr>
          <p:nvPr/>
        </p:nvPicPr>
        <p:blipFill>
          <a:blip r:embed="rId8"/>
          <a:srcRect/>
          <a:stretch>
            <a:fillRect/>
          </a:stretch>
        </p:blipFill>
        <p:spPr bwMode="auto">
          <a:xfrm>
            <a:off x="8305800" y="2590800"/>
            <a:ext cx="609600" cy="609600"/>
          </a:xfrm>
          <a:prstGeom prst="rect">
            <a:avLst/>
          </a:prstGeom>
          <a:noFill/>
          <a:ln w="9525">
            <a:noFill/>
            <a:miter lim="800000"/>
            <a:headEnd/>
            <a:tailEnd/>
          </a:ln>
          <a:effectLst/>
        </p:spPr>
      </p:pic>
      <p:pic>
        <p:nvPicPr>
          <p:cNvPr id="23" name="Picture 6"/>
          <p:cNvPicPr>
            <a:picLocks noChangeAspect="1" noChangeArrowheads="1"/>
          </p:cNvPicPr>
          <p:nvPr/>
        </p:nvPicPr>
        <p:blipFill>
          <a:blip r:embed="rId8"/>
          <a:srcRect/>
          <a:stretch>
            <a:fillRect/>
          </a:stretch>
        </p:blipFill>
        <p:spPr bwMode="auto">
          <a:xfrm>
            <a:off x="6705600" y="4572000"/>
            <a:ext cx="609600"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3916362"/>
          </a:xfrm>
        </p:spPr>
        <p:txBody>
          <a:bodyPr>
            <a:normAutofit/>
          </a:bodyPr>
          <a:lstStyle/>
          <a:p>
            <a:pPr algn="l"/>
            <a:r>
              <a:rPr lang="en-US" b="1" dirty="0" smtClean="0"/>
              <a:t>What would best describe what is in the container after several minutes have passed ?</a:t>
            </a:r>
            <a:endParaRPr lang="en-US" dirty="0"/>
          </a:p>
        </p:txBody>
      </p:sp>
      <p:pic>
        <p:nvPicPr>
          <p:cNvPr id="5122" name="Picture 2"/>
          <p:cNvPicPr>
            <a:picLocks noChangeAspect="1" noChangeArrowheads="1"/>
          </p:cNvPicPr>
          <p:nvPr/>
        </p:nvPicPr>
        <p:blipFill>
          <a:blip r:embed="rId3"/>
          <a:srcRect b="10000"/>
          <a:stretch>
            <a:fillRect/>
          </a:stretch>
        </p:blipFill>
        <p:spPr bwMode="auto">
          <a:xfrm>
            <a:off x="4644390" y="228600"/>
            <a:ext cx="4381500" cy="762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4572000" y="3505200"/>
            <a:ext cx="3676650" cy="3078126"/>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a:srcRect/>
          <a:stretch>
            <a:fillRect/>
          </a:stretch>
        </p:blipFill>
        <p:spPr bwMode="auto">
          <a:xfrm>
            <a:off x="5593773" y="1143000"/>
            <a:ext cx="2918691"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600200"/>
            <a:ext cx="2895600" cy="563562"/>
          </a:xfrm>
        </p:spPr>
        <p:txBody>
          <a:bodyPr>
            <a:normAutofit/>
          </a:bodyPr>
          <a:lstStyle/>
          <a:p>
            <a:r>
              <a:rPr lang="en-US" sz="2000" dirty="0" smtClean="0"/>
              <a:t>Answer choices</a:t>
            </a:r>
            <a:endParaRPr lang="en-US" sz="2000" dirty="0"/>
          </a:p>
        </p:txBody>
      </p:sp>
      <p:pic>
        <p:nvPicPr>
          <p:cNvPr id="14" name="Picture 3"/>
          <p:cNvPicPr>
            <a:picLocks noChangeAspect="1" noChangeArrowheads="1"/>
          </p:cNvPicPr>
          <p:nvPr/>
        </p:nvPicPr>
        <p:blipFill>
          <a:blip r:embed="rId3"/>
          <a:srcRect/>
          <a:stretch>
            <a:fillRect/>
          </a:stretch>
        </p:blipFill>
        <p:spPr bwMode="auto">
          <a:xfrm>
            <a:off x="5638800" y="0"/>
            <a:ext cx="3219450" cy="2695354"/>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a:srcRect/>
          <a:stretch>
            <a:fillRect/>
          </a:stretch>
        </p:blipFill>
        <p:spPr bwMode="auto">
          <a:xfrm>
            <a:off x="52752" y="82061"/>
            <a:ext cx="5638800" cy="991749"/>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a:stretch>
            <a:fillRect/>
          </a:stretch>
        </p:blipFill>
        <p:spPr bwMode="auto">
          <a:xfrm>
            <a:off x="6477000" y="2667000"/>
            <a:ext cx="714375" cy="723900"/>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a:srcRect/>
          <a:stretch>
            <a:fillRect/>
          </a:stretch>
        </p:blipFill>
        <p:spPr bwMode="auto">
          <a:xfrm>
            <a:off x="7848600" y="2743200"/>
            <a:ext cx="876300" cy="609600"/>
          </a:xfrm>
          <a:prstGeom prst="rect">
            <a:avLst/>
          </a:prstGeom>
          <a:noFill/>
          <a:ln w="9525">
            <a:noFill/>
            <a:miter lim="800000"/>
            <a:headEnd/>
            <a:tailEnd/>
          </a:ln>
          <a:effectLst/>
        </p:spPr>
      </p:pic>
      <p:pic>
        <p:nvPicPr>
          <p:cNvPr id="6151" name="Picture 7"/>
          <p:cNvPicPr>
            <a:picLocks noChangeAspect="1" noChangeArrowheads="1"/>
          </p:cNvPicPr>
          <p:nvPr/>
        </p:nvPicPr>
        <p:blipFill>
          <a:blip r:embed="rId7"/>
          <a:srcRect/>
          <a:stretch>
            <a:fillRect/>
          </a:stretch>
        </p:blipFill>
        <p:spPr bwMode="auto">
          <a:xfrm>
            <a:off x="6324600" y="3276600"/>
            <a:ext cx="1209675" cy="762000"/>
          </a:xfrm>
          <a:prstGeom prst="rect">
            <a:avLst/>
          </a:prstGeom>
          <a:noFill/>
          <a:ln w="9525">
            <a:noFill/>
            <a:miter lim="800000"/>
            <a:headEnd/>
            <a:tailEnd/>
          </a:ln>
          <a:effectLst/>
        </p:spPr>
      </p:pic>
      <p:pic>
        <p:nvPicPr>
          <p:cNvPr id="6152" name="Picture 8"/>
          <p:cNvPicPr>
            <a:picLocks noChangeAspect="1" noChangeArrowheads="1"/>
          </p:cNvPicPr>
          <p:nvPr/>
        </p:nvPicPr>
        <p:blipFill>
          <a:blip r:embed="rId8"/>
          <a:srcRect/>
          <a:stretch>
            <a:fillRect/>
          </a:stretch>
        </p:blipFill>
        <p:spPr bwMode="auto">
          <a:xfrm>
            <a:off x="8229600" y="3352800"/>
            <a:ext cx="571500" cy="533400"/>
          </a:xfrm>
          <a:prstGeom prst="rect">
            <a:avLst/>
          </a:prstGeom>
          <a:noFill/>
          <a:ln w="9525">
            <a:noFill/>
            <a:miter lim="800000"/>
            <a:headEnd/>
            <a:tailEnd/>
          </a:ln>
          <a:effectLst/>
        </p:spPr>
      </p:pic>
      <p:sp>
        <p:nvSpPr>
          <p:cNvPr id="16" name="Content Placeholder 15"/>
          <p:cNvSpPr>
            <a:spLocks noGrp="1"/>
          </p:cNvSpPr>
          <p:nvPr>
            <p:ph idx="1"/>
          </p:nvPr>
        </p:nvSpPr>
        <p:spPr>
          <a:xfrm>
            <a:off x="228600" y="2743200"/>
            <a:ext cx="8610600" cy="3886200"/>
          </a:xfrm>
        </p:spPr>
        <p:txBody>
          <a:bodyPr>
            <a:normAutofit fontScale="85000" lnSpcReduction="20000"/>
          </a:bodyPr>
          <a:lstStyle/>
          <a:p>
            <a:pPr marL="514350" indent="-514350">
              <a:buFont typeface="+mj-lt"/>
              <a:buAutoNum type="alphaUcPeriod"/>
            </a:pPr>
            <a:r>
              <a:rPr lang="en-US" sz="4400" dirty="0" smtClean="0"/>
              <a:t>Container will have mostly        &amp; </a:t>
            </a:r>
          </a:p>
          <a:p>
            <a:pPr marL="514350" indent="-514350">
              <a:buFont typeface="+mj-lt"/>
              <a:buAutoNum type="alphaUcPeriod"/>
            </a:pPr>
            <a:r>
              <a:rPr lang="en-US" sz="4400" dirty="0" smtClean="0"/>
              <a:t>Container will have mostly            &amp;</a:t>
            </a:r>
          </a:p>
          <a:p>
            <a:pPr marL="514350" indent="-514350">
              <a:buFont typeface="+mj-lt"/>
              <a:buAutoNum type="alphaUcPeriod"/>
            </a:pPr>
            <a:r>
              <a:rPr lang="en-US" sz="4400" dirty="0" smtClean="0"/>
              <a:t>Container will have a mixture of all four with nearly equal amounts</a:t>
            </a:r>
          </a:p>
          <a:p>
            <a:pPr marL="514350" indent="-514350">
              <a:buFont typeface="+mj-lt"/>
              <a:buAutoNum type="alphaUcPeriod"/>
            </a:pPr>
            <a:r>
              <a:rPr lang="en-US" sz="4400" dirty="0" smtClean="0"/>
              <a:t>No reaction will occur since the products and reactants have the same energy</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14400"/>
            <a:ext cx="7772400" cy="1143000"/>
          </a:xfrm>
        </p:spPr>
        <p:txBody>
          <a:bodyPr>
            <a:normAutofit fontScale="90000"/>
          </a:bodyPr>
          <a:lstStyle/>
          <a:p>
            <a:r>
              <a:rPr lang="en-US" sz="6000" dirty="0"/>
              <a:t>Reactions and </a:t>
            </a:r>
            <a:r>
              <a:rPr lang="en-US" sz="6000" dirty="0" smtClean="0"/>
              <a:t>Rates 3 </a:t>
            </a:r>
            <a:br>
              <a:rPr lang="en-US" sz="6000" dirty="0" smtClean="0"/>
            </a:br>
            <a:r>
              <a:rPr lang="en-US" sz="6000" dirty="0" smtClean="0"/>
              <a:t>Clicker Questions</a:t>
            </a:r>
            <a:endParaRPr lang="en-US" sz="6000" dirty="0"/>
          </a:p>
        </p:txBody>
      </p:sp>
      <p:sp>
        <p:nvSpPr>
          <p:cNvPr id="2051" name="Rectangle 3"/>
          <p:cNvSpPr>
            <a:spLocks noGrp="1" noChangeArrowheads="1"/>
          </p:cNvSpPr>
          <p:nvPr>
            <p:ph type="subTitle" idx="1"/>
          </p:nvPr>
        </p:nvSpPr>
        <p:spPr>
          <a:xfrm>
            <a:off x="609600" y="2751852"/>
            <a:ext cx="7162800" cy="1752600"/>
          </a:xfrm>
        </p:spPr>
        <p:txBody>
          <a:bodyPr>
            <a:normAutofit fontScale="77500" lnSpcReduction="20000"/>
          </a:bodyPr>
          <a:lstStyle/>
          <a:p>
            <a:r>
              <a:rPr lang="en-US" sz="5400" dirty="0"/>
              <a:t>Activity 3</a:t>
            </a:r>
            <a:r>
              <a:rPr lang="en-US" sz="5400" dirty="0" smtClean="0"/>
              <a:t>: </a:t>
            </a:r>
            <a:endParaRPr lang="en-US" sz="5400" dirty="0"/>
          </a:p>
          <a:p>
            <a:r>
              <a:rPr lang="en-US" sz="5400" dirty="0"/>
              <a:t>Introduction to </a:t>
            </a:r>
            <a:r>
              <a:rPr lang="en-US" sz="5400" b="1" dirty="0"/>
              <a:t>Equilibrium</a:t>
            </a:r>
            <a:endParaRPr lang="en-US" sz="5400" dirty="0"/>
          </a:p>
        </p:txBody>
      </p:sp>
      <p:sp>
        <p:nvSpPr>
          <p:cNvPr id="5" name="Rectangle 4"/>
          <p:cNvSpPr/>
          <p:nvPr/>
        </p:nvSpPr>
        <p:spPr>
          <a:xfrm>
            <a:off x="2661920" y="4712732"/>
            <a:ext cx="4724400" cy="1446550"/>
          </a:xfrm>
          <a:prstGeom prst="rect">
            <a:avLst/>
          </a:prstGeom>
        </p:spPr>
        <p:txBody>
          <a:bodyPr wrap="square">
            <a:spAutoFit/>
          </a:bodyPr>
          <a:lstStyle/>
          <a:p>
            <a:r>
              <a:rPr lang="en-US" sz="4400" dirty="0"/>
              <a:t>Trish </a:t>
            </a:r>
            <a:r>
              <a:rPr lang="en-US" sz="4400" dirty="0" smtClean="0"/>
              <a:t>Loeblein </a:t>
            </a:r>
            <a:r>
              <a:rPr lang="en-US" sz="4400" dirty="0" smtClean="0">
                <a:hlinkClick r:id="rId3" action="ppaction://hlinkfile"/>
              </a:rPr>
              <a:t>phet.colorado.edu</a:t>
            </a:r>
            <a:endParaRPr 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12023</Words>
  <Application>Microsoft Office PowerPoint</Application>
  <PresentationFormat>On-screen Show (4:3)</PresentationFormat>
  <Paragraphs>1818</Paragraphs>
  <Slides>279</Slides>
  <Notes>225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279</vt:i4>
      </vt:variant>
    </vt:vector>
  </HeadingPairs>
  <TitlesOfParts>
    <vt:vector size="282" baseType="lpstr">
      <vt:lpstr>Default Design</vt:lpstr>
      <vt:lpstr>Bitmap Image</vt:lpstr>
      <vt:lpstr>Equation</vt:lpstr>
      <vt:lpstr>Loeblein’s Chemistry PhET clicker questions </vt:lpstr>
      <vt:lpstr>Table of contents by simulation</vt:lpstr>
      <vt:lpstr>Gas Properties Review </vt:lpstr>
      <vt:lpstr>Gas Properties: Understanding gas model </vt:lpstr>
      <vt:lpstr>1. There are 2 balloons in a room. They are identical in size and material. One balloon is filled with air and the other balloon is filled with Helium. How does the pressure of the air balloon compare to the pressure of the Helium balloon. The pressure in the air balloon is</vt:lpstr>
      <vt:lpstr>answer</vt:lpstr>
      <vt:lpstr>2. How does the pressure in the Helium balloon compare to the pressure of the air in the room? The pressure in the Helium balloon is</vt:lpstr>
      <vt:lpstr>3.  How do the number of air molecules in the air balloon compare to the number of He atoms in Helium balloon?  The number of air molecules is </vt:lpstr>
      <vt:lpstr>answer</vt:lpstr>
      <vt:lpstr>4. How does the average speed of the Helium molecules compare to that of the air molecules?  The average speed of the He molecules is</vt:lpstr>
      <vt:lpstr>Answer to 4</vt:lpstr>
      <vt:lpstr>Look at the animation of the particles bouncing around in the volume. Describe what visual information you can use to get a sense of the pressure that the gas particles are exerting on the walls. </vt:lpstr>
      <vt:lpstr>Why does the pressure reading vary with time?   What visual cues are associated with an increase in pressure?</vt:lpstr>
      <vt:lpstr> 5. What will happen to the pressure if temp is held constant and the volume is decreased?</vt:lpstr>
      <vt:lpstr>Answer to 5</vt:lpstr>
      <vt:lpstr>14.7psi=1atm </vt:lpstr>
      <vt:lpstr>The next slides follow the activity</vt:lpstr>
      <vt:lpstr>Understanding physical change of gases continues</vt:lpstr>
      <vt:lpstr>6. You are flying from Denver to Boston, and you bring along a ½ full bottle of shampoo that was well sealed before you left Denver. You land in Boston and proceed to your hotel. The number of air molecules within the shampoo bottle:  </vt:lpstr>
      <vt:lpstr>7.  If the walls of the shampoo bottle are strong and rigid so that the bottle has the same shape as before you left, how does the pressure of the air inside the bottle compare to the pressure of the air in Denver? </vt:lpstr>
      <vt:lpstr>8.  How does the pressure inside the bottle compare to the pressure of the air in Boston? </vt:lpstr>
      <vt:lpstr>9. If you had a water bottle with very soft sides. When you open your suitcase in Boston, the bottle would look </vt:lpstr>
      <vt:lpstr>What effects pressure for ideal gases?</vt:lpstr>
      <vt:lpstr>Slides for next day</vt:lpstr>
      <vt:lpstr>People who climb the tallest mountains in the world often use oxygen tanks to help them breathe.   If a mountain climber asked you to explain the physics behind the “thin air”, what would you say to him? </vt:lpstr>
      <vt:lpstr>Gravity concentrates air closer to sea level</vt:lpstr>
      <vt:lpstr>If you are in a building fire, you are supposed to lie on the ground. Why?   </vt:lpstr>
      <vt:lpstr>If you are hiking in the mountains and find yourself short of breath, do you think if you lie on the ground you could breathe easier? </vt:lpstr>
      <vt:lpstr>Review of KMT PhET sims: Friction, States of Matter and Gas Properties </vt:lpstr>
      <vt:lpstr>Learning Goals:</vt:lpstr>
      <vt:lpstr>Rub your hands together. What does friction do to molecules?</vt:lpstr>
      <vt:lpstr>If you have a bottle with Helium &amp; Nitrogen at room temperature, how do the speed of the particles compare?  </vt:lpstr>
      <vt:lpstr>Light and heavy gas at same temperature 300K</vt:lpstr>
      <vt:lpstr>Which is most likely oxygen gas?</vt:lpstr>
      <vt:lpstr>Which is most likely liquid water?</vt:lpstr>
      <vt:lpstr>How could material be the same temperature and yet have different Phase?  </vt:lpstr>
      <vt:lpstr>What happens if you add energy using the heater?</vt:lpstr>
      <vt:lpstr>PowerPoint Presentation</vt:lpstr>
      <vt:lpstr>KMT summary:  </vt:lpstr>
      <vt:lpstr>To show vibration</vt:lpstr>
      <vt:lpstr>An air particle travels about ___ as fast as a car on the highway.    60 mph is about 26m/s  </vt:lpstr>
      <vt:lpstr>How many water molecules are in a raindrop(.5 cm diameter). The molecules are about .1nm  </vt:lpstr>
      <vt:lpstr>Salts and Solubility </vt:lpstr>
      <vt:lpstr>Salts and Solubility Activity1</vt:lpstr>
      <vt:lpstr>Which is the formula for the compound made from  M+1 and N-2</vt:lpstr>
      <vt:lpstr>2. Which is the formula for the compound made from  M+3 and N-1</vt:lpstr>
      <vt:lpstr>3. Which is the formula for the compound made from  M+3 and N-2</vt:lpstr>
      <vt:lpstr>4. I thought this lab was _________ USEFUL for learning about ionic formulas.</vt:lpstr>
      <vt:lpstr>5. I thought this lab was _________ ENJOYABLE for learning about ionic formulas.</vt:lpstr>
      <vt:lpstr>6. Which is the best drawing for Magnesium chloride in a water solution? </vt:lpstr>
      <vt:lpstr>7. How would the drawing change if Magnesium chloride were changed to  Magnesium oxide?</vt:lpstr>
      <vt:lpstr>8. Which drawing best represents how large ions should be drawn in a 5 ml test tube of water?</vt:lpstr>
      <vt:lpstr>Salts and Solubility Activity 2</vt:lpstr>
      <vt:lpstr>1. Which is correct for dissolving barium iodide in water ?</vt:lpstr>
      <vt:lpstr>2. Sue used Salts to learn about “saturated solution”. Which image best shows a saturated solution?</vt:lpstr>
      <vt:lpstr>3. Waldo added salt to a test tube of water to learn about “saturated solution”. Which image best shows a saturated solution? </vt:lpstr>
      <vt:lpstr>4. If you used the sim to test silver chloride, you would see 80 Ag+ ions dissolved in 1E-17 liters. What is the solubility in 100 ml of water?</vt:lpstr>
      <vt:lpstr>The calculation for AgCl  example:  80 AgCl /6.02E23 AgCl/mole) *(178.8grams/mole)       = 2.4E –20 grams  2.4E –20 grams/(1E-17L) = .0024 grams/L   .0024 grams/L* .1L/100ml=.00024 g/100ml </vt:lpstr>
      <vt:lpstr>5. You knew a salt was either sodium chloride or silver chloride.  If  you put 1 gram in 10 ml of water in a test tube, and it looked like this</vt:lpstr>
      <vt:lpstr>6. How a drawing for Magnesium oxide be different from Magnesium chloride?</vt:lpstr>
      <vt:lpstr>Salts and Solubility Activity 3 Solution Equilibrium and Ksp </vt:lpstr>
      <vt:lpstr>1 Write Ksp in terms of s (simple)</vt:lpstr>
      <vt:lpstr>Answer to previous slide </vt:lpstr>
      <vt:lpstr>2 Write Ksp in terms of s coefficients and exponents required</vt:lpstr>
      <vt:lpstr>3 S in terms of Ksp</vt:lpstr>
      <vt:lpstr>Answer to previous slide</vt:lpstr>
      <vt:lpstr>4 Effect of reducing Ksp</vt:lpstr>
      <vt:lpstr>Answer to previous slide</vt:lpstr>
      <vt:lpstr>5 Predicting solubility by comparing Ksp </vt:lpstr>
      <vt:lpstr>6 Predicting precipitation by comparing Ksp </vt:lpstr>
      <vt:lpstr>Demonstration of sim for previous question</vt:lpstr>
      <vt:lpstr>Salts and Solubility Activity 4</vt:lpstr>
      <vt:lpstr>1 Predicting precipitation by comparing Ksp with common ion effect</vt:lpstr>
      <vt:lpstr>2 Precipitation prediction advanced with common ion effect </vt:lpstr>
      <vt:lpstr>Salts and Solubility Activity 5</vt:lpstr>
      <vt:lpstr>Which will have more dissolve particles in a saturated solution? Ksp=3 E –13  A compound made from</vt:lpstr>
      <vt:lpstr>Answer to 1</vt:lpstr>
      <vt:lpstr>Why doesn’t the mass of the particle matter?</vt:lpstr>
      <vt:lpstr>2. Which will have more dissolve particles in a saturated solution? Ksp=2 E –15  A compound made from</vt:lpstr>
      <vt:lpstr>Answer to 2</vt:lpstr>
      <vt:lpstr>3. Which will have more dissolve particles in a saturated solution? Ksp=2 E –15  A compound made from </vt:lpstr>
      <vt:lpstr>Answer to 3</vt:lpstr>
      <vt:lpstr>Reactions and Rates 1  Clicker Questions</vt:lpstr>
      <vt:lpstr>Learning Goals</vt:lpstr>
      <vt:lpstr>What will probably immediately happen ?</vt:lpstr>
      <vt:lpstr>What will probably happen ?</vt:lpstr>
      <vt:lpstr>What will probably immediately happen ?</vt:lpstr>
      <vt:lpstr>What will most likely be in the container after several minutes have passed ?</vt:lpstr>
      <vt:lpstr>Reactions and Rates 2  Clicker Questions</vt:lpstr>
      <vt:lpstr>Learning Goals</vt:lpstr>
      <vt:lpstr>Which reaction would probably appear to be quickest? </vt:lpstr>
      <vt:lpstr>What would best describe what is in the container after several minutes have passed ?</vt:lpstr>
      <vt:lpstr>Answer choices</vt:lpstr>
      <vt:lpstr>Using the heater          would</vt:lpstr>
      <vt:lpstr>What would best describe what is in the container after several minutes have passed ?</vt:lpstr>
      <vt:lpstr>Answer choices</vt:lpstr>
      <vt:lpstr>What would best describe what is in the container after several minutes have passed ?</vt:lpstr>
      <vt:lpstr>Answer choices</vt:lpstr>
      <vt:lpstr>Reactions and Rates 3  Clicker Questions</vt:lpstr>
      <vt:lpstr>Learning Goals</vt:lpstr>
      <vt:lpstr>Which best shows that equilibrium has been reached?</vt:lpstr>
      <vt:lpstr>Correct rate graph  Forward reaction rate =Reverse rate</vt:lpstr>
      <vt:lpstr>Which could show that equilibrium has been reached?</vt:lpstr>
      <vt:lpstr>All are at equilibrium within limits</vt:lpstr>
      <vt:lpstr>Which best shows that equilibrium has been reached?</vt:lpstr>
      <vt:lpstr>At equilibrium, what would you predict is in the container?</vt:lpstr>
      <vt:lpstr>Answer choices</vt:lpstr>
      <vt:lpstr>data</vt:lpstr>
      <vt:lpstr>How will the equilibrium of second trial compare to the equilibrium of the first?</vt:lpstr>
      <vt:lpstr>Answer choices</vt:lpstr>
      <vt:lpstr>Data for reactions</vt:lpstr>
      <vt:lpstr>At equilibrium, what would you predict is in the container?</vt:lpstr>
      <vt:lpstr>Answer choices</vt:lpstr>
      <vt:lpstr>data</vt:lpstr>
      <vt:lpstr>Reactions and Rates 4  Also uses Salts &amp; Solubility and States of Matter Clicker Questions</vt:lpstr>
      <vt:lpstr>Learning Goals</vt:lpstr>
      <vt:lpstr>If you add water to this salt solution, what will happen?</vt:lpstr>
      <vt:lpstr>If you increased the air pressure above this salt solution, what will happen?</vt:lpstr>
      <vt:lpstr>If you cooled the container, what will happen?    Ne(l) ⇌ Ne(g)  </vt:lpstr>
      <vt:lpstr>If you made the container smaller, while keeping the temperature constant, what will happen?  </vt:lpstr>
      <vt:lpstr>What would happen if you added energy using the heater ?</vt:lpstr>
      <vt:lpstr>What would happen if you added         ?</vt:lpstr>
      <vt:lpstr>What would happen if you added energy using the heater ?</vt:lpstr>
      <vt:lpstr>Balancing Chemical Equations Discussion and Clicker questions by Trish Loeblein 6/12/2011</vt:lpstr>
      <vt:lpstr>1. What would you do to balance this reaction?</vt:lpstr>
      <vt:lpstr>2. Which visual cues can you use on a test to see if your equation is balanced or not?</vt:lpstr>
      <vt:lpstr>3. Which chemicals are reactants?</vt:lpstr>
      <vt:lpstr>4. Which best describes the products of a chemical equation?</vt:lpstr>
      <vt:lpstr>5. Which are the products of this chemical equation?</vt:lpstr>
      <vt:lpstr>Which best describes the products of a chemical equation?</vt:lpstr>
      <vt:lpstr>6. Is this reaction balanced?</vt:lpstr>
      <vt:lpstr>Isotopes and Atomic Mass:  What does the mass on the periodic table mean? By Trish Loeblein http://phet.colorado.edu </vt:lpstr>
      <vt:lpstr>Pre-Lesson Discussion</vt:lpstr>
      <vt:lpstr>Post-Lesson Questions</vt:lpstr>
      <vt:lpstr>What would this be?</vt:lpstr>
      <vt:lpstr>Reason: The number of protons tells the name of the atom; the mass is given by the sum of protons and neutrons</vt:lpstr>
      <vt:lpstr>Which would be isotopes?</vt:lpstr>
      <vt:lpstr>Reason: Isotopes have same number of protons (so the same name), but different number of neutrons</vt:lpstr>
      <vt:lpstr>What would the approximate average mass of Hydrogen be?</vt:lpstr>
      <vt:lpstr>Reason: 3/6 gives 50% of each, so .5*2+.5*1=1.5 amu</vt:lpstr>
      <vt:lpstr>What would the approximate average mass of Argon be?</vt:lpstr>
      <vt:lpstr>Reason: .5*36+.25*38+.25*40 =37.5</vt:lpstr>
      <vt:lpstr>Discussion Questions: How would you know if this combination is likely to be found in some dirt? </vt:lpstr>
      <vt:lpstr>Reason: 10/14*14+4/14*15=14.285 On the periodic table, the mass of Nitrogen is given as 14.007, so this is not the most common mixture found in nature. </vt:lpstr>
      <vt:lpstr>pH Scale: qualitative learning goals </vt:lpstr>
      <vt:lpstr>1. The color of a solution identifies if it is an acid, base, or neutral solution.</vt:lpstr>
      <vt:lpstr>2. Which solution is basic?</vt:lpstr>
      <vt:lpstr>3. Which solution is acidic?</vt:lpstr>
      <vt:lpstr>4. Which solution is basic?</vt:lpstr>
      <vt:lpstr>5. Which solution is acidic?</vt:lpstr>
      <vt:lpstr>6. How will adding water effect the pH?</vt:lpstr>
      <vt:lpstr>A: more water lessens the acidity, so pH goes up </vt:lpstr>
      <vt:lpstr>7. How will equal amount of water effect the pH?</vt:lpstr>
      <vt:lpstr>B: more water lessens the basicity , so pH goes down, from 10 to 9.7,  but not by 2 (log scale) </vt:lpstr>
      <vt:lpstr>8. What is the order from most acidic to most basic?</vt:lpstr>
      <vt:lpstr>9. What is the order from most acidic to most basic?</vt:lpstr>
      <vt:lpstr>10. If spit has a pH = 7.4, what does that  tell you about the water equilibrium?        2H2O  OH-  + H3O+  </vt:lpstr>
      <vt:lpstr>Answer to 10 Since the pH is not 7, then something was added to make the equilibrium shift left. For example, if NaOH was added to water, OH- is immediately in the solution and some of it will react with the H3O+  , so the pH (which is inversely related to [H3O+ ]), goes up.  If something like HCl were added there would be more H3O+ , which would also cause a shift left, but there would be less OH- , (which is directly related to pH), so the pH is less than 7.    </vt:lpstr>
      <vt:lpstr>Reactants, Products, and Leftovers Activity 1: Introduction to Chemical reactions by Trish Loeblein  http://phet.colorado.edu </vt:lpstr>
      <vt:lpstr>1. Making a cheese sandwich can be represented by the chemical equation:               2 Bd + Ch → Bd2Ch What would you expect a sandwich to look like? </vt:lpstr>
      <vt:lpstr>2. Making a cheese sandwich can be represented by the chemical equation:                Bd2 + 2Ch → 2BdCh  What would you expect a sandwich to look like? </vt:lpstr>
      <vt:lpstr>3. Making a cheese sandwich can be represented by the chemical equation:            2 Bd + Ch → Bd2Ch What does the “2” on the left side of the chemical equation represent? </vt:lpstr>
      <vt:lpstr>4. Making a cheese sandwich can be represented by the chemical equation:              Bd2 + 2Ch → 2BdCh What does the “2” on the left side of the chemical equation represent? </vt:lpstr>
      <vt:lpstr>5. A menu at the Chemistry Café shows a sandwich:     BdM2Ch  What would you expect a sandwich to have?  </vt:lpstr>
      <vt:lpstr>6. A menu at the Chemistry Café describes  a sandwich as 3 pieces of bread, one meat and 2 cheeses.  What would you expect a sandwich name to be?  </vt:lpstr>
      <vt:lpstr>7. The Chemistry Café owner was out of bread. She went to the bakery next door and bought a loaf which had 33 slices. Then she sells 12 sandwiches, which need 2 pieces of bread each. How much bread did she have left?</vt:lpstr>
      <vt:lpstr>8. The Chemistry Café cook has a loaf which had 33 slices and a package of cheese that has 15 slices. He is making sandwiches that have 2 pieces of both bread and cheese. How many sandwiches can he make?</vt:lpstr>
      <vt:lpstr>Reactants, Products, and Leftovers  Activity 2: Limiting Reactants in Chemical reactions by Trish Loeblein  http://phet.colorado.edu (assuming complete reactions)</vt:lpstr>
      <vt:lpstr>1. A mixture of 4 moles of H2 and 3 moles of O2 reacts to make water. Identify: limiting reactant, excess reactant, and how much is unreacted. </vt:lpstr>
      <vt:lpstr>2. A mixture of 6 moles of H2 and 2 moles of O2 reacts to make water. How much water is made?</vt:lpstr>
      <vt:lpstr>3. A mixture of 2.5 moles of Na and 1.8 moles of Cl2 reacts to make NaCl. Identify: limiting reactant, excess reactant, and how much is unreacted. </vt:lpstr>
      <vt:lpstr>4. A mixture of 2.5 moles of Na and 1.8 moles of Cl2 reacts to make NaCl. How much sodium chloride is made?</vt:lpstr>
      <vt:lpstr>5. The reaction for combustion of methane is </vt:lpstr>
      <vt:lpstr>5. What are the amounts after the reaction?</vt:lpstr>
      <vt:lpstr>6. Given the shown amounts for the products and leftovers after a complete reaction, predict the initial reactants.  </vt:lpstr>
      <vt:lpstr>6. What are the amounts before the reaction?</vt:lpstr>
      <vt:lpstr>7. Given the shown amounts for the products and leftovers after a complete reaction, predict the initial reactants.  </vt:lpstr>
      <vt:lpstr>7. What are the amounts before the reaction?</vt:lpstr>
      <vt:lpstr>8. A mixture of S atoms (   ) and O2 molecules (   ) in a closed container is represented by the diagrams:</vt:lpstr>
      <vt:lpstr>9. An initial mixture of sulfur(   ) and oxygen(      )is represented:</vt:lpstr>
      <vt:lpstr>9. Before: S      O2</vt:lpstr>
      <vt:lpstr>10. Before: S      O2</vt:lpstr>
      <vt:lpstr>Build an Atom Demos for pre-lesson and clicker questions for post-lesson Trish Loeblein 6/14/2011 http://phet.colorado.edu/ </vt:lpstr>
      <vt:lpstr>1. What can you make with 4 protons and 4 neutrons? </vt:lpstr>
      <vt:lpstr>2. Would you predict that 4 protons and 4 neutrons will make a stable nucleus? </vt:lpstr>
      <vt:lpstr>3. If you have 5 protons &amp;     6 neutrons,  how many electrons would you add to make a neutral atom ?</vt:lpstr>
      <vt:lpstr>3. Reasoning: Neutrons don’t matter because they have zero charge; need equal number of protons and electrons</vt:lpstr>
      <vt:lpstr>4. What is mass for an atom with 8 protons, 9 neutrons and 8 electrons?</vt:lpstr>
      <vt:lpstr>5. If you have 5 protons,   6 neutrons, &amp; 5 electrons,  what would the symbol look like?</vt:lpstr>
      <vt:lpstr>6. If you have 8 protons, 9 neutrons, 10 electrons, what would the atom or ion be?</vt:lpstr>
      <vt:lpstr>7. If you have 3 protons,         4 neutrons, &amp; 3 electrons, what would the model look like?</vt:lpstr>
      <vt:lpstr>8. If a particle has               3 protons, 4 neutrons, &amp;    3 electrons, then a proton is added what would the symbol be?</vt:lpstr>
      <vt:lpstr>Build a Molecule activity by Trish Loeblein  http://phet.colorado.edu/</vt:lpstr>
      <vt:lpstr>1. Which picture best displays atoms?</vt:lpstr>
      <vt:lpstr>2. Which picture displays 2NH3?</vt:lpstr>
      <vt:lpstr>3. Which could be hydrochloric acid?</vt:lpstr>
      <vt:lpstr>4. Which could be CO2?</vt:lpstr>
      <vt:lpstr>5. What is the name of this molecule?</vt:lpstr>
      <vt:lpstr>6. What is the name of this molecule?</vt:lpstr>
      <vt:lpstr>7. What is the name of this molecule?</vt:lpstr>
      <vt:lpstr>Acid Base Solutions:  Strength and Concentration  by Trish Loeblein  July 2011</vt:lpstr>
      <vt:lpstr>Icons for Acid Base Solutions</vt:lpstr>
      <vt:lpstr>1.Order the solutions from lowest to highest pH.</vt:lpstr>
      <vt:lpstr>2.Order the solutions from lowest to highest pH.</vt:lpstr>
      <vt:lpstr>3. Which image is from a strong acid? </vt:lpstr>
      <vt:lpstr>4. Which image is from a weak base? </vt:lpstr>
      <vt:lpstr>5. Strong acids have lower pH than weak acids.</vt:lpstr>
      <vt:lpstr> 5. Strong acids have lower pH than weak acids?</vt:lpstr>
      <vt:lpstr>7. A solution with  [H3O+] = .1 M contains a stronger acid than a solution [H3O+] = .001 M.</vt:lpstr>
      <vt:lpstr>8. A solution with [H3O+] = .1 M contains a stronger acid than a solution [H3O+] = .001 M?</vt:lpstr>
      <vt:lpstr>9. What ALWAYS distinguishes a weak acid from a strong acid?</vt:lpstr>
      <vt:lpstr>10. What ALWAYS distinguishes a weak base from a strong base?</vt:lpstr>
      <vt:lpstr>Icons for Acid Base Solutions</vt:lpstr>
      <vt:lpstr>Sugar and Salt Solutions 1</vt:lpstr>
      <vt:lpstr>Which would you predict to be a salt?</vt:lpstr>
      <vt:lpstr>1. Ans Which would you predict to be a salt?</vt:lpstr>
      <vt:lpstr>2. If a compound conducts electricity when in solution with water, you might categorize the compound as a </vt:lpstr>
      <vt:lpstr>3. Which would not conduct electricity very well in solution with pure water?</vt:lpstr>
      <vt:lpstr>3ans. Which would not conduct electricity very well in solution with pure water?</vt:lpstr>
      <vt:lpstr>4. If the microscopic view of a compound in water looks like the picture on the left (I.), you might categorize the compound as a</vt:lpstr>
      <vt:lpstr>5. To increase the concentration of a solution, you could </vt:lpstr>
      <vt:lpstr>6. Which would you predict to be ionic?</vt:lpstr>
      <vt:lpstr>6ans. Which would you predict to be ionic?</vt:lpstr>
      <vt:lpstr>7. If the microscopic view of a compound in water looks like the picture on the left (I.), you might categorize the compound as a</vt:lpstr>
      <vt:lpstr>8. If the microscopic view of a compound in water looks like the picture, you might categorize the compound as </vt:lpstr>
      <vt:lpstr>9. If Sodium Chloride is added to this solution, how will the concentrations change?</vt:lpstr>
      <vt:lpstr>Molecule Shapes </vt:lpstr>
      <vt:lpstr>Which is a molecule?</vt:lpstr>
      <vt:lpstr>2. Which would have a linear shape?</vt:lpstr>
      <vt:lpstr>3. Which has only single bonds?</vt:lpstr>
      <vt:lpstr>4. What shape is water?</vt:lpstr>
      <vt:lpstr>5. Which is an example of an exception to the octet rule?</vt:lpstr>
      <vt:lpstr>5ans. Which is an example of an exception to the octet rule?</vt:lpstr>
      <vt:lpstr>6. Which molecule could be represented with this diagram?</vt:lpstr>
      <vt:lpstr>7. Which molecule could be represented with this diagram?</vt:lpstr>
      <vt:lpstr>Molecule Polarity</vt:lpstr>
      <vt:lpstr>1. Which would represent the correct dipole?</vt:lpstr>
      <vt:lpstr>2. Which would be the best description for the bond?</vt:lpstr>
      <vt:lpstr>3. The molecule shown would be described with</vt:lpstr>
      <vt:lpstr>4. The bond dipole and molecular dipole would be</vt:lpstr>
      <vt:lpstr>5. The molecule shown would be described with</vt:lpstr>
      <vt:lpstr>6. The molecule shown would be described with</vt:lpstr>
      <vt:lpstr>7. Draw the dipole representations</vt:lpstr>
      <vt:lpstr>7ans. Draw the dipole representations</vt:lpstr>
      <vt:lpstr>States of Matter Basics</vt:lpstr>
      <vt:lpstr>Learning Goals:</vt:lpstr>
      <vt:lpstr>Which is most likely oxygen gas?</vt:lpstr>
      <vt:lpstr>Which is most likely liquid water?</vt:lpstr>
      <vt:lpstr>How could there be 2 phases of oxygen at one temperapture?  </vt:lpstr>
      <vt:lpstr>What happens if you add energy using the heater?</vt:lpstr>
      <vt:lpstr>PowerPoint Presentation</vt:lpstr>
      <vt:lpstr>What happens if you reduce the volume?</vt:lpstr>
      <vt:lpstr>What happens if you reduce the volume a little?</vt:lpstr>
      <vt:lpstr>Which liquid material is most likely shown on the left?</vt:lpstr>
      <vt:lpstr>Density Concept Question  by Trish Loeblein  used with Density Activity </vt:lpstr>
      <vt:lpstr>1. You put in a pool with 100 L of water. Then you drop an aluminum block in and the volume rises to 105 L. What is the volume of the block?</vt:lpstr>
      <vt:lpstr>2. You put in a pool with 100 L of water. Then you drop an wood block in and the volume rises to 102 L. What is the volume of the block?</vt:lpstr>
      <vt:lpstr>3. Two different blocks, both with a mass of 5 kg have different volumes. How is it possible?</vt:lpstr>
      <vt:lpstr>4. Two different blocks, both with a volume of 3.38L have different mass. What would be a good explanation?</vt:lpstr>
      <vt:lpstr>Some information for 4</vt:lpstr>
      <vt:lpstr>5. What is the density of the block? </vt:lpstr>
      <vt:lpstr>6. Joe was doing a lab. He massed an object and then pushed it into some water. He recorded- 3.5 kg and 5 L. What might the object be? </vt:lpstr>
      <vt:lpstr>7. What is the mass of the block if it has a density of 0.86? </vt:lpstr>
      <vt:lpstr>Alpha Decay Questions Trish Loeblein 6/14/2011 http://phet.colorado.edu/ </vt:lpstr>
      <vt:lpstr>1. If you read a test question that says: Hg-202 undergoes alpha decay to Pt-198. What does that tell you?</vt:lpstr>
      <vt:lpstr>Hg-202 undergoes alpha decay to Pt-198.  2. What else do you know?</vt:lpstr>
      <vt:lpstr>Hg-202 undergoes alpha decay to Pt-198.  3. What would the reaction look like?</vt:lpstr>
      <vt:lpstr>4. If you know the half-life of a substance is 50 seconds and the initial amount can be represented as   which can you know for certain?</vt:lpstr>
      <vt:lpstr>5. If you know the half-life of a substance is 50 seconds and the initial amount can be represented as   what would you predict the graph to look like after 150 seconds?</vt:lpstr>
      <vt:lpstr>Molarity PhET</vt:lpstr>
      <vt:lpstr>Which of these solutions look like they are saturated?</vt:lpstr>
      <vt:lpstr>2. What do you think the solubility of this solution is? </vt:lpstr>
      <vt:lpstr>3. Which could help you identify the independent variables?</vt:lpstr>
      <vt:lpstr>4. Given this graph, what can you say about the experiment? </vt:lpstr>
      <vt:lpstr>5. Given this graph, what can you say about the relationship between amount of solute and concentration? </vt:lpstr>
      <vt:lpstr>6. What was held constant in the experiment that gives this graph? (Assume good experimental design) </vt:lpstr>
      <vt:lpstr>7. Given this graph, what can you say about the relationship between amount of solution and concentration? </vt:lpstr>
      <vt:lpstr>8. Given this graph, what would you predict for the concentration at  0.8 moles of solute for each chemical? </vt:lpstr>
      <vt:lpstr>9. Given this graph, what would you predict the solubility of the red chemical?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Properties</dc:title>
  <dc:creator>Jeffco Schools</dc:creator>
  <cp:lastModifiedBy>Trish</cp:lastModifiedBy>
  <cp:revision>73</cp:revision>
  <dcterms:created xsi:type="dcterms:W3CDTF">2007-11-05T18:21:56Z</dcterms:created>
  <dcterms:modified xsi:type="dcterms:W3CDTF">2013-07-04T22:39:20Z</dcterms:modified>
</cp:coreProperties>
</file>