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70" r:id="rId5"/>
    <p:sldId id="261" r:id="rId6"/>
    <p:sldId id="262" r:id="rId7"/>
    <p:sldId id="267" r:id="rId8"/>
    <p:sldId id="263" r:id="rId9"/>
    <p:sldId id="271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40" autoAdjust="0"/>
  </p:normalViewPr>
  <p:slideViewPr>
    <p:cSldViewPr>
      <p:cViewPr varScale="1">
        <p:scale>
          <a:sx n="64" d="100"/>
          <a:sy n="64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6FD2C8E-6C3C-4110-8300-9237E2A063F6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719294B-460E-43B2-A9C5-CC041D9FF1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22015-B513-4FB7-BCE5-2F88B36806A5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Reactions and Rates</a:t>
            </a:r>
            <a:r>
              <a:rPr lang="en-US" baseline="0" dirty="0" smtClean="0"/>
              <a:t> activity 1 was done in September, #2 was done in December, 3 and 4 will be done in the same unit in March. 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12CC5-4910-4BD8-9C78-2BC4CDDB9445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9294B-460E-43B2-A9C5-CC041D9FF1C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The</a:t>
            </a:r>
            <a:r>
              <a:rPr lang="en-US" baseline="0" dirty="0" smtClean="0"/>
              <a:t> effect of pressure on solutions was not investigated in the experiments, but is clearly in the textbook reading and practice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9294B-460E-43B2-A9C5-CC041D9FF1C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663FBA-91D3-4BF1-AC84-5207C2AF9FC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 Changin</a:t>
            </a:r>
            <a:r>
              <a:rPr lang="en-US" baseline="0" dirty="0" smtClean="0"/>
              <a:t>g the container size without changing temperature clearly increases the pressure. </a:t>
            </a:r>
            <a:r>
              <a:rPr lang="en-US" dirty="0" smtClean="0"/>
              <a:t>The</a:t>
            </a:r>
            <a:r>
              <a:rPr lang="en-US" baseline="0" dirty="0" smtClean="0"/>
              <a:t> effect of pressure was not investigated in the experiments, but is clearly in the textbook reading and practice problems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663FBA-91D3-4BF1-AC84-5207C2AF9FC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9294B-460E-43B2-A9C5-CC041D9FF1C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910EB-80E8-4306-B5C9-3DDF3B1784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8C34A-933D-4510-8B94-F8866B47C2A2}" type="datetimeFigureOut">
              <a:rPr lang="en-US" smtClean="0"/>
              <a:pPr/>
              <a:t>7/7/2013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8776-5139-4506-B6DC-7725008C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Reactions and </a:t>
            </a:r>
            <a:r>
              <a:rPr lang="en-US" b="1" i="1" dirty="0" smtClean="0"/>
              <a:t>Rates </a:t>
            </a:r>
            <a:r>
              <a:rPr lang="en-US" dirty="0" smtClean="0"/>
              <a:t>4 </a:t>
            </a:r>
            <a:br>
              <a:rPr lang="en-US" dirty="0" smtClean="0"/>
            </a:br>
            <a:r>
              <a:rPr lang="en-US" dirty="0" smtClean="0"/>
              <a:t>Also uses </a:t>
            </a:r>
            <a:r>
              <a:rPr lang="en-US" b="1" i="1" dirty="0" smtClean="0"/>
              <a:t>Salts &amp; Solubility </a:t>
            </a:r>
            <a:r>
              <a:rPr lang="en-US" dirty="0" smtClean="0"/>
              <a:t>and </a:t>
            </a:r>
            <a:r>
              <a:rPr lang="en-US" b="1" i="1" dirty="0" smtClean="0"/>
              <a:t>States of Matter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Clicker Questions</a:t>
            </a:r>
            <a:endParaRPr lang="en-US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0"/>
            <a:ext cx="7162800" cy="1143000"/>
          </a:xfrm>
        </p:spPr>
        <p:txBody>
          <a:bodyPr>
            <a:normAutofit/>
          </a:bodyPr>
          <a:lstStyle/>
          <a:p>
            <a:r>
              <a:rPr lang="en-US" sz="4800" b="1" dirty="0" err="1" smtClean="0"/>
              <a:t>LeChatlier’s</a:t>
            </a:r>
            <a:r>
              <a:rPr lang="en-US" sz="4800" b="1" dirty="0" smtClean="0"/>
              <a:t> </a:t>
            </a:r>
            <a:r>
              <a:rPr lang="en-US" sz="4800" b="1" dirty="0"/>
              <a:t>Principle </a:t>
            </a:r>
            <a:endParaRPr lang="en-US" sz="5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648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Trish Loeblein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534400" cy="5943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>
                <a:cs typeface="Times New Roman" pitchFamily="18" charset="0"/>
              </a:rPr>
              <a:t>Students will be able to: </a:t>
            </a:r>
            <a:r>
              <a:rPr lang="en-US" dirty="0" smtClean="0"/>
              <a:t> </a:t>
            </a:r>
            <a:endParaRPr lang="en-US" sz="3600" dirty="0" smtClean="0"/>
          </a:p>
          <a:p>
            <a:pPr lvl="0"/>
            <a:r>
              <a:rPr lang="en-US" sz="4400" dirty="0"/>
              <a:t>Explain how to make equilibrium systems change and predict what changes will happen.</a:t>
            </a:r>
          </a:p>
          <a:p>
            <a:pPr lvl="0"/>
            <a:r>
              <a:rPr lang="en-US" sz="4400" dirty="0"/>
              <a:t>Compare and contrast salt-solution, phase, and chemical equilibriums.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5800" dirty="0">
              <a:solidFill>
                <a:srgbClr val="009900"/>
              </a:solidFill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you add water to this salt solution, what will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4191000" cy="3810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left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err="1" smtClean="0">
                <a:solidFill>
                  <a:srgbClr val="0070C0"/>
                </a:solidFill>
              </a:rPr>
              <a:t>LeChatlier’s</a:t>
            </a:r>
            <a:r>
              <a:rPr lang="en-US" b="1" dirty="0" smtClean="0">
                <a:solidFill>
                  <a:srgbClr val="0070C0"/>
                </a:solidFill>
              </a:rPr>
              <a:t> principle doesn’t apply to physical systems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1524000"/>
            <a:ext cx="655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NaCl</a:t>
            </a:r>
            <a:r>
              <a:rPr lang="en-US" sz="4000" dirty="0" smtClean="0">
                <a:latin typeface="Comic Sans MS" pitchFamily="66" charset="0"/>
              </a:rPr>
              <a:t>(s)</a:t>
            </a:r>
            <a:r>
              <a:rPr lang="en-US" sz="4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⇌</a:t>
            </a:r>
            <a:r>
              <a:rPr lang="en-US" sz="4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smtClean="0">
                <a:solidFill>
                  <a:srgbClr val="FF33CC"/>
                </a:solidFill>
                <a:latin typeface="Comic Sans MS" pitchFamily="66" charset="0"/>
              </a:rPr>
              <a:t>Na</a:t>
            </a:r>
            <a:r>
              <a:rPr lang="en-US" sz="4000" baseline="30000" dirty="0" smtClean="0">
                <a:solidFill>
                  <a:srgbClr val="FF33CC"/>
                </a:solidFill>
                <a:latin typeface="Comic Sans MS" pitchFamily="66" charset="0"/>
              </a:rPr>
              <a:t>+ </a:t>
            </a:r>
            <a:r>
              <a:rPr lang="en-US" sz="4000" baseline="-25000" dirty="0" smtClean="0">
                <a:solidFill>
                  <a:srgbClr val="FF33CC"/>
                </a:solidFill>
                <a:latin typeface="Comic Sans MS" pitchFamily="66" charset="0"/>
              </a:rPr>
              <a:t>(</a:t>
            </a:r>
            <a:r>
              <a:rPr lang="en-US" sz="4000" baseline="-25000" dirty="0" err="1" smtClean="0">
                <a:solidFill>
                  <a:srgbClr val="FF33CC"/>
                </a:solidFill>
                <a:latin typeface="Comic Sans MS" pitchFamily="66" charset="0"/>
              </a:rPr>
              <a:t>aq</a:t>
            </a:r>
            <a:r>
              <a:rPr lang="en-US" sz="4000" baseline="-25000" dirty="0" smtClean="0">
                <a:solidFill>
                  <a:srgbClr val="FF33CC"/>
                </a:solidFill>
                <a:latin typeface="Comic Sans MS" pitchFamily="66" charset="0"/>
              </a:rPr>
              <a:t>)</a:t>
            </a:r>
            <a:r>
              <a:rPr lang="en-US" sz="4000" dirty="0" smtClean="0">
                <a:solidFill>
                  <a:schemeClr val="tx2"/>
                </a:solidFill>
                <a:latin typeface="Comic Sans MS" pitchFamily="66" charset="0"/>
              </a:rPr>
              <a:t> + </a:t>
            </a:r>
            <a:r>
              <a:rPr lang="en-US" sz="4000" dirty="0" err="1" smtClean="0">
                <a:solidFill>
                  <a:srgbClr val="33CC33"/>
                </a:solidFill>
                <a:latin typeface="Comic Sans MS" pitchFamily="66" charset="0"/>
              </a:rPr>
              <a:t>Cl</a:t>
            </a:r>
            <a:r>
              <a:rPr lang="en-US" sz="4000" baseline="30000" dirty="0" smtClean="0">
                <a:solidFill>
                  <a:srgbClr val="33CC33"/>
                </a:solidFill>
                <a:latin typeface="Comic Sans MS" pitchFamily="66" charset="0"/>
              </a:rPr>
              <a:t>- </a:t>
            </a:r>
            <a:r>
              <a:rPr lang="en-US" sz="4000" baseline="-25000" dirty="0" smtClean="0">
                <a:solidFill>
                  <a:srgbClr val="00B050"/>
                </a:solidFill>
                <a:latin typeface="Comic Sans MS" pitchFamily="66" charset="0"/>
              </a:rPr>
              <a:t>(</a:t>
            </a:r>
            <a:r>
              <a:rPr lang="en-US" sz="40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aq</a:t>
            </a:r>
            <a:r>
              <a:rPr lang="en-US" sz="4000" baseline="-25000" dirty="0" smtClean="0">
                <a:solidFill>
                  <a:srgbClr val="00B050"/>
                </a:solidFill>
                <a:latin typeface="Comic Sans MS" pitchFamily="66" charset="0"/>
              </a:rPr>
              <a:t>)</a:t>
            </a:r>
            <a:r>
              <a:rPr lang="en-US" sz="4400" baseline="30000" dirty="0" smtClean="0">
                <a:solidFill>
                  <a:srgbClr val="33CC33"/>
                </a:solidFill>
                <a:latin typeface="Comic Sans MS" pitchFamily="66" charset="0"/>
              </a:rPr>
              <a:t> </a:t>
            </a:r>
            <a:r>
              <a:rPr lang="en-US" sz="4400" baseline="30000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sz="4400" baseline="30000" dirty="0" smtClean="0">
                <a:solidFill>
                  <a:schemeClr val="accent2"/>
                </a:solidFill>
                <a:latin typeface="Comic Sans MS" pitchFamily="66" charset="0"/>
              </a:rPr>
            </a:br>
            <a:endParaRPr lang="en-US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14600"/>
            <a:ext cx="4438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you increased the air pressure above this salt solution, what will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4191000" cy="3810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left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This system would not be effected by pressure changes.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1524000"/>
            <a:ext cx="655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NaCl</a:t>
            </a:r>
            <a:r>
              <a:rPr lang="en-US" sz="4000" dirty="0" smtClean="0">
                <a:latin typeface="Comic Sans MS" pitchFamily="66" charset="0"/>
              </a:rPr>
              <a:t>(s)</a:t>
            </a:r>
            <a:r>
              <a:rPr lang="en-US" sz="4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⇌</a:t>
            </a:r>
            <a:r>
              <a:rPr lang="en-US" sz="4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000" dirty="0" smtClean="0">
                <a:solidFill>
                  <a:srgbClr val="FF33CC"/>
                </a:solidFill>
                <a:latin typeface="Comic Sans MS" pitchFamily="66" charset="0"/>
              </a:rPr>
              <a:t>Na</a:t>
            </a:r>
            <a:r>
              <a:rPr lang="en-US" sz="4000" baseline="30000" dirty="0" smtClean="0">
                <a:solidFill>
                  <a:srgbClr val="FF33CC"/>
                </a:solidFill>
                <a:latin typeface="Comic Sans MS" pitchFamily="66" charset="0"/>
              </a:rPr>
              <a:t>+ </a:t>
            </a:r>
            <a:r>
              <a:rPr lang="en-US" sz="4000" baseline="-25000" dirty="0" smtClean="0">
                <a:solidFill>
                  <a:srgbClr val="FF33CC"/>
                </a:solidFill>
                <a:latin typeface="Comic Sans MS" pitchFamily="66" charset="0"/>
              </a:rPr>
              <a:t>(</a:t>
            </a:r>
            <a:r>
              <a:rPr lang="en-US" sz="4000" baseline="-25000" dirty="0" err="1" smtClean="0">
                <a:solidFill>
                  <a:srgbClr val="FF33CC"/>
                </a:solidFill>
                <a:latin typeface="Comic Sans MS" pitchFamily="66" charset="0"/>
              </a:rPr>
              <a:t>aq</a:t>
            </a:r>
            <a:r>
              <a:rPr lang="en-US" sz="4000" baseline="-25000" dirty="0" smtClean="0">
                <a:solidFill>
                  <a:srgbClr val="FF33CC"/>
                </a:solidFill>
                <a:latin typeface="Comic Sans MS" pitchFamily="66" charset="0"/>
              </a:rPr>
              <a:t>)</a:t>
            </a:r>
            <a:r>
              <a:rPr lang="en-US" sz="4000" dirty="0" smtClean="0">
                <a:solidFill>
                  <a:schemeClr val="tx2"/>
                </a:solidFill>
                <a:latin typeface="Comic Sans MS" pitchFamily="66" charset="0"/>
              </a:rPr>
              <a:t> + </a:t>
            </a:r>
            <a:r>
              <a:rPr lang="en-US" sz="4000" dirty="0" err="1" smtClean="0">
                <a:solidFill>
                  <a:srgbClr val="33CC33"/>
                </a:solidFill>
                <a:latin typeface="Comic Sans MS" pitchFamily="66" charset="0"/>
              </a:rPr>
              <a:t>Cl</a:t>
            </a:r>
            <a:r>
              <a:rPr lang="en-US" sz="4000" baseline="30000" dirty="0" smtClean="0">
                <a:solidFill>
                  <a:srgbClr val="33CC33"/>
                </a:solidFill>
                <a:latin typeface="Comic Sans MS" pitchFamily="66" charset="0"/>
              </a:rPr>
              <a:t>- </a:t>
            </a:r>
            <a:r>
              <a:rPr lang="en-US" sz="4000" baseline="-25000" dirty="0" smtClean="0">
                <a:solidFill>
                  <a:srgbClr val="00B050"/>
                </a:solidFill>
                <a:latin typeface="Comic Sans MS" pitchFamily="66" charset="0"/>
              </a:rPr>
              <a:t>(</a:t>
            </a:r>
            <a:r>
              <a:rPr lang="en-US" sz="40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aq</a:t>
            </a:r>
            <a:r>
              <a:rPr lang="en-US" sz="4000" baseline="-25000" dirty="0" smtClean="0">
                <a:solidFill>
                  <a:srgbClr val="00B050"/>
                </a:solidFill>
                <a:latin typeface="Comic Sans MS" pitchFamily="66" charset="0"/>
              </a:rPr>
              <a:t>)</a:t>
            </a:r>
            <a:r>
              <a:rPr lang="en-US" sz="4400" baseline="30000" dirty="0" smtClean="0">
                <a:solidFill>
                  <a:srgbClr val="33CC33"/>
                </a:solidFill>
                <a:latin typeface="Comic Sans MS" pitchFamily="66" charset="0"/>
              </a:rPr>
              <a:t> </a:t>
            </a:r>
            <a:r>
              <a:rPr lang="en-US" sz="4400" baseline="30000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sz="4400" baseline="30000" dirty="0" smtClean="0">
                <a:solidFill>
                  <a:schemeClr val="accent2"/>
                </a:solidFill>
                <a:latin typeface="Comic Sans MS" pitchFamily="66" charset="0"/>
              </a:rPr>
            </a:br>
            <a:endParaRPr lang="en-US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14600"/>
            <a:ext cx="4438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7924800" cy="1295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If you cooled the container, what will happen?    </a:t>
            </a:r>
            <a:r>
              <a:rPr lang="en-US" sz="4000" b="1" dirty="0" smtClean="0">
                <a:solidFill>
                  <a:srgbClr val="00B050"/>
                </a:solidFill>
                <a:latin typeface="Comic Sans MS" pitchFamily="66" charset="0"/>
              </a:rPr>
              <a:t>Ne</a:t>
            </a:r>
            <a:r>
              <a:rPr lang="en-US" sz="40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(l) </a:t>
            </a:r>
            <a:r>
              <a:rPr lang="en-US" sz="40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⇌ </a:t>
            </a:r>
            <a:r>
              <a:rPr lang="en-US" sz="4000" b="1" dirty="0" smtClean="0">
                <a:solidFill>
                  <a:srgbClr val="00B050"/>
                </a:solidFill>
                <a:latin typeface="Comic Sans MS" pitchFamily="66" charset="0"/>
              </a:rPr>
              <a:t>Ne</a:t>
            </a:r>
            <a:r>
              <a:rPr lang="en-US" sz="4000" b="1" baseline="-25000" dirty="0" smtClean="0">
                <a:solidFill>
                  <a:srgbClr val="00B050"/>
                </a:solidFill>
                <a:latin typeface="Comic Sans MS" pitchFamily="66" charset="0"/>
              </a:rPr>
              <a:t>(g)</a:t>
            </a:r>
            <a:r>
              <a:rPr lang="en-US" sz="4000" b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4191000" cy="3810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left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This system is not effected by temperature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08637" y="1676400"/>
            <a:ext cx="3535363" cy="5270202"/>
            <a:chOff x="5608637" y="1676400"/>
            <a:chExt cx="3535363" cy="5270202"/>
          </a:xfrm>
        </p:grpSpPr>
        <p:pic>
          <p:nvPicPr>
            <p:cNvPr id="21509" name="Picture 5"/>
            <p:cNvPicPr>
              <a:picLocks noChangeAspect="1" noChangeArrowheads="1"/>
            </p:cNvPicPr>
            <p:nvPr/>
          </p:nvPicPr>
          <p:blipFill>
            <a:blip r:embed="rId3"/>
            <a:srcRect l="21094" t="15625" r="44922" b="29688"/>
            <a:stretch>
              <a:fillRect/>
            </a:stretch>
          </p:blipFill>
          <p:spPr bwMode="auto">
            <a:xfrm>
              <a:off x="5608637" y="1676400"/>
              <a:ext cx="3535363" cy="426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650666" y="5498802"/>
              <a:ext cx="144780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7924800" cy="12954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If you made the container smaller, while keeping the temperature constant, what will happen?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2590800"/>
            <a:ext cx="4191000" cy="3810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 system will shift to the left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This system would  not effected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175260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  <a:latin typeface="Comic Sans MS" pitchFamily="66" charset="0"/>
              </a:rPr>
              <a:t>Ne</a:t>
            </a:r>
            <a:r>
              <a:rPr lang="en-US" sz="44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(l) </a:t>
            </a:r>
            <a:r>
              <a:rPr lang="en-US" sz="4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⇌ </a:t>
            </a:r>
            <a:r>
              <a:rPr lang="en-US" sz="4400" b="1" dirty="0" smtClean="0">
                <a:solidFill>
                  <a:srgbClr val="00B050"/>
                </a:solidFill>
                <a:latin typeface="Comic Sans MS" pitchFamily="66" charset="0"/>
              </a:rPr>
              <a:t>Ne</a:t>
            </a:r>
            <a:r>
              <a:rPr lang="en-US" sz="4400" b="1" baseline="-25000" dirty="0" smtClean="0">
                <a:solidFill>
                  <a:srgbClr val="00B050"/>
                </a:solidFill>
                <a:latin typeface="Comic Sans MS" pitchFamily="66" charset="0"/>
              </a:rPr>
              <a:t>(g)</a:t>
            </a:r>
            <a:endParaRPr lang="en-US" sz="4400" dirty="0"/>
          </a:p>
        </p:txBody>
      </p:sp>
      <p:grpSp>
        <p:nvGrpSpPr>
          <p:cNvPr id="9" name="Group 8"/>
          <p:cNvGrpSpPr/>
          <p:nvPr/>
        </p:nvGrpSpPr>
        <p:grpSpPr>
          <a:xfrm>
            <a:off x="5608637" y="1676399"/>
            <a:ext cx="3535363" cy="5270203"/>
            <a:chOff x="5608637" y="1676399"/>
            <a:chExt cx="3535363" cy="5270203"/>
          </a:xfrm>
        </p:grpSpPr>
        <p:grpSp>
          <p:nvGrpSpPr>
            <p:cNvPr id="2" name="Group 7"/>
            <p:cNvGrpSpPr/>
            <p:nvPr/>
          </p:nvGrpSpPr>
          <p:grpSpPr>
            <a:xfrm>
              <a:off x="5608637" y="1676400"/>
              <a:ext cx="3535363" cy="5270202"/>
              <a:chOff x="5608637" y="1676400"/>
              <a:chExt cx="3535363" cy="5270202"/>
            </a:xfrm>
          </p:grpSpPr>
          <p:pic>
            <p:nvPicPr>
              <p:cNvPr id="21509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 l="21094" t="15625" r="44922" b="29688"/>
              <a:stretch>
                <a:fillRect/>
              </a:stretch>
            </p:blipFill>
            <p:spPr bwMode="auto">
              <a:xfrm>
                <a:off x="5608637" y="1676400"/>
                <a:ext cx="3535363" cy="426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650666" y="5498802"/>
                <a:ext cx="1447800" cy="1447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/>
            <a:srcRect t="7793"/>
            <a:stretch>
              <a:fillRect/>
            </a:stretch>
          </p:blipFill>
          <p:spPr bwMode="auto">
            <a:xfrm>
              <a:off x="5683101" y="1676399"/>
              <a:ext cx="3274628" cy="251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3505200" cy="80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2439" t="21556" r="4878" b="13774"/>
          <a:stretch>
            <a:fillRect/>
          </a:stretch>
        </p:blipFill>
        <p:spPr bwMode="auto">
          <a:xfrm>
            <a:off x="5175955" y="990600"/>
            <a:ext cx="396804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257800" cy="2971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would happen if you added energy using the heater ?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5891893"/>
            <a:ext cx="1143000" cy="966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3505200"/>
            <a:ext cx="29813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819400"/>
            <a:ext cx="4191000" cy="3810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right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left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reactants and products would have more energy, but the amounts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would not change much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>
          <a:xfrm>
            <a:off x="381000" y="2819400"/>
            <a:ext cx="4191000" cy="3810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right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left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The only change would be 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amount</a:t>
            </a:r>
            <a:r>
              <a:rPr lang="en-US" sz="3200" b="1" dirty="0" smtClean="0">
                <a:solidFill>
                  <a:srgbClr val="0070C0"/>
                </a:solidFill>
              </a:rPr>
              <a:t> of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9144000" cy="944562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What would happen if you added         ?</a:t>
            </a:r>
            <a:endParaRPr lang="en-US" sz="4000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59436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914400"/>
            <a:ext cx="56799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2514600"/>
            <a:ext cx="3019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2400" y="1143000"/>
            <a:ext cx="1371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228600"/>
            <a:ext cx="108667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257800" cy="2971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What would happen if you added energy using the heater ?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5891893"/>
            <a:ext cx="1143000" cy="966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819400"/>
            <a:ext cx="4191000" cy="3810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right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system will shift to the left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reactants and products would have more energy, but the amounts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would not change much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810000"/>
            <a:ext cx="2514600" cy="2144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 r="5714"/>
          <a:stretch>
            <a:fillRect/>
          </a:stretch>
        </p:blipFill>
        <p:spPr bwMode="auto">
          <a:xfrm>
            <a:off x="5410199" y="0"/>
            <a:ext cx="370525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 l="16560" r="13060"/>
          <a:stretch>
            <a:fillRect/>
          </a:stretch>
        </p:blipFill>
        <p:spPr bwMode="auto">
          <a:xfrm>
            <a:off x="7239000" y="3822401"/>
            <a:ext cx="1905000" cy="212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406</Words>
  <Application>Microsoft Office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Reactions and Rates 4  Also uses Salts &amp; Solubility and States of Matter Clicker Questions</vt:lpstr>
      <vt:lpstr>Learning Goals</vt:lpstr>
      <vt:lpstr>If you add water to this salt solution, what will happen?</vt:lpstr>
      <vt:lpstr>If you increased the air pressure above this salt solution, what will happen?</vt:lpstr>
      <vt:lpstr>If you cooled the container, what will happen?    Ne(l) ⇌ Ne(g)  </vt:lpstr>
      <vt:lpstr>If you made the container smaller, while keeping the temperature constant, what will happen?  </vt:lpstr>
      <vt:lpstr>What would happen if you added energy using the heater ?</vt:lpstr>
      <vt:lpstr>What would happen if you added         ?</vt:lpstr>
      <vt:lpstr>What would happen if you added energy using the heater 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and Rates 4  Clicker Questions</dc:title>
  <dc:creator>TL</dc:creator>
  <cp:lastModifiedBy>Trish</cp:lastModifiedBy>
  <cp:revision>19</cp:revision>
  <dcterms:created xsi:type="dcterms:W3CDTF">2009-07-29T22:53:49Z</dcterms:created>
  <dcterms:modified xsi:type="dcterms:W3CDTF">2013-07-07T19:36:04Z</dcterms:modified>
</cp:coreProperties>
</file>