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0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3" r:id="rId47"/>
    <p:sldId id="29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76909" autoAdjust="0"/>
  </p:normalViewPr>
  <p:slideViewPr>
    <p:cSldViewPr>
      <p:cViewPr varScale="1">
        <p:scale>
          <a:sx n="56" d="100"/>
          <a:sy n="56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image" Target="../media/image26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7.png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7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7.png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765298-9029-400B-A542-4B27FB1F2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8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3194488-AD12-435F-AB4E-25F881A4917C}" type="slidenum">
              <a:rPr lang="en-US" sz="1200" smtClean="0"/>
              <a:pPr eaLnBrk="1" hangingPunct="1"/>
              <a:t>3</a:t>
            </a:fld>
            <a:endParaRPr lang="en-US" sz="1200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600" b="1" smtClean="0"/>
              <a:t>Say this: The figure below shows a rope on a tile floor with a knot at point A. Someone has shaken the end sideways to make a pulse. You are looking down and taking a movie of the motion. Below is one freeze frame of the movie.</a:t>
            </a:r>
          </a:p>
          <a:p>
            <a:pPr eaLnBrk="1" hangingPunct="1"/>
            <a:endParaRPr lang="en-US" sz="1600" b="1" smtClean="0"/>
          </a:p>
          <a:p>
            <a:pPr eaLnBrk="1" hangingPunct="1"/>
            <a:r>
              <a:rPr lang="en-US" sz="1600" b="1" smtClean="0"/>
              <a:t>Have a rope to demonstrate.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C8F037D-09C8-4CE8-B865-4E6BF7BEA85E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i="1" dirty="0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89ED6CC-6C3E-4203-9FD4-D2CFA12C2119}" type="slidenum">
              <a:rPr lang="en-US" sz="1200" smtClean="0"/>
              <a:pPr eaLnBrk="1" hangingPunct="1"/>
              <a:t>14</a:t>
            </a:fld>
            <a:endParaRPr lang="en-US" sz="1200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C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C36EF7E-C925-4762-B2DF-87BF0A1F3080}" type="slidenum">
              <a:rPr lang="en-US" sz="1200" smtClean="0"/>
              <a:pPr eaLnBrk="1" hangingPunct="1"/>
              <a:t>15</a:t>
            </a:fld>
            <a:endParaRPr lang="en-US" sz="1200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2FC29AC-A65E-4424-9D17-CDA048B6B5B4}" type="slidenum">
              <a:rPr lang="en-US" sz="1200" smtClean="0"/>
              <a:pPr eaLnBrk="1" hangingPunct="1"/>
              <a:t>16</a:t>
            </a:fld>
            <a:endParaRPr lang="en-US" sz="1200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Adapted From Pollock at CU course: Physics of Sound and Music for nonscientists there are a total for 4 slides for this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C40ECB7-FBAF-43BF-BB80-4CB5D1EB237A}" type="slidenum">
              <a:rPr lang="en-US" sz="1200" smtClean="0"/>
              <a:pPr eaLnBrk="1" hangingPunct="1"/>
              <a:t>17</a:t>
            </a:fld>
            <a:endParaRPr lang="en-US" sz="1200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DC15D9A-B73C-47BE-8167-45410ADDF450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77F0BE1-2C6D-40DA-BD91-3603F9832DB8}" type="slidenum">
              <a:rPr lang="en-US" sz="1200" smtClean="0"/>
              <a:pPr eaLnBrk="1" hangingPunct="1"/>
              <a:t>21</a:t>
            </a:fld>
            <a:endParaRPr lang="en-US" sz="1200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There is a detailed lesson plan that uses this slide show. Not all the parts are included in the slide notes.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FEA129E-5439-4E03-91F0-905D002B9F67}" type="slidenum">
              <a:rPr lang="en-US" sz="1200" smtClean="0"/>
              <a:pPr eaLnBrk="1" hangingPunct="1"/>
              <a:t>22</a:t>
            </a:fld>
            <a:endParaRPr lang="en-US" sz="1200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C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9A4C492-10A8-45BB-BD21-93506CDFA942}" type="slidenum">
              <a:rPr lang="en-US" sz="1200" smtClean="0"/>
              <a:pPr eaLnBrk="1" hangingPunct="1"/>
              <a:t>23</a:t>
            </a:fld>
            <a:endParaRPr lang="en-US" sz="1200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60ACD5D-4501-4728-8CFE-4C23C25969EA}" type="slidenum">
              <a:rPr lang="en-US" sz="1200" smtClean="0"/>
              <a:pPr eaLnBrk="1" hangingPunct="1"/>
              <a:t>25</a:t>
            </a:fld>
            <a:endParaRPr lang="en-US" sz="1200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3405209-1A51-4A5D-AEAE-C6DD8A683A2F}" type="slidenum">
              <a:rPr lang="en-US" sz="1200" smtClean="0"/>
              <a:pPr eaLnBrk="1" hangingPunct="1"/>
              <a:t>4</a:t>
            </a:fld>
            <a:endParaRPr lang="en-US" sz="1200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 higher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4E5D9B0-781F-4625-AC9F-849E7004C4A5}" type="slidenum">
              <a:rPr lang="en-US" sz="1200" smtClean="0"/>
              <a:pPr eaLnBrk="1" hangingPunct="1"/>
              <a:t>26</a:t>
            </a:fld>
            <a:endParaRPr lang="en-US" sz="1200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Make a 3D standing wave with Tygon tubing by twirling in a circular motion instead of just up and down.</a:t>
            </a:r>
          </a:p>
          <a:p>
            <a:pPr eaLnBrk="1" hangingPunct="1"/>
            <a:r>
              <a:rPr lang="en-US" smtClean="0"/>
              <a:t>Use Wave Interference: Water tab with faucet moved to middle. Use Rotate view, Show Graph and add detectors.</a:t>
            </a:r>
          </a:p>
          <a:p>
            <a:pPr eaLnBrk="1" hangingPunct="1"/>
            <a:r>
              <a:rPr lang="en-US" smtClean="0"/>
              <a:t>Sound tab in the particle mode to show one wave to represent 3d.</a:t>
            </a:r>
          </a:p>
          <a:p>
            <a:pPr eaLnBrk="1" hangingPunct="1"/>
            <a:r>
              <a:rPr lang="en-US" smtClean="0"/>
              <a:t>Show water waves in the wave tank.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1F4E614-AEC7-4D06-9DA6-5EC34528AB9F}" type="slidenum">
              <a:rPr lang="en-US" sz="1200" smtClean="0"/>
              <a:pPr eaLnBrk="1" hangingPunct="1"/>
              <a:t>27</a:t>
            </a:fld>
            <a:endParaRPr lang="en-US" sz="1200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I used the Pulse feature with Zero damping. First I set the wave characteristics, then pulsed and paused quickly. Then I reset the characteristics and sent another pulse. Quickly ,I paused again and used the Step feature for slow motion. </a:t>
            </a:r>
            <a:r>
              <a:rPr lang="en-US" smtClean="0">
                <a:cs typeface="Times New Roman" charset="0"/>
              </a:rPr>
              <a:t>You can cycle through the waves interactions many times by stepping.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F1E9C95-2FE4-4696-9635-803BFC80252F}" type="slidenum">
              <a:rPr lang="en-US" sz="1200" smtClean="0"/>
              <a:pPr eaLnBrk="1" hangingPunct="1"/>
              <a:t>28</a:t>
            </a:fld>
            <a:endParaRPr lang="en-US" sz="1200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May or may not use this slide and the next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0C7FE74-DA95-4C36-8F34-340964577AA8}" type="slidenum">
              <a:rPr lang="en-US" sz="1200" smtClean="0"/>
              <a:pPr eaLnBrk="1" hangingPunct="1"/>
              <a:t>29</a:t>
            </a:fld>
            <a:endParaRPr lang="en-US" sz="1200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Optional slide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107A21B-8EF5-426C-BA59-4EF35EE9B4D0}" type="slidenum">
              <a:rPr lang="en-US" sz="1200" smtClean="0"/>
              <a:pPr eaLnBrk="1" hangingPunct="1"/>
              <a:t>31</a:t>
            </a:fld>
            <a:endParaRPr lang="en-US" sz="1200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C 4 although you may get some argument about more exact numbers. I used 4 for all the following questions about this trial.</a:t>
            </a:r>
          </a:p>
          <a:p>
            <a:pPr eaLnBrk="1" hangingPunct="1"/>
            <a:r>
              <a:rPr lang="en-US" smtClean="0"/>
              <a:t>A 3 because there are 3 dark areas</a:t>
            </a:r>
          </a:p>
          <a:p>
            <a:pPr eaLnBrk="1" hangingPunct="1"/>
            <a:r>
              <a:rPr lang="en-US" smtClean="0"/>
              <a:t>B lots of students confuse the ruler reading with other things</a:t>
            </a:r>
          </a:p>
          <a:p>
            <a:pPr eaLnBrk="1" hangingPunct="1"/>
            <a:r>
              <a:rPr lang="en-US" smtClean="0"/>
              <a:t>D I count 8 light and dark areas total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580F789-7AE7-404D-8BEE-6615B3A120B3}" type="slidenum">
              <a:rPr lang="en-US" sz="1200" smtClean="0"/>
              <a:pPr eaLnBrk="1" hangingPunct="1"/>
              <a:t>32</a:t>
            </a:fld>
            <a:endParaRPr lang="en-US" sz="1200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 is correct 5/.0151=331</a:t>
            </a:r>
          </a:p>
          <a:p>
            <a:pPr eaLnBrk="1" hangingPunct="1"/>
            <a:r>
              <a:rPr lang="en-US" smtClean="0"/>
              <a:t>A is the number that our text uses for speed of sound in all problems</a:t>
            </a:r>
          </a:p>
          <a:p>
            <a:pPr eaLnBrk="1" hangingPunct="1"/>
            <a:r>
              <a:rPr lang="en-US" smtClean="0"/>
              <a:t>C is .0151/5</a:t>
            </a:r>
          </a:p>
          <a:p>
            <a:pPr eaLnBrk="1" hangingPunct="1"/>
            <a:r>
              <a:rPr lang="en-US" smtClean="0"/>
              <a:t>D is 1/.0151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5570174-34FA-4614-9A0B-151827B47FD9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C is correct 4/.0151=260 The sim actually said 228 but I count 4 waves</a:t>
            </a:r>
          </a:p>
          <a:p>
            <a:pPr eaLnBrk="1" hangingPunct="1"/>
            <a:r>
              <a:rPr lang="en-US" smtClean="0"/>
              <a:t>A is .0151/4 waves</a:t>
            </a:r>
          </a:p>
          <a:p>
            <a:pPr eaLnBrk="1" hangingPunct="1"/>
            <a:r>
              <a:rPr lang="en-US" smtClean="0"/>
              <a:t>B is 1/.0151</a:t>
            </a:r>
          </a:p>
          <a:p>
            <a:pPr eaLnBrk="1" hangingPunct="1"/>
            <a:r>
              <a:rPr lang="en-US" smtClean="0"/>
              <a:t>D is the number that our text uses for speed of sound in all problems</a:t>
            </a:r>
          </a:p>
          <a:p>
            <a:pPr eaLnBrk="1" hangingPunct="1"/>
            <a:r>
              <a:rPr lang="en-US" smtClean="0"/>
              <a:t>E 330 is speed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1942BB1-419B-4DE4-883B-E6C23D168D4D}" type="slidenum">
              <a:rPr lang="en-US" sz="1200" smtClean="0"/>
              <a:pPr eaLnBrk="1" hangingPunct="1"/>
              <a:t>34</a:t>
            </a:fld>
            <a:endParaRPr lang="en-US" sz="1200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 is correct 1/f or  is .0151/4 waves</a:t>
            </a:r>
          </a:p>
          <a:p>
            <a:pPr eaLnBrk="1" hangingPunct="1"/>
            <a:r>
              <a:rPr lang="en-US" smtClean="0"/>
              <a:t>A is stop watch time</a:t>
            </a:r>
          </a:p>
          <a:p>
            <a:pPr eaLnBrk="1" hangingPunct="1"/>
            <a:r>
              <a:rPr lang="en-US" smtClean="0"/>
              <a:t>C is frequency</a:t>
            </a:r>
          </a:p>
          <a:p>
            <a:pPr eaLnBrk="1" hangingPunct="1"/>
            <a:r>
              <a:rPr lang="en-US" smtClean="0"/>
              <a:t>D is the number that our text uses for speed of sound in all problems</a:t>
            </a:r>
          </a:p>
          <a:p>
            <a:pPr eaLnBrk="1" hangingPunct="1"/>
            <a:r>
              <a:rPr lang="en-US" smtClean="0"/>
              <a:t>E 330 is speed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4A967FF-8F4E-4A57-AADB-A2706AAD781A}" type="slidenum">
              <a:rPr lang="en-US" sz="1200" smtClean="0"/>
              <a:pPr eaLnBrk="1" hangingPunct="1"/>
              <a:t>35</a:t>
            </a:fld>
            <a:endParaRPr lang="en-US" sz="1200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 5/4</a:t>
            </a:r>
          </a:p>
          <a:p>
            <a:pPr eaLnBrk="1" hangingPunct="1"/>
            <a:r>
              <a:rPr lang="en-US" smtClean="0"/>
              <a:t>A distance of first wavefront</a:t>
            </a:r>
          </a:p>
          <a:p>
            <a:pPr eaLnBrk="1" hangingPunct="1"/>
            <a:r>
              <a:rPr lang="en-US" smtClean="0"/>
              <a:t>C 5/5 incase can’t count waves</a:t>
            </a:r>
          </a:p>
          <a:p>
            <a:pPr eaLnBrk="1" hangingPunct="1"/>
            <a:r>
              <a:rPr lang="en-US" smtClean="0"/>
              <a:t>D 5/7 count dark and light areas</a:t>
            </a:r>
          </a:p>
          <a:p>
            <a:pPr eaLnBrk="1" hangingPunct="1"/>
            <a:r>
              <a:rPr lang="en-US" smtClean="0"/>
              <a:t>E is the number that our text uses for speed of sound in all problems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9097696-BBEB-4DC4-A0E5-92237C8D66B2}" type="slidenum">
              <a:rPr lang="en-US" sz="1200" smtClean="0"/>
              <a:pPr eaLnBrk="1" hangingPunct="1"/>
              <a:t>36</a:t>
            </a:fld>
            <a:endParaRPr lang="en-US" sz="1200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71557E2-8F19-4E2B-91DB-BA316E3A1143}" type="slidenum">
              <a:rPr lang="en-US" sz="1200" smtClean="0"/>
              <a:pPr eaLnBrk="1" hangingPunct="1"/>
              <a:t>5</a:t>
            </a:fld>
            <a:endParaRPr lang="en-US" sz="1200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C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7DA36A7-9840-4454-8641-C42B9926483D}" type="slidenum">
              <a:rPr lang="en-US" sz="1200" smtClean="0"/>
              <a:pPr eaLnBrk="1" hangingPunct="1"/>
              <a:t>37</a:t>
            </a:fld>
            <a:endParaRPr lang="en-US" sz="1200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C they are </a:t>
            </a:r>
            <a:r>
              <a:rPr lang="en-US" dirty="0" smtClean="0"/>
              <a:t>independent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916F531-6B23-401C-8C80-4E46A97AE238}" type="slidenum">
              <a:rPr lang="en-US" sz="1200" smtClean="0"/>
              <a:pPr eaLnBrk="1" hangingPunct="1"/>
              <a:t>38</a:t>
            </a:fld>
            <a:endParaRPr lang="en-US" sz="1200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From Pollock at CU 1240 course</a:t>
            </a:r>
          </a:p>
          <a:p>
            <a:pPr eaLnBrk="1" hangingPunct="1"/>
            <a:r>
              <a:rPr lang="en-US" dirty="0" smtClean="0"/>
              <a:t> </a:t>
            </a:r>
            <a:r>
              <a:rPr lang="en-US" b="1" dirty="0" smtClean="0"/>
              <a:t>Answer is c.  0.005 seconds.  </a:t>
            </a:r>
          </a:p>
          <a:p>
            <a:pPr eaLnBrk="1" hangingPunct="1"/>
            <a:r>
              <a:rPr lang="en-US" b="1" dirty="0" smtClean="0"/>
              <a:t>Period = 1 second/ 200 cycles </a:t>
            </a:r>
          </a:p>
          <a:p>
            <a:pPr eaLnBrk="1" hangingPunct="1"/>
            <a:r>
              <a:rPr lang="en-US" b="1" dirty="0" smtClean="0"/>
              <a:t>             = 0.005 </a:t>
            </a:r>
            <a:r>
              <a:rPr lang="en-US" b="1" dirty="0" smtClean="0"/>
              <a:t>seconds/cycle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73F5E83-6885-4D7E-B6CF-DB1639D50042}" type="slidenum">
              <a:rPr lang="en-US" sz="1200" smtClean="0"/>
              <a:pPr eaLnBrk="1" hangingPunct="1"/>
              <a:t>39</a:t>
            </a:fld>
            <a:endParaRPr lang="en-US" sz="1200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D. I would show just the question before clicking to show the answers</a:t>
            </a:r>
          </a:p>
          <a:p>
            <a:pPr eaLnBrk="1" hangingPunct="1"/>
            <a:r>
              <a:rPr lang="en-US" dirty="0" smtClean="0"/>
              <a:t>Adapted from </a:t>
            </a:r>
            <a:r>
              <a:rPr lang="en-US" dirty="0" err="1" smtClean="0"/>
              <a:t>From</a:t>
            </a:r>
            <a:r>
              <a:rPr lang="en-US" dirty="0" smtClean="0"/>
              <a:t> Pollock at CU 1240 course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8627166-58DE-4C85-AC64-02C265703F12}" type="slidenum">
              <a:rPr lang="en-US" sz="1200" smtClean="0"/>
              <a:pPr eaLnBrk="1" hangingPunct="1"/>
              <a:t>40</a:t>
            </a:fld>
            <a:endParaRPr lang="en-US" sz="1200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C</a:t>
            </a:r>
          </a:p>
          <a:p>
            <a:pPr eaLnBrk="1" hangingPunct="1"/>
            <a:r>
              <a:rPr lang="en-US" dirty="0" smtClean="0"/>
              <a:t>Adapted From Pollock at CU 1240 </a:t>
            </a:r>
            <a:r>
              <a:rPr lang="en-US" dirty="0" smtClean="0"/>
              <a:t>course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B5DC7D1-60B0-494E-ADA4-AD3438CFC2C5}" type="slidenum">
              <a:rPr lang="en-US" sz="1200" smtClean="0"/>
              <a:pPr eaLnBrk="1" hangingPunct="1"/>
              <a:t>41</a:t>
            </a:fld>
            <a:endParaRPr lang="en-US" sz="1200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A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570BC96-B1AB-4521-AB17-EFE94228621A}" type="slidenum">
              <a:rPr lang="en-US" sz="1200" smtClean="0"/>
              <a:pPr eaLnBrk="1" hangingPunct="1"/>
              <a:t>42</a:t>
            </a:fld>
            <a:endParaRPr lang="en-US" sz="1200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C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8D52E9D-36A5-4DC5-9DDF-0265C5AEE86B}" type="slidenum">
              <a:rPr lang="en-US" sz="1200" smtClean="0"/>
              <a:pPr eaLnBrk="1" hangingPunct="1"/>
              <a:t>43</a:t>
            </a:fld>
            <a:endParaRPr lang="en-US" sz="1200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B</a:t>
            </a:r>
          </a:p>
          <a:p>
            <a:pPr eaLnBrk="1" hangingPunct="1"/>
            <a:r>
              <a:rPr lang="en-US" dirty="0" smtClean="0"/>
              <a:t>Adapted From Pollock at CU 1240 course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A7391F9-BD95-46C8-A6E1-FE09A42C7F42}" type="slidenum">
              <a:rPr lang="en-US" sz="1200" smtClean="0"/>
              <a:pPr eaLnBrk="1" hangingPunct="1"/>
              <a:t>44</a:t>
            </a:fld>
            <a:endParaRPr lang="en-US" sz="1200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E.</a:t>
            </a:r>
          </a:p>
          <a:p>
            <a:pPr eaLnBrk="1" hangingPunct="1"/>
            <a:r>
              <a:rPr lang="en-US" smtClean="0"/>
              <a:t>Adapted From Pollock at CU 1240 course</a:t>
            </a:r>
          </a:p>
          <a:p>
            <a:pPr eaLnBrk="1" hangingPunct="1"/>
            <a:r>
              <a:rPr lang="en-US" smtClean="0"/>
              <a:t>His notes follow:</a:t>
            </a:r>
          </a:p>
          <a:p>
            <a:pPr eaLnBrk="1" hangingPunct="1"/>
            <a:r>
              <a:rPr lang="en-US" smtClean="0"/>
              <a:t>Obviously important that “not enough info” occasionally be the RIGHT answer! (80% correct)</a:t>
            </a:r>
          </a:p>
          <a:p>
            <a:pPr eaLnBrk="1" hangingPunct="1"/>
            <a:r>
              <a:rPr lang="en-US" smtClean="0"/>
              <a:t>Now given that </a:t>
            </a:r>
            <a:r>
              <a:rPr lang="el-GR" smtClean="0"/>
              <a:t>λ</a:t>
            </a:r>
            <a:r>
              <a:rPr lang="en-US" smtClean="0"/>
              <a:t>=10 m what is the speed of </a:t>
            </a:r>
          </a:p>
          <a:p>
            <a:pPr eaLnBrk="1" hangingPunct="1"/>
            <a:r>
              <a:rPr lang="en-US" smtClean="0"/>
              <a:t>the wave?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8B26F46-DCAB-4580-8C8E-759CEF05C175}" type="slidenum">
              <a:rPr lang="en-US" sz="1200" smtClean="0"/>
              <a:pPr eaLnBrk="1" hangingPunct="1"/>
              <a:t>45</a:t>
            </a:fld>
            <a:endParaRPr lang="en-US" sz="1200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D 10/(2/3)</a:t>
            </a:r>
          </a:p>
          <a:p>
            <a:pPr eaLnBrk="1" hangingPunct="1"/>
            <a:r>
              <a:rPr lang="en-US" dirty="0" smtClean="0"/>
              <a:t>Adapted From Pollock at CU 1240 </a:t>
            </a:r>
            <a:r>
              <a:rPr lang="en-US" dirty="0" smtClean="0"/>
              <a:t>course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0578580-B5A0-4C90-BF54-BB2E11FE38A8}" type="slidenum">
              <a:rPr lang="en-US" sz="1200" smtClean="0"/>
              <a:pPr eaLnBrk="1" hangingPunct="1"/>
              <a:t>46</a:t>
            </a:fld>
            <a:endParaRPr lang="en-US" sz="1200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D</a:t>
            </a:r>
          </a:p>
          <a:p>
            <a:pPr eaLnBrk="1" hangingPunct="1"/>
            <a:r>
              <a:rPr lang="en-US" dirty="0" smtClean="0"/>
              <a:t>Adapted From Pollock at CU 1240 </a:t>
            </a:r>
            <a:r>
              <a:rPr lang="en-US" dirty="0" smtClean="0"/>
              <a:t>course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D23A329-7F23-4F54-9EA9-572BC3A835F9}" type="slidenum">
              <a:rPr lang="en-US" sz="1200" smtClean="0"/>
              <a:pPr eaLnBrk="1" hangingPunct="1"/>
              <a:t>6</a:t>
            </a:fld>
            <a:endParaRPr lang="en-US" sz="1200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F766235-632A-4D43-BF68-7CE2D32CA402}" type="slidenum">
              <a:rPr lang="en-US" sz="1200" smtClean="0"/>
              <a:pPr eaLnBrk="1" hangingPunct="1"/>
              <a:t>47</a:t>
            </a:fld>
            <a:endParaRPr lang="en-US" sz="1200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E</a:t>
            </a:r>
          </a:p>
          <a:p>
            <a:pPr eaLnBrk="1" hangingPunct="1"/>
            <a:r>
              <a:rPr lang="en-US" dirty="0" smtClean="0"/>
              <a:t>From Pollock at CU 1240 course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F68522B-5B6B-4D15-BCE7-E86AEB0C02A8}" type="slidenum">
              <a:rPr lang="en-US" sz="1200" smtClean="0"/>
              <a:pPr eaLnBrk="1" hangingPunct="1"/>
              <a:t>48</a:t>
            </a:fld>
            <a:endParaRPr lang="en-US" sz="1200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46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i="1" dirty="0" smtClean="0">
                <a:cs typeface="Times New Roman" charset="0"/>
              </a:rPr>
              <a:t>Flat </a:t>
            </a:r>
            <a:r>
              <a:rPr lang="en-US" b="1" i="1" dirty="0" smtClean="0">
                <a:cs typeface="Times New Roman" charset="0"/>
              </a:rPr>
              <a:t>Mirrors</a:t>
            </a:r>
            <a:endParaRPr lang="en-US" dirty="0" smtClean="0">
              <a:cs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US" dirty="0" smtClean="0"/>
              <a:t>Apply the law of reflection for flat mirrors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Describe the nature of images formed by flat mirrors</a:t>
            </a:r>
          </a:p>
          <a:p>
            <a:pPr eaLnBrk="1" hangingPunct="1"/>
            <a:r>
              <a:rPr lang="en-US" b="1" i="1" dirty="0" smtClean="0">
                <a:cs typeface="Times New Roman" charset="0"/>
              </a:rPr>
              <a:t>Refraction</a:t>
            </a:r>
            <a:r>
              <a:rPr lang="en-US" dirty="0" smtClean="0">
                <a:cs typeface="Times New Roman" charset="0"/>
              </a:rPr>
              <a:t> </a:t>
            </a:r>
            <a:endParaRPr lang="en-US" dirty="0" smtClean="0">
              <a:cs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US" dirty="0" smtClean="0"/>
              <a:t>Recognize situations in which refraction will occur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Identify which direction light will bend when it passes from one medium to another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Solve problems using Snell’s law</a:t>
            </a:r>
          </a:p>
          <a:p>
            <a:pPr eaLnBrk="1" hangingPunct="1"/>
            <a:r>
              <a:rPr lang="en-US" b="1" i="1" dirty="0" smtClean="0">
                <a:cs typeface="Times New Roman" charset="0"/>
              </a:rPr>
              <a:t>Thin </a:t>
            </a:r>
            <a:r>
              <a:rPr lang="en-US" b="1" i="1" dirty="0" smtClean="0">
                <a:cs typeface="Times New Roman" charset="0"/>
              </a:rPr>
              <a:t>Lenses</a:t>
            </a:r>
            <a:endParaRPr lang="en-US" dirty="0" smtClean="0">
              <a:cs typeface="Times New Roman" charset="0"/>
            </a:endParaRPr>
          </a:p>
          <a:p>
            <a:pPr eaLnBrk="1" hangingPunct="1"/>
            <a:r>
              <a:rPr lang="en-US" dirty="0" smtClean="0">
                <a:cs typeface="Times New Roman" charset="0"/>
              </a:rPr>
              <a:t> 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Find the position of an image produced by a converging or diverging lens, and identify the image as real or virtual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Calculate the magnification of lenses</a:t>
            </a:r>
          </a:p>
          <a:p>
            <a:pPr eaLnBrk="1" hangingPunct="1"/>
            <a:r>
              <a:rPr lang="en-US" dirty="0" smtClean="0">
                <a:cs typeface="Times New Roman" charset="0"/>
              </a:rPr>
              <a:t> 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CF1C38B-05A5-4896-A991-F6E9523C5B4B}" type="slidenum">
              <a:rPr lang="en-US" sz="1200" smtClean="0"/>
              <a:pPr eaLnBrk="1" hangingPunct="1"/>
              <a:t>49</a:t>
            </a:fld>
            <a:endParaRPr lang="en-US" sz="1200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C </a:t>
            </a:r>
          </a:p>
          <a:p>
            <a:pPr eaLnBrk="1" hangingPunct="1"/>
            <a:r>
              <a:rPr lang="en-US" smtClean="0"/>
              <a:t>1/f=1/d(image) + 1/d(object) 1/50= 1/d+1/100  d=100 positive sign indicates right side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4BC015E-128A-4195-92F2-E375D6E23B13}" type="slidenum">
              <a:rPr lang="en-US" sz="1200" smtClean="0"/>
              <a:pPr eaLnBrk="1" hangingPunct="1"/>
              <a:t>50</a:t>
            </a:fld>
            <a:endParaRPr lang="en-US" sz="1200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67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D real images are inverted</a:t>
            </a:r>
          </a:p>
          <a:p>
            <a:pPr eaLnBrk="1" hangingPunct="1"/>
            <a:r>
              <a:rPr lang="en-US" smtClean="0"/>
              <a:t>M=d(image)/d(object) M=100/100=1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496509F-0F7F-48A8-9E29-0B0F8469B9F8}" type="slidenum">
              <a:rPr lang="en-US" sz="1200" smtClean="0"/>
              <a:pPr eaLnBrk="1" hangingPunct="1"/>
              <a:t>52</a:t>
            </a:fld>
            <a:endParaRPr lang="en-US" sz="1200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</a:t>
            </a:r>
          </a:p>
          <a:p>
            <a:pPr eaLnBrk="1" hangingPunct="1"/>
            <a:r>
              <a:rPr lang="en-US" smtClean="0"/>
              <a:t>1/f=1/d(image) + 1/d(object) 1/-50= 1/d+1/100</a:t>
            </a:r>
          </a:p>
          <a:p>
            <a:pPr eaLnBrk="1" hangingPunct="1"/>
            <a:r>
              <a:rPr lang="en-US" smtClean="0"/>
              <a:t>d=-33 negative sign indicates left side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EDBDBFE-E1EB-4F00-AA4E-14FEB01D0AE7}" type="slidenum">
              <a:rPr lang="en-US" sz="1200" smtClean="0"/>
              <a:pPr eaLnBrk="1" hangingPunct="1"/>
              <a:t>53</a:t>
            </a:fld>
            <a:endParaRPr lang="en-US" sz="1200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</a:t>
            </a:r>
          </a:p>
          <a:p>
            <a:pPr eaLnBrk="1" hangingPunct="1"/>
            <a:r>
              <a:rPr lang="en-US" smtClean="0"/>
              <a:t>Vitual images are upright</a:t>
            </a:r>
          </a:p>
          <a:p>
            <a:pPr eaLnBrk="1" hangingPunct="1"/>
            <a:r>
              <a:rPr lang="en-US" smtClean="0"/>
              <a:t>M=d(image)/d(object) M=33/100=.33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36B67B5-A42A-4292-98BF-63CF553DE085}" type="slidenum">
              <a:rPr lang="en-US" sz="1200" smtClean="0"/>
              <a:pPr eaLnBrk="1" hangingPunct="1"/>
              <a:t>54</a:t>
            </a:fld>
            <a:endParaRPr lang="en-US" sz="1200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D.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D921F16-590A-4523-95C7-5C8AAFA2F630}" type="slidenum">
              <a:rPr lang="en-US" sz="1200" smtClean="0"/>
              <a:pPr eaLnBrk="1" hangingPunct="1"/>
              <a:t>55</a:t>
            </a:fld>
            <a:endParaRPr lang="en-US" sz="1200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547767D-3BC5-43EA-9854-E68016D45980}" type="slidenum">
              <a:rPr lang="en-US" sz="1200" smtClean="0"/>
              <a:pPr eaLnBrk="1" hangingPunct="1"/>
              <a:t>56</a:t>
            </a:fld>
            <a:endParaRPr lang="en-US" sz="1200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AB0030F-3A48-4DD0-8CAA-D157CE6105A0}" type="slidenum">
              <a:rPr lang="en-US" sz="1200" smtClean="0"/>
              <a:pPr eaLnBrk="1" hangingPunct="1"/>
              <a:t>57</a:t>
            </a:fld>
            <a:endParaRPr lang="en-US" sz="1200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A plane mirrors do not change magnification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117F526-207A-4722-8E55-D6AF5959C74A}" type="slidenum">
              <a:rPr lang="en-US" sz="1200" smtClean="0"/>
              <a:pPr eaLnBrk="1" hangingPunct="1"/>
              <a:t>7</a:t>
            </a:fld>
            <a:endParaRPr lang="en-US" sz="1200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8E1C5F9-A067-415F-A451-01BFB34912C2}" type="slidenum">
              <a:rPr lang="en-US" sz="1200" smtClean="0"/>
              <a:pPr eaLnBrk="1" hangingPunct="1"/>
              <a:t>58</a:t>
            </a:fld>
            <a:endParaRPr lang="en-US" sz="1200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C however, if you make the index, too small you may get a virtual image because object will be between lens and focal point.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5C533B6-8C44-4160-8444-9E1A4C060270}" type="slidenum">
              <a:rPr lang="en-US" sz="1200" smtClean="0"/>
              <a:pPr eaLnBrk="1" hangingPunct="1"/>
              <a:t>59</a:t>
            </a:fld>
            <a:endParaRPr lang="en-US" sz="1200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It would be nice to show how changing the index can make a virtual image.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B because of the heavier mass. Some students may select C since the spring constants are equal. Use the sim to show the students. 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460988B-BE5F-4387-A182-EFE744430369}" type="slidenum">
              <a:rPr lang="en-US" sz="1200" smtClean="0"/>
              <a:pPr eaLnBrk="1" hangingPunct="1"/>
              <a:t>61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B because of the lower spring constant. Some students may select C since the masses are equal. Use the sim to show the students. 1 has 1 hz and 2 has .7hz</a:t>
            </a: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521D11A-4CE1-4A32-8225-A99EC11FE4BC}" type="slidenum">
              <a:rPr lang="en-US" sz="1200" smtClean="0"/>
              <a:pPr eaLnBrk="1" hangingPunct="1"/>
              <a:t>62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 amplitude of the driver is an independent variable of frequency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1B4DF82-B41F-482D-A616-F142EA0F081B}" type="slidenum">
              <a:rPr lang="en-US" sz="1200" smtClean="0"/>
              <a:pPr eaLnBrk="1" hangingPunct="1"/>
              <a:t>63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D amplitude of the driver is directly related to oscillation distance (A and B include another way to relate frequency; the frequency is not dependent on driver amplitude) 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D73E1C2-FB8A-483C-9369-A98170D09DB2}" type="slidenum">
              <a:rPr lang="en-US" sz="1200" smtClean="0"/>
              <a:pPr eaLnBrk="1" hangingPunct="1"/>
              <a:t>64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7755526-D698-426E-9966-D52F3352C2B7}" type="slidenum">
              <a:rPr lang="en-US" sz="1200" smtClean="0"/>
              <a:pPr eaLnBrk="1" hangingPunct="1"/>
              <a:t>65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18457C1-261B-4CE5-B4C1-8245A451C65E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1800" b="1" smtClean="0"/>
              <a:t>Now the person moves his hand back and forth several times to produce several waves. You freeze the movie and get this snapshot.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96B0052-15A6-4074-AF3C-BF28E2E8D7E4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A47BF08-24BA-4EC6-B1EB-135A0DF7B7F6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B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939F889A-650A-47BA-86AA-CD738FBEB4C5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/>
              <a:t>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BA1C8-338B-4AEB-8240-2B69AC147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BCC5B-886D-4B2A-BD72-C343FE93D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0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00D9F-147F-4770-B394-2176B5DE4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8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063A-F382-4D23-A92E-F1B6E73D3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A5938-B213-49DC-8465-F8C472AE4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BFA89-45EE-4253-9CB8-D40C7E3CE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0AE5-0818-4BAC-9439-0FFA4ACCA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5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BFFD-A88D-469E-8FD2-D4983D1A1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7D72-F0A0-4F0F-A458-FEE5B473B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0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E9FB1-087A-43C0-90C0-199D90AAD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2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1715B-69E0-43ED-8FF3-F025BAF6F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8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0FD836-0BF1-4081-BA93-C746E5EC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1.wmf"/><Relationship Id="rId1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png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28.png"/><Relationship Id="rId4" Type="http://schemas.openxmlformats.org/officeDocument/2006/relationships/oleObject" Target="../embeddings/oleObject42.bin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4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4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4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5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5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5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5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5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58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5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60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61.bin"/><Relationship Id="rId9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64.bin"/><Relationship Id="rId9" Type="http://schemas.openxmlformats.org/officeDocument/2006/relationships/image" Target="../media/image4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6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6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70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7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ado.edu/physics/phet/dev/resonance/0.00.17/resonance_en.html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Clicker Questions for Wave unit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gave these clicker questions after the activity was completed except for the Wave interference demonstration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8229600" cy="4191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6. If you advance the movie one frame, the pattern of the waves will be _________relative to the hand.</a:t>
            </a:r>
          </a:p>
          <a:p>
            <a:pPr marL="990600" lvl="1" indent="-533400" eaLnBrk="1" hangingPunct="1">
              <a:buFontTx/>
              <a:buAutoNum type="alphaUcPeriod"/>
            </a:pPr>
            <a:r>
              <a:rPr lang="en-US" smtClean="0"/>
              <a:t>in the same place </a:t>
            </a:r>
          </a:p>
          <a:p>
            <a:pPr marL="990600" lvl="1" indent="-533400" eaLnBrk="1" hangingPunct="1">
              <a:buFontTx/>
              <a:buAutoNum type="alphaUcPeriod"/>
            </a:pPr>
            <a:r>
              <a:rPr lang="en-US" smtClean="0"/>
              <a:t>shifted right</a:t>
            </a:r>
          </a:p>
          <a:p>
            <a:pPr marL="990600" lvl="1" indent="-533400" eaLnBrk="1" hangingPunct="1">
              <a:buFontTx/>
              <a:buAutoNum type="alphaUcPeriod"/>
            </a:pPr>
            <a:r>
              <a:rPr lang="en-US" smtClean="0"/>
              <a:t>shifted left</a:t>
            </a:r>
          </a:p>
          <a:p>
            <a:pPr marL="990600" lvl="1" indent="-533400" eaLnBrk="1" hangingPunct="1">
              <a:buFontTx/>
              <a:buAutoNum type="alphaUcPeriod"/>
            </a:pPr>
            <a:r>
              <a:rPr lang="en-US" smtClean="0"/>
              <a:t>shifted up</a:t>
            </a:r>
          </a:p>
          <a:p>
            <a:pPr marL="990600" lvl="1" indent="-533400" eaLnBrk="1" hangingPunct="1">
              <a:buFontTx/>
              <a:buAutoNum type="alphaUcPeriod"/>
            </a:pPr>
            <a:r>
              <a:rPr lang="en-US" smtClean="0"/>
              <a:t>shifted down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1828800" y="381000"/>
            <a:ext cx="4419600" cy="1143000"/>
            <a:chOff x="2520" y="7395"/>
            <a:chExt cx="6480" cy="1965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7395"/>
              <a:ext cx="6480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4500" y="7740"/>
              <a:ext cx="5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1200"/>
                <a:t>A</a:t>
              </a:r>
              <a:endParaRPr lang="en-US" sz="180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480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7. If the person starts over and moves his hand more quickly, the peaks of the waves will be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the same distance apart		 	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 further apart  		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 closer together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1828800" y="381000"/>
            <a:ext cx="4419600" cy="1143000"/>
            <a:chOff x="2520" y="7395"/>
            <a:chExt cx="6480" cy="1965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7395"/>
              <a:ext cx="6480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4500" y="7740"/>
              <a:ext cx="5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1200"/>
                <a:t>A</a:t>
              </a:r>
              <a:endParaRPr lang="en-US" sz="180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62000" y="1828800"/>
            <a:ext cx="792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endParaRPr lang="en-US" sz="4400">
              <a:latin typeface="Arial" charset="0"/>
            </a:endParaRP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400">
                <a:latin typeface="Arial" charset="0"/>
              </a:rPr>
              <a:t>lower its speed. 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400">
                <a:latin typeface="Arial" charset="0"/>
              </a:rPr>
              <a:t>increase its wavelength. 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400">
                <a:latin typeface="Arial" charset="0"/>
              </a:rPr>
              <a:t>lower its amplitude. 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400">
                <a:latin typeface="Arial" charset="0"/>
              </a:rPr>
              <a:t>shorten its period. 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  <a:latin typeface="Arial" charset="0"/>
              </a:rPr>
              <a:t>8.If you lower the frequency of a wave on a string you will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clicker questions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What will this wave look like after it reflects?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304800" y="1752600"/>
          <a:ext cx="34067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Bitmap Image" r:id="rId4" imgW="3406435" imgH="1668925" progId="Paint.Picture">
                  <p:embed/>
                </p:oleObj>
              </mc:Choice>
              <mc:Fallback>
                <p:oleObj name="Bitmap Image" r:id="rId4" imgW="3406435" imgH="166892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340677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724400" y="1905000"/>
            <a:ext cx="3505200" cy="4703763"/>
            <a:chOff x="2976" y="1200"/>
            <a:chExt cx="2208" cy="2963"/>
          </a:xfrm>
        </p:grpSpPr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2976" y="1296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A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graphicFrame>
          <p:nvGraphicFramePr>
            <p:cNvPr id="15367" name="Object 6"/>
            <p:cNvGraphicFramePr>
              <a:graphicFrameLocks noChangeAspect="1"/>
            </p:cNvGraphicFramePr>
            <p:nvPr/>
          </p:nvGraphicFramePr>
          <p:xfrm>
            <a:off x="3360" y="1200"/>
            <a:ext cx="1776" cy="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5" name="Bitmap Image" r:id="rId6" imgW="2430476" imgH="846072" progId="Paint.Picture">
                    <p:embed/>
                  </p:oleObj>
                </mc:Choice>
                <mc:Fallback>
                  <p:oleObj name="Bitmap Image" r:id="rId6" imgW="2430476" imgH="846072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200"/>
                          <a:ext cx="1776" cy="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8" name="Object 7"/>
            <p:cNvGraphicFramePr>
              <a:graphicFrameLocks noChangeAspect="1"/>
            </p:cNvGraphicFramePr>
            <p:nvPr/>
          </p:nvGraphicFramePr>
          <p:xfrm>
            <a:off x="3360" y="2016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6" name="Bitmap Image" r:id="rId8" imgW="2384762" imgH="883810" progId="Paint.Picture">
                    <p:embed/>
                  </p:oleObj>
                </mc:Choice>
                <mc:Fallback>
                  <p:oleObj name="Bitmap Image" r:id="rId8" imgW="2384762" imgH="883810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016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9" name="Object 8"/>
            <p:cNvGraphicFramePr>
              <a:graphicFrameLocks noChangeAspect="1"/>
            </p:cNvGraphicFramePr>
            <p:nvPr/>
          </p:nvGraphicFramePr>
          <p:xfrm>
            <a:off x="3360" y="2736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7" name="Bitmap Image" r:id="rId10" imgW="2384762" imgH="883810" progId="Paint.Picture">
                    <p:embed/>
                  </p:oleObj>
                </mc:Choice>
                <mc:Fallback>
                  <p:oleObj name="Bitmap Image" r:id="rId10" imgW="2384762" imgH="883810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736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70" name="Object 9"/>
            <p:cNvGraphicFramePr>
              <a:graphicFrameLocks noChangeAspect="1"/>
            </p:cNvGraphicFramePr>
            <p:nvPr/>
          </p:nvGraphicFramePr>
          <p:xfrm>
            <a:off x="3408" y="3504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8" name="Bitmap Image" r:id="rId12" imgW="2384762" imgH="883810" progId="Paint.Picture">
                    <p:embed/>
                  </p:oleObj>
                </mc:Choice>
                <mc:Fallback>
                  <p:oleObj name="Bitmap Image" r:id="rId12" imgW="2384762" imgH="883810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504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1" name="Text Box 10"/>
            <p:cNvSpPr txBox="1">
              <a:spLocks noChangeArrowheads="1"/>
            </p:cNvSpPr>
            <p:nvPr/>
          </p:nvSpPr>
          <p:spPr bwMode="auto">
            <a:xfrm>
              <a:off x="2976" y="211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B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sp>
          <p:nvSpPr>
            <p:cNvPr id="15372" name="Text Box 11"/>
            <p:cNvSpPr txBox="1">
              <a:spLocks noChangeArrowheads="1"/>
            </p:cNvSpPr>
            <p:nvPr/>
          </p:nvSpPr>
          <p:spPr bwMode="auto">
            <a:xfrm>
              <a:off x="2976" y="2880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Arial" charset="0"/>
                </a:rPr>
                <a:t>c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sp>
          <p:nvSpPr>
            <p:cNvPr id="15373" name="Text Box 12"/>
            <p:cNvSpPr txBox="1">
              <a:spLocks noChangeArrowheads="1"/>
            </p:cNvSpPr>
            <p:nvPr/>
          </p:nvSpPr>
          <p:spPr bwMode="auto">
            <a:xfrm>
              <a:off x="2976" y="355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D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</p:grpSp>
      <p:sp>
        <p:nvSpPr>
          <p:cNvPr id="15365" name="Text Box 13"/>
          <p:cNvSpPr txBox="1">
            <a:spLocks noChangeArrowheads="1"/>
          </p:cNvSpPr>
          <p:nvPr/>
        </p:nvSpPr>
        <p:spPr bwMode="auto">
          <a:xfrm>
            <a:off x="1066800" y="37338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Fixed end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What will this wave look like after it reflects?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533400" y="2209800"/>
          <a:ext cx="3322638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Bitmap Image" r:id="rId4" imgW="3322608" imgH="1303133" progId="Paint.Picture">
                  <p:embed/>
                </p:oleObj>
              </mc:Choice>
              <mc:Fallback>
                <p:oleObj name="Bitmap Image" r:id="rId4" imgW="3322608" imgH="13031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3322638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0" y="35814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Loose end</a:t>
            </a:r>
          </a:p>
        </p:txBody>
      </p: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4724400" y="1905000"/>
            <a:ext cx="3505200" cy="4703763"/>
            <a:chOff x="2976" y="1200"/>
            <a:chExt cx="2208" cy="2963"/>
          </a:xfrm>
        </p:grpSpPr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2976" y="1296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A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3360" y="1200"/>
            <a:ext cx="1776" cy="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9" name="Bitmap Image" r:id="rId6" imgW="2430476" imgH="846072" progId="Paint.Picture">
                    <p:embed/>
                  </p:oleObj>
                </mc:Choice>
                <mc:Fallback>
                  <p:oleObj name="Bitmap Image" r:id="rId6" imgW="2430476" imgH="846072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200"/>
                          <a:ext cx="1776" cy="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8"/>
            <p:cNvGraphicFramePr>
              <a:graphicFrameLocks noChangeAspect="1"/>
            </p:cNvGraphicFramePr>
            <p:nvPr/>
          </p:nvGraphicFramePr>
          <p:xfrm>
            <a:off x="3360" y="2016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0" name="Bitmap Image" r:id="rId8" imgW="2384762" imgH="883810" progId="Paint.Picture">
                    <p:embed/>
                  </p:oleObj>
                </mc:Choice>
                <mc:Fallback>
                  <p:oleObj name="Bitmap Image" r:id="rId8" imgW="2384762" imgH="883810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016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9"/>
            <p:cNvGraphicFramePr>
              <a:graphicFrameLocks noChangeAspect="1"/>
            </p:cNvGraphicFramePr>
            <p:nvPr/>
          </p:nvGraphicFramePr>
          <p:xfrm>
            <a:off x="3360" y="2736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1" name="Bitmap Image" r:id="rId10" imgW="2384762" imgH="883810" progId="Paint.Picture">
                    <p:embed/>
                  </p:oleObj>
                </mc:Choice>
                <mc:Fallback>
                  <p:oleObj name="Bitmap Image" r:id="rId10" imgW="2384762" imgH="883810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736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4" name="Object 10"/>
            <p:cNvGraphicFramePr>
              <a:graphicFrameLocks noChangeAspect="1"/>
            </p:cNvGraphicFramePr>
            <p:nvPr/>
          </p:nvGraphicFramePr>
          <p:xfrm>
            <a:off x="3408" y="3504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Bitmap Image" r:id="rId12" imgW="2384762" imgH="883810" progId="Paint.Picture">
                    <p:embed/>
                  </p:oleObj>
                </mc:Choice>
                <mc:Fallback>
                  <p:oleObj name="Bitmap Image" r:id="rId12" imgW="2384762" imgH="883810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504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976" y="211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B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2976" y="2880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Arial" charset="0"/>
                </a:rPr>
                <a:t>c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2976" y="355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D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523038"/>
            <a:ext cx="2362200" cy="334962"/>
          </a:xfrm>
        </p:spPr>
        <p:txBody>
          <a:bodyPr/>
          <a:lstStyle/>
          <a:p>
            <a:pPr eaLnBrk="1" hangingPunct="1"/>
            <a:r>
              <a:rPr lang="en-US" sz="1000" smtClean="0"/>
              <a:t>11 Wave addition simple pulse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9600" y="381000"/>
            <a:ext cx="83058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/>
              <a:t>3. The pulse on the left is moving right, the pulse on the right is moving left. What do you see when the pulses overlap?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idx="1"/>
          </p:nvPr>
        </p:nvGraphicFramePr>
        <p:xfrm>
          <a:off x="1143000" y="2286000"/>
          <a:ext cx="6781800" cy="429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Picture" r:id="rId4" imgW="7485888" imgH="4742688" progId="Word.Picture.8">
                  <p:embed/>
                </p:oleObj>
              </mc:Choice>
              <mc:Fallback>
                <p:oleObj name="Picture" r:id="rId4" imgW="7485888" imgH="474268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86000"/>
                        <a:ext cx="6781800" cy="429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00800"/>
            <a:ext cx="2057400" cy="258763"/>
          </a:xfrm>
        </p:spPr>
        <p:txBody>
          <a:bodyPr/>
          <a:lstStyle/>
          <a:p>
            <a:pPr eaLnBrk="1" hangingPunct="1"/>
            <a:r>
              <a:rPr lang="en-US" sz="1000" smtClean="0"/>
              <a:t>Rest of question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85800" y="228600"/>
          <a:ext cx="597376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Picture" r:id="rId4" imgW="7485888" imgH="4742688" progId="Word.Picture.8">
                  <p:embed/>
                </p:oleObj>
              </mc:Choice>
              <mc:Fallback>
                <p:oleObj name="Picture" r:id="rId4" imgW="7485888" imgH="474268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332" b="30634"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5973763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6373813" y="2533650"/>
          <a:ext cx="2770187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Picture" r:id="rId6" imgW="7485888" imgH="4742688" progId="Word.Picture.8">
                  <p:embed/>
                </p:oleObj>
              </mc:Choice>
              <mc:Fallback>
                <p:oleObj name="Picture" r:id="rId6" imgW="7485888" imgH="474268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335" t="23332" r="27292" b="30634"/>
                      <a:stretch>
                        <a:fillRect/>
                      </a:stretch>
                    </p:blipFill>
                    <p:spPr bwMode="auto">
                      <a:xfrm>
                        <a:off x="6373813" y="2533650"/>
                        <a:ext cx="2770187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4450" y="2174875"/>
          <a:ext cx="2770188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Picture" r:id="rId8" imgW="7485888" imgH="4742688" progId="Word.Picture.8">
                  <p:embed/>
                </p:oleObj>
              </mc:Choice>
              <mc:Fallback>
                <p:oleObj name="Picture" r:id="rId8" imgW="7485888" imgH="474268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335" t="13849" r="27292" b="30634"/>
                      <a:stretch>
                        <a:fillRect/>
                      </a:stretch>
                    </p:blipFill>
                    <p:spPr bwMode="auto">
                      <a:xfrm>
                        <a:off x="44450" y="2174875"/>
                        <a:ext cx="2770188" cy="210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2971800" y="2533650"/>
          <a:ext cx="2770188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Picture" r:id="rId10" imgW="7485888" imgH="4742688" progId="Word.Picture.8">
                  <p:embed/>
                </p:oleObj>
              </mc:Choice>
              <mc:Fallback>
                <p:oleObj name="Picture" r:id="rId10" imgW="7485888" imgH="4742688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335" t="23332" r="27292" b="30634"/>
                      <a:stretch>
                        <a:fillRect/>
                      </a:stretch>
                    </p:blipFill>
                    <p:spPr bwMode="auto">
                      <a:xfrm>
                        <a:off x="2971800" y="2533650"/>
                        <a:ext cx="2770188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304800" y="4419600"/>
          <a:ext cx="2770188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Picture" r:id="rId12" imgW="7485888" imgH="4742688" progId="Word.Picture.8">
                  <p:embed/>
                </p:oleObj>
              </mc:Choice>
              <mc:Fallback>
                <p:oleObj name="Picture" r:id="rId12" imgW="7485888" imgH="4742688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335" t="23332" r="27292" b="30634"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2770188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3505200" y="4419600"/>
          <a:ext cx="2770188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Picture" r:id="rId14" imgW="7485888" imgH="4742688" progId="Word.Picture.8">
                  <p:embed/>
                </p:oleObj>
              </mc:Choice>
              <mc:Fallback>
                <p:oleObj name="Picture" r:id="rId14" imgW="7485888" imgH="4742688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6335" t="23332" r="27292" b="30634"/>
                      <a:stretch>
                        <a:fillRect/>
                      </a:stretch>
                    </p:blipFill>
                    <p:spPr bwMode="auto">
                      <a:xfrm>
                        <a:off x="3505200" y="4419600"/>
                        <a:ext cx="2770188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77000"/>
            <a:ext cx="2133600" cy="152400"/>
          </a:xfrm>
        </p:spPr>
        <p:txBody>
          <a:bodyPr/>
          <a:lstStyle/>
          <a:p>
            <a:pPr eaLnBrk="1" hangingPunct="1"/>
            <a:r>
              <a:rPr lang="en-US" sz="900" smtClean="0"/>
              <a:t>answer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685800" y="381000"/>
          <a:ext cx="597376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Picture" r:id="rId3" imgW="7485888" imgH="4742688" progId="Word.Picture.8">
                  <p:embed/>
                </p:oleObj>
              </mc:Choice>
              <mc:Fallback>
                <p:oleObj name="Picture" r:id="rId3" imgW="7485888" imgH="474268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332" b="30634"/>
                      <a:stretch>
                        <a:fillRect/>
                      </a:stretch>
                    </p:blipFill>
                    <p:spPr bwMode="auto">
                      <a:xfrm>
                        <a:off x="685800" y="381000"/>
                        <a:ext cx="5973763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685800" y="2438400"/>
          <a:ext cx="597376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Picture" r:id="rId5" imgW="7485888" imgH="4742688" progId="Word.Picture.8">
                  <p:embed/>
                </p:oleObj>
              </mc:Choice>
              <mc:Fallback>
                <p:oleObj name="Picture" r:id="rId5" imgW="7485888" imgH="474268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332" b="30634"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5973763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685800" y="4343400"/>
          <a:ext cx="597376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Picture" r:id="rId7" imgW="7485888" imgH="4742688" progId="Word.Picture.8">
                  <p:embed/>
                </p:oleObj>
              </mc:Choice>
              <mc:Fallback>
                <p:oleObj name="Picture" r:id="rId7" imgW="7485888" imgH="474268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332" b="30634"/>
                      <a:stretch>
                        <a:fillRect/>
                      </a:stretch>
                    </p:blipFill>
                    <p:spPr bwMode="auto">
                      <a:xfrm>
                        <a:off x="685800" y="4343400"/>
                        <a:ext cx="5973763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010400" y="502920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324600"/>
            <a:ext cx="2286000" cy="304800"/>
          </a:xfrm>
        </p:spPr>
        <p:txBody>
          <a:bodyPr/>
          <a:lstStyle/>
          <a:p>
            <a:pPr eaLnBrk="1" hangingPunct="1"/>
            <a:r>
              <a:rPr lang="en-US" sz="1000" smtClean="0"/>
              <a:t>After interacting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990600" y="457200"/>
          <a:ext cx="597376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Picture" r:id="rId3" imgW="7485888" imgH="4742688" progId="Word.Picture.8">
                  <p:embed/>
                </p:oleObj>
              </mc:Choice>
              <mc:Fallback>
                <p:oleObj name="Picture" r:id="rId3" imgW="7485888" imgH="474268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332" b="30634"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5973763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990600" y="2438400"/>
          <a:ext cx="597376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Picture" r:id="rId5" imgW="7485888" imgH="4742688" progId="Word.Picture.8">
                  <p:embed/>
                </p:oleObj>
              </mc:Choice>
              <mc:Fallback>
                <p:oleObj name="Picture" r:id="rId5" imgW="7485888" imgH="474268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332" b="30634"/>
                      <a:stretch>
                        <a:fillRect/>
                      </a:stretch>
                    </p:blipFill>
                    <p:spPr bwMode="auto">
                      <a:xfrm>
                        <a:off x="990600" y="2438400"/>
                        <a:ext cx="5973763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990600" y="4419600"/>
          <a:ext cx="5973763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Picture" r:id="rId7" imgW="7485888" imgH="4742688" progId="Word.Picture.8">
                  <p:embed/>
                </p:oleObj>
              </mc:Choice>
              <mc:Fallback>
                <p:oleObj name="Picture" r:id="rId7" imgW="7485888" imgH="474268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3332" b="30634"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5973763" cy="17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Waves on a String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spect="1" noChangeArrowheads="1"/>
          </p:cNvSpPr>
          <p:nvPr/>
        </p:nvSpPr>
        <p:spPr bwMode="auto">
          <a:xfrm>
            <a:off x="-457200" y="2362200"/>
            <a:ext cx="55626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4. If these two waves were moving through water at the same time, what would the water look like? 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en-US" sz="3200">
              <a:solidFill>
                <a:schemeClr val="tx2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1509" name="AutoShape 5"/>
          <p:cNvSpPr>
            <a:spLocks noChangeAspect="1" noChangeArrowheads="1"/>
          </p:cNvSpPr>
          <p:nvPr/>
        </p:nvSpPr>
        <p:spPr bwMode="auto">
          <a:xfrm>
            <a:off x="4572000" y="2286000"/>
            <a:ext cx="4267200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5257800" y="3276600"/>
            <a:ext cx="3263900" cy="501650"/>
          </a:xfrm>
          <a:custGeom>
            <a:avLst/>
            <a:gdLst>
              <a:gd name="T0" fmla="*/ 0 w 4508"/>
              <a:gd name="T1" fmla="*/ 187610576 h 692"/>
              <a:gd name="T2" fmla="*/ 365375070 w 4508"/>
              <a:gd name="T3" fmla="*/ 187610576 h 692"/>
              <a:gd name="T4" fmla="*/ 489612513 w 4508"/>
              <a:gd name="T5" fmla="*/ 184457865 h 692"/>
              <a:gd name="T6" fmla="*/ 662602109 w 4508"/>
              <a:gd name="T7" fmla="*/ 192340729 h 692"/>
              <a:gd name="T8" fmla="*/ 777928989 w 4508"/>
              <a:gd name="T9" fmla="*/ 181830002 h 692"/>
              <a:gd name="T10" fmla="*/ 1355084687 w 4508"/>
              <a:gd name="T11" fmla="*/ 181830002 h 692"/>
              <a:gd name="T12" fmla="*/ 1473031810 w 4508"/>
              <a:gd name="T13" fmla="*/ 363660004 h 692"/>
              <a:gd name="T14" fmla="*/ 1691103481 w 4508"/>
              <a:gd name="T15" fmla="*/ 0 h 692"/>
              <a:gd name="T16" fmla="*/ 1803284477 w 4508"/>
              <a:gd name="T17" fmla="*/ 181830002 h 692"/>
              <a:gd name="T18" fmla="*/ 2147483647 w 4508"/>
              <a:gd name="T19" fmla="*/ 181830002 h 6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08" h="692">
                <a:moveTo>
                  <a:pt x="0" y="357"/>
                </a:moveTo>
                <a:lnTo>
                  <a:pt x="697" y="357"/>
                </a:lnTo>
                <a:lnTo>
                  <a:pt x="934" y="351"/>
                </a:lnTo>
                <a:lnTo>
                  <a:pt x="1264" y="366"/>
                </a:lnTo>
                <a:lnTo>
                  <a:pt x="1484" y="346"/>
                </a:lnTo>
                <a:lnTo>
                  <a:pt x="2585" y="346"/>
                </a:lnTo>
                <a:lnTo>
                  <a:pt x="2810" y="692"/>
                </a:lnTo>
                <a:lnTo>
                  <a:pt x="3226" y="0"/>
                </a:lnTo>
                <a:lnTo>
                  <a:pt x="3440" y="346"/>
                </a:lnTo>
                <a:lnTo>
                  <a:pt x="4508" y="346"/>
                </a:ln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881563" y="2441575"/>
            <a:ext cx="271462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800" b="1">
                <a:solidFill>
                  <a:srgbClr val="0000FF"/>
                </a:solidFill>
              </a:rPr>
              <a:t>A</a:t>
            </a:r>
          </a:p>
          <a:p>
            <a:endParaRPr lang="en-US" sz="1800">
              <a:solidFill>
                <a:srgbClr val="0000FF"/>
              </a:solidFill>
            </a:endParaRPr>
          </a:p>
        </p:txBody>
      </p:sp>
      <p:sp>
        <p:nvSpPr>
          <p:cNvPr id="21512" name="Freeform 8"/>
          <p:cNvSpPr>
            <a:spLocks/>
          </p:cNvSpPr>
          <p:nvPr/>
        </p:nvSpPr>
        <p:spPr bwMode="auto">
          <a:xfrm>
            <a:off x="5257800" y="2286000"/>
            <a:ext cx="3263900" cy="574675"/>
          </a:xfrm>
          <a:custGeom>
            <a:avLst/>
            <a:gdLst>
              <a:gd name="T0" fmla="*/ 0 w 4508"/>
              <a:gd name="T1" fmla="*/ 199083323 h 795"/>
              <a:gd name="T2" fmla="*/ 365375070 w 4508"/>
              <a:gd name="T3" fmla="*/ 199083323 h 795"/>
              <a:gd name="T4" fmla="*/ 489612513 w 4508"/>
              <a:gd name="T5" fmla="*/ 195948272 h 795"/>
              <a:gd name="T6" fmla="*/ 662602109 w 4508"/>
              <a:gd name="T7" fmla="*/ 203786261 h 795"/>
              <a:gd name="T8" fmla="*/ 777928989 w 4508"/>
              <a:gd name="T9" fmla="*/ 193335850 h 795"/>
              <a:gd name="T10" fmla="*/ 1355084687 w 4508"/>
              <a:gd name="T11" fmla="*/ 193335850 h 795"/>
              <a:gd name="T12" fmla="*/ 1480371240 w 4508"/>
              <a:gd name="T13" fmla="*/ 0 h 795"/>
              <a:gd name="T14" fmla="*/ 1692676061 w 4508"/>
              <a:gd name="T15" fmla="*/ 415410510 h 795"/>
              <a:gd name="T16" fmla="*/ 1803284477 w 4508"/>
              <a:gd name="T17" fmla="*/ 193335850 h 795"/>
              <a:gd name="T18" fmla="*/ 2147483647 w 4508"/>
              <a:gd name="T19" fmla="*/ 193335850 h 79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08" h="795">
                <a:moveTo>
                  <a:pt x="0" y="381"/>
                </a:moveTo>
                <a:lnTo>
                  <a:pt x="697" y="381"/>
                </a:lnTo>
                <a:lnTo>
                  <a:pt x="934" y="375"/>
                </a:lnTo>
                <a:lnTo>
                  <a:pt x="1264" y="390"/>
                </a:lnTo>
                <a:lnTo>
                  <a:pt x="1484" y="370"/>
                </a:lnTo>
                <a:lnTo>
                  <a:pt x="2585" y="370"/>
                </a:lnTo>
                <a:lnTo>
                  <a:pt x="2824" y="0"/>
                </a:lnTo>
                <a:lnTo>
                  <a:pt x="3229" y="795"/>
                </a:lnTo>
                <a:lnTo>
                  <a:pt x="3440" y="370"/>
                </a:lnTo>
                <a:lnTo>
                  <a:pt x="4508" y="370"/>
                </a:lnTo>
              </a:path>
            </a:pathLst>
          </a:custGeom>
          <a:noFill/>
          <a:ln w="76200" cmpd="sng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870450" y="3289300"/>
            <a:ext cx="2714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</a:rPr>
              <a:t>B</a:t>
            </a:r>
          </a:p>
          <a:p>
            <a:endParaRPr lang="en-US" sz="1200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876800" y="4343400"/>
            <a:ext cx="2714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800" b="1">
                <a:solidFill>
                  <a:srgbClr val="993366"/>
                </a:solidFill>
              </a:rPr>
              <a:t>C</a:t>
            </a:r>
          </a:p>
          <a:p>
            <a:endParaRPr lang="en-US">
              <a:solidFill>
                <a:srgbClr val="993366"/>
              </a:solidFill>
            </a:endParaRP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800600" y="5638800"/>
            <a:ext cx="27146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800" b="1">
                <a:solidFill>
                  <a:srgbClr val="33CC33"/>
                </a:solidFill>
              </a:rPr>
              <a:t>D</a:t>
            </a:r>
          </a:p>
          <a:p>
            <a:endParaRPr lang="en-US" sz="1200"/>
          </a:p>
        </p:txBody>
      </p:sp>
      <p:sp>
        <p:nvSpPr>
          <p:cNvPr id="21516" name="Freeform 12"/>
          <p:cNvSpPr>
            <a:spLocks/>
          </p:cNvSpPr>
          <p:nvPr/>
        </p:nvSpPr>
        <p:spPr bwMode="auto">
          <a:xfrm>
            <a:off x="5257800" y="5334000"/>
            <a:ext cx="3263900" cy="1270000"/>
          </a:xfrm>
          <a:custGeom>
            <a:avLst/>
            <a:gdLst>
              <a:gd name="T0" fmla="*/ 0 w 4508"/>
              <a:gd name="T1" fmla="*/ 450875328 h 1755"/>
              <a:gd name="T2" fmla="*/ 365375070 w 4508"/>
              <a:gd name="T3" fmla="*/ 450875328 h 1755"/>
              <a:gd name="T4" fmla="*/ 489612513 w 4508"/>
              <a:gd name="T5" fmla="*/ 447733254 h 1755"/>
              <a:gd name="T6" fmla="*/ 662602109 w 4508"/>
              <a:gd name="T7" fmla="*/ 455588439 h 1755"/>
              <a:gd name="T8" fmla="*/ 777928989 w 4508"/>
              <a:gd name="T9" fmla="*/ 445115100 h 1755"/>
              <a:gd name="T10" fmla="*/ 1355084687 w 4508"/>
              <a:gd name="T11" fmla="*/ 445115100 h 1755"/>
              <a:gd name="T12" fmla="*/ 1472507616 w 4508"/>
              <a:gd name="T13" fmla="*/ 919031339 h 1755"/>
              <a:gd name="T14" fmla="*/ 1684813161 w 4508"/>
              <a:gd name="T15" fmla="*/ 0 h 1755"/>
              <a:gd name="T16" fmla="*/ 1803284477 w 4508"/>
              <a:gd name="T17" fmla="*/ 445115100 h 1755"/>
              <a:gd name="T18" fmla="*/ 2147483647 w 4508"/>
              <a:gd name="T19" fmla="*/ 445115100 h 17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08" h="1755">
                <a:moveTo>
                  <a:pt x="0" y="861"/>
                </a:moveTo>
                <a:lnTo>
                  <a:pt x="697" y="861"/>
                </a:lnTo>
                <a:lnTo>
                  <a:pt x="934" y="855"/>
                </a:lnTo>
                <a:lnTo>
                  <a:pt x="1264" y="870"/>
                </a:lnTo>
                <a:lnTo>
                  <a:pt x="1484" y="850"/>
                </a:lnTo>
                <a:lnTo>
                  <a:pt x="2585" y="850"/>
                </a:lnTo>
                <a:lnTo>
                  <a:pt x="2809" y="1755"/>
                </a:lnTo>
                <a:lnTo>
                  <a:pt x="3214" y="0"/>
                </a:lnTo>
                <a:lnTo>
                  <a:pt x="3440" y="850"/>
                </a:lnTo>
                <a:lnTo>
                  <a:pt x="4508" y="850"/>
                </a:lnTo>
              </a:path>
            </a:pathLst>
          </a:custGeom>
          <a:noFill/>
          <a:ln w="76200" cmpd="sng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5257800" y="3886200"/>
            <a:ext cx="3262313" cy="1271588"/>
          </a:xfrm>
          <a:custGeom>
            <a:avLst/>
            <a:gdLst>
              <a:gd name="T0" fmla="*/ 0 w 4508"/>
              <a:gd name="T1" fmla="*/ 452003525 h 1755"/>
              <a:gd name="T2" fmla="*/ 365019391 w 4508"/>
              <a:gd name="T3" fmla="*/ 452003525 h 1755"/>
              <a:gd name="T4" fmla="*/ 504848002 w 4508"/>
              <a:gd name="T5" fmla="*/ 311310102 h 1755"/>
              <a:gd name="T6" fmla="*/ 661957899 w 4508"/>
              <a:gd name="T7" fmla="*/ 594796699 h 1755"/>
              <a:gd name="T8" fmla="*/ 777172258 w 4508"/>
              <a:gd name="T9" fmla="*/ 446228849 h 1755"/>
              <a:gd name="T10" fmla="*/ 1353767265 w 4508"/>
              <a:gd name="T11" fmla="*/ 446228849 h 1755"/>
              <a:gd name="T12" fmla="*/ 1471075930 w 4508"/>
              <a:gd name="T13" fmla="*/ 921331078 h 1755"/>
              <a:gd name="T14" fmla="*/ 1683175485 w 4508"/>
              <a:gd name="T15" fmla="*/ 0 h 1755"/>
              <a:gd name="T16" fmla="*/ 1801531303 w 4508"/>
              <a:gd name="T17" fmla="*/ 446228849 h 1755"/>
              <a:gd name="T18" fmla="*/ 2147483647 w 4508"/>
              <a:gd name="T19" fmla="*/ 446228849 h 17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08" h="1755">
                <a:moveTo>
                  <a:pt x="0" y="861"/>
                </a:moveTo>
                <a:lnTo>
                  <a:pt x="697" y="861"/>
                </a:lnTo>
                <a:lnTo>
                  <a:pt x="964" y="593"/>
                </a:lnTo>
                <a:lnTo>
                  <a:pt x="1264" y="1133"/>
                </a:lnTo>
                <a:lnTo>
                  <a:pt x="1484" y="850"/>
                </a:lnTo>
                <a:lnTo>
                  <a:pt x="2585" y="850"/>
                </a:lnTo>
                <a:lnTo>
                  <a:pt x="2809" y="1755"/>
                </a:lnTo>
                <a:lnTo>
                  <a:pt x="3214" y="0"/>
                </a:lnTo>
                <a:lnTo>
                  <a:pt x="3440" y="850"/>
                </a:lnTo>
                <a:lnTo>
                  <a:pt x="4508" y="850"/>
                </a:lnTo>
              </a:path>
            </a:pathLst>
          </a:custGeom>
          <a:noFill/>
          <a:ln w="76200" cmpd="sng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601663" y="2843213"/>
            <a:ext cx="3889375" cy="596900"/>
          </a:xfrm>
          <a:custGeom>
            <a:avLst/>
            <a:gdLst>
              <a:gd name="T0" fmla="*/ 0 w 6016"/>
              <a:gd name="T1" fmla="*/ 197732432 h 930"/>
              <a:gd name="T2" fmla="*/ 388711223 w 6016"/>
              <a:gd name="T3" fmla="*/ 197732432 h 930"/>
              <a:gd name="T4" fmla="*/ 520371351 w 6016"/>
              <a:gd name="T5" fmla="*/ 18537275 h 930"/>
              <a:gd name="T6" fmla="*/ 702187995 w 6016"/>
              <a:gd name="T7" fmla="*/ 383107108 h 930"/>
              <a:gd name="T8" fmla="*/ 827578316 w 6016"/>
              <a:gd name="T9" fmla="*/ 191553554 h 930"/>
              <a:gd name="T10" fmla="*/ 1441992893 w 6016"/>
              <a:gd name="T11" fmla="*/ 191553554 h 930"/>
              <a:gd name="T12" fmla="*/ 1567383214 w 6016"/>
              <a:gd name="T13" fmla="*/ 383107108 h 930"/>
              <a:gd name="T14" fmla="*/ 1799356374 w 6016"/>
              <a:gd name="T15" fmla="*/ 0 h 930"/>
              <a:gd name="T16" fmla="*/ 1918895177 w 6016"/>
              <a:gd name="T17" fmla="*/ 191553554 h 930"/>
              <a:gd name="T18" fmla="*/ 2147483647 w 6016"/>
              <a:gd name="T19" fmla="*/ 191553554 h 9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16" h="930">
                <a:moveTo>
                  <a:pt x="0" y="480"/>
                </a:moveTo>
                <a:lnTo>
                  <a:pt x="930" y="480"/>
                </a:lnTo>
                <a:lnTo>
                  <a:pt x="1245" y="45"/>
                </a:lnTo>
                <a:lnTo>
                  <a:pt x="1680" y="930"/>
                </a:lnTo>
                <a:lnTo>
                  <a:pt x="1980" y="465"/>
                </a:lnTo>
                <a:lnTo>
                  <a:pt x="3450" y="465"/>
                </a:lnTo>
                <a:lnTo>
                  <a:pt x="3750" y="930"/>
                </a:lnTo>
                <a:lnTo>
                  <a:pt x="4305" y="0"/>
                </a:lnTo>
                <a:lnTo>
                  <a:pt x="4591" y="465"/>
                </a:lnTo>
                <a:lnTo>
                  <a:pt x="6016" y="465"/>
                </a:lnTo>
              </a:path>
            </a:pathLst>
          </a:custGeom>
          <a:noFill/>
          <a:ln w="762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 flipV="1">
            <a:off x="588963" y="3960813"/>
            <a:ext cx="3889375" cy="609600"/>
          </a:xfrm>
          <a:custGeom>
            <a:avLst/>
            <a:gdLst>
              <a:gd name="T0" fmla="*/ 0 w 6015"/>
              <a:gd name="T1" fmla="*/ 187257509 h 945"/>
              <a:gd name="T2" fmla="*/ 388840508 w 6015"/>
              <a:gd name="T3" fmla="*/ 187257509 h 945"/>
              <a:gd name="T4" fmla="*/ 526397647 w 6015"/>
              <a:gd name="T5" fmla="*/ 24967797 h 945"/>
              <a:gd name="T6" fmla="*/ 708274909 w 6015"/>
              <a:gd name="T7" fmla="*/ 393240381 h 945"/>
              <a:gd name="T8" fmla="*/ 827853630 w 6015"/>
              <a:gd name="T9" fmla="*/ 193499297 h 945"/>
              <a:gd name="T10" fmla="*/ 1442054161 w 6015"/>
              <a:gd name="T11" fmla="*/ 193499297 h 945"/>
              <a:gd name="T12" fmla="*/ 1567486666 w 6015"/>
              <a:gd name="T13" fmla="*/ 0 h 945"/>
              <a:gd name="T14" fmla="*/ 1799536542 w 6015"/>
              <a:gd name="T15" fmla="*/ 386998593 h 945"/>
              <a:gd name="T16" fmla="*/ 1919115264 w 6015"/>
              <a:gd name="T17" fmla="*/ 193499297 h 945"/>
              <a:gd name="T18" fmla="*/ 2147483647 w 6015"/>
              <a:gd name="T19" fmla="*/ 193499297 h 9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15" h="945">
                <a:moveTo>
                  <a:pt x="0" y="450"/>
                </a:moveTo>
                <a:lnTo>
                  <a:pt x="930" y="450"/>
                </a:lnTo>
                <a:lnTo>
                  <a:pt x="1259" y="60"/>
                </a:lnTo>
                <a:lnTo>
                  <a:pt x="1694" y="945"/>
                </a:lnTo>
                <a:lnTo>
                  <a:pt x="1980" y="465"/>
                </a:lnTo>
                <a:lnTo>
                  <a:pt x="3449" y="465"/>
                </a:lnTo>
                <a:lnTo>
                  <a:pt x="3749" y="0"/>
                </a:lnTo>
                <a:lnTo>
                  <a:pt x="4304" y="930"/>
                </a:lnTo>
                <a:lnTo>
                  <a:pt x="4590" y="465"/>
                </a:lnTo>
                <a:lnTo>
                  <a:pt x="6015" y="465"/>
                </a:lnTo>
              </a:path>
            </a:pathLst>
          </a:custGeom>
          <a:noFill/>
          <a:ln w="762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349250" y="4303713"/>
            <a:ext cx="43545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diamond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673100" y="3730625"/>
            <a:ext cx="0" cy="1127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349250" y="3168650"/>
            <a:ext cx="42640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673100" y="2362200"/>
            <a:ext cx="0" cy="1231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4406900" y="3130550"/>
            <a:ext cx="3238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600"/>
              <a:t>x</a:t>
            </a:r>
            <a:endParaRPr lang="en-US" sz="1000"/>
          </a:p>
          <a:p>
            <a:endParaRPr lang="en-US" sz="1200"/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4471988" y="4316413"/>
            <a:ext cx="322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600"/>
              <a:t>x</a:t>
            </a:r>
            <a:endParaRPr lang="en-US" sz="1000"/>
          </a:p>
          <a:p>
            <a:endParaRPr lang="en-US" sz="1200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26988" y="2362200"/>
            <a:ext cx="6461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600"/>
              <a:t>Wave 1</a:t>
            </a:r>
            <a:endParaRPr lang="en-US" sz="1000"/>
          </a:p>
          <a:p>
            <a:endParaRPr lang="en-US" sz="1200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6988" y="3678238"/>
            <a:ext cx="6461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1600"/>
              <a:t>Wave 2</a:t>
            </a:r>
            <a:endParaRPr lang="en-US" sz="1000"/>
          </a:p>
          <a:p>
            <a:endParaRPr lang="en-US"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Wave Interference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What will this wave look like after it reflects?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04800" y="1981200"/>
          <a:ext cx="3406775" cy="166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Bitmap Image" r:id="rId4" imgW="3406435" imgH="1668925" progId="Paint.Picture">
                  <p:embed/>
                </p:oleObj>
              </mc:Choice>
              <mc:Fallback>
                <p:oleObj name="Bitmap Image" r:id="rId4" imgW="3406435" imgH="166892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3406775" cy="166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4724400" y="1905000"/>
            <a:ext cx="3505200" cy="4703763"/>
            <a:chOff x="2976" y="1200"/>
            <a:chExt cx="2208" cy="2963"/>
          </a:xfrm>
        </p:grpSpPr>
        <p:sp>
          <p:nvSpPr>
            <p:cNvPr id="24582" name="Text Box 5"/>
            <p:cNvSpPr txBox="1">
              <a:spLocks noChangeArrowheads="1"/>
            </p:cNvSpPr>
            <p:nvPr/>
          </p:nvSpPr>
          <p:spPr bwMode="auto">
            <a:xfrm>
              <a:off x="2976" y="1296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A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graphicFrame>
          <p:nvGraphicFramePr>
            <p:cNvPr id="24583" name="Object 6"/>
            <p:cNvGraphicFramePr>
              <a:graphicFrameLocks noChangeAspect="1"/>
            </p:cNvGraphicFramePr>
            <p:nvPr/>
          </p:nvGraphicFramePr>
          <p:xfrm>
            <a:off x="3360" y="1200"/>
            <a:ext cx="1776" cy="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1" name="Bitmap Image" r:id="rId6" imgW="2430476" imgH="846072" progId="Paint.Picture">
                    <p:embed/>
                  </p:oleObj>
                </mc:Choice>
                <mc:Fallback>
                  <p:oleObj name="Bitmap Image" r:id="rId6" imgW="2430476" imgH="846072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200"/>
                          <a:ext cx="1776" cy="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4" name="Object 7"/>
            <p:cNvGraphicFramePr>
              <a:graphicFrameLocks noChangeAspect="1"/>
            </p:cNvGraphicFramePr>
            <p:nvPr/>
          </p:nvGraphicFramePr>
          <p:xfrm>
            <a:off x="3360" y="2016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2" name="Bitmap Image" r:id="rId8" imgW="2384762" imgH="883810" progId="Paint.Picture">
                    <p:embed/>
                  </p:oleObj>
                </mc:Choice>
                <mc:Fallback>
                  <p:oleObj name="Bitmap Image" r:id="rId8" imgW="2384762" imgH="883810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016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5" name="Object 8"/>
            <p:cNvGraphicFramePr>
              <a:graphicFrameLocks noChangeAspect="1"/>
            </p:cNvGraphicFramePr>
            <p:nvPr/>
          </p:nvGraphicFramePr>
          <p:xfrm>
            <a:off x="3360" y="2736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3" name="Bitmap Image" r:id="rId10" imgW="2384762" imgH="883810" progId="Paint.Picture">
                    <p:embed/>
                  </p:oleObj>
                </mc:Choice>
                <mc:Fallback>
                  <p:oleObj name="Bitmap Image" r:id="rId10" imgW="2384762" imgH="883810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736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86" name="Object 9"/>
            <p:cNvGraphicFramePr>
              <a:graphicFrameLocks noChangeAspect="1"/>
            </p:cNvGraphicFramePr>
            <p:nvPr/>
          </p:nvGraphicFramePr>
          <p:xfrm>
            <a:off x="3408" y="3504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4" name="Bitmap Image" r:id="rId12" imgW="2384762" imgH="883810" progId="Paint.Picture">
                    <p:embed/>
                  </p:oleObj>
                </mc:Choice>
                <mc:Fallback>
                  <p:oleObj name="Bitmap Image" r:id="rId12" imgW="2384762" imgH="883810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504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>
              <a:off x="2976" y="211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B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sp>
          <p:nvSpPr>
            <p:cNvPr id="24588" name="Text Box 11"/>
            <p:cNvSpPr txBox="1">
              <a:spLocks noChangeArrowheads="1"/>
            </p:cNvSpPr>
            <p:nvPr/>
          </p:nvSpPr>
          <p:spPr bwMode="auto">
            <a:xfrm>
              <a:off x="2976" y="2880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Arial" charset="0"/>
                </a:rPr>
                <a:t>c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sp>
          <p:nvSpPr>
            <p:cNvPr id="24589" name="Text Box 12"/>
            <p:cNvSpPr txBox="1">
              <a:spLocks noChangeArrowheads="1"/>
            </p:cNvSpPr>
            <p:nvPr/>
          </p:nvSpPr>
          <p:spPr bwMode="auto">
            <a:xfrm>
              <a:off x="2976" y="355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D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</p:grpSp>
      <p:sp>
        <p:nvSpPr>
          <p:cNvPr id="24581" name="Text Box 13"/>
          <p:cNvSpPr txBox="1">
            <a:spLocks noChangeArrowheads="1"/>
          </p:cNvSpPr>
          <p:nvPr/>
        </p:nvSpPr>
        <p:spPr bwMode="auto">
          <a:xfrm>
            <a:off x="1066800" y="37338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Fixed end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2. What will this wave look like after it reflects?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81000" y="1981200"/>
          <a:ext cx="3322638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Bitmap Image" r:id="rId4" imgW="3322608" imgH="1303133" progId="Paint.Picture">
                  <p:embed/>
                </p:oleObj>
              </mc:Choice>
              <mc:Fallback>
                <p:oleObj name="Bitmap Image" r:id="rId4" imgW="3322608" imgH="13031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81200"/>
                        <a:ext cx="3322638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00200" y="32004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Loose end</a:t>
            </a: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4724400" y="1905000"/>
            <a:ext cx="3505200" cy="4703763"/>
            <a:chOff x="2976" y="1200"/>
            <a:chExt cx="2208" cy="2963"/>
          </a:xfrm>
        </p:grpSpPr>
        <p:sp>
          <p:nvSpPr>
            <p:cNvPr id="25606" name="Text Box 6"/>
            <p:cNvSpPr txBox="1">
              <a:spLocks noChangeArrowheads="1"/>
            </p:cNvSpPr>
            <p:nvPr/>
          </p:nvSpPr>
          <p:spPr bwMode="auto">
            <a:xfrm>
              <a:off x="2976" y="1296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A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graphicFrame>
          <p:nvGraphicFramePr>
            <p:cNvPr id="25607" name="Object 7"/>
            <p:cNvGraphicFramePr>
              <a:graphicFrameLocks noChangeAspect="1"/>
            </p:cNvGraphicFramePr>
            <p:nvPr/>
          </p:nvGraphicFramePr>
          <p:xfrm>
            <a:off x="3360" y="1200"/>
            <a:ext cx="1776" cy="6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5" name="Bitmap Image" r:id="rId6" imgW="2430476" imgH="846072" progId="Paint.Picture">
                    <p:embed/>
                  </p:oleObj>
                </mc:Choice>
                <mc:Fallback>
                  <p:oleObj name="Bitmap Image" r:id="rId6" imgW="2430476" imgH="846072" progId="Paint.Picture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1200"/>
                          <a:ext cx="1776" cy="6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8" name="Object 8"/>
            <p:cNvGraphicFramePr>
              <a:graphicFrameLocks noChangeAspect="1"/>
            </p:cNvGraphicFramePr>
            <p:nvPr/>
          </p:nvGraphicFramePr>
          <p:xfrm>
            <a:off x="3360" y="2016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6" name="Bitmap Image" r:id="rId8" imgW="2384762" imgH="883810" progId="Paint.Picture">
                    <p:embed/>
                  </p:oleObj>
                </mc:Choice>
                <mc:Fallback>
                  <p:oleObj name="Bitmap Image" r:id="rId8" imgW="2384762" imgH="883810" progId="Paint.Picture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016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9" name="Object 9"/>
            <p:cNvGraphicFramePr>
              <a:graphicFrameLocks noChangeAspect="1"/>
            </p:cNvGraphicFramePr>
            <p:nvPr/>
          </p:nvGraphicFramePr>
          <p:xfrm>
            <a:off x="3360" y="2736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7" name="Bitmap Image" r:id="rId10" imgW="2384762" imgH="883810" progId="Paint.Picture">
                    <p:embed/>
                  </p:oleObj>
                </mc:Choice>
                <mc:Fallback>
                  <p:oleObj name="Bitmap Image" r:id="rId10" imgW="2384762" imgH="883810" progId="Paint.Picture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736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0" name="Object 10"/>
            <p:cNvGraphicFramePr>
              <a:graphicFrameLocks noChangeAspect="1"/>
            </p:cNvGraphicFramePr>
            <p:nvPr/>
          </p:nvGraphicFramePr>
          <p:xfrm>
            <a:off x="3408" y="3504"/>
            <a:ext cx="1776" cy="6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18" name="Bitmap Image" r:id="rId12" imgW="2384762" imgH="883810" progId="Paint.Picture">
                    <p:embed/>
                  </p:oleObj>
                </mc:Choice>
                <mc:Fallback>
                  <p:oleObj name="Bitmap Image" r:id="rId12" imgW="2384762" imgH="883810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3504"/>
                          <a:ext cx="1776" cy="6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11" name="Text Box 11"/>
            <p:cNvSpPr txBox="1">
              <a:spLocks noChangeArrowheads="1"/>
            </p:cNvSpPr>
            <p:nvPr/>
          </p:nvSpPr>
          <p:spPr bwMode="auto">
            <a:xfrm>
              <a:off x="2976" y="211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B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976" y="2880"/>
              <a:ext cx="4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>
                  <a:latin typeface="Arial" charset="0"/>
                </a:rPr>
                <a:t>c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2976" y="3552"/>
              <a:ext cx="48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latin typeface="Arial" charset="0"/>
                </a:rPr>
                <a:t>D</a:t>
              </a:r>
              <a:r>
                <a:rPr lang="en-US" sz="3200">
                  <a:latin typeface="Arial" charset="0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/>
              <a:t>Draw what you think this wave will look like after reflecting off the barrier.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85800" y="1752600"/>
          <a:ext cx="4783138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Bitmap Image" r:id="rId3" imgW="3505504" imgH="3741744" progId="Paint.Picture">
                  <p:embed/>
                </p:oleObj>
              </mc:Choice>
              <mc:Fallback>
                <p:oleObj name="Bitmap Image" r:id="rId3" imgW="3505504" imgH="374174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52600"/>
                        <a:ext cx="4783138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3. Which one is the reflection pattern?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876800" y="1447800"/>
          <a:ext cx="10096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Bitmap Image" r:id="rId4" imgW="678239" imgH="3223539" progId="Paint.Picture">
                  <p:embed/>
                </p:oleObj>
              </mc:Choice>
              <mc:Fallback>
                <p:oleObj name="Bitmap Image" r:id="rId4" imgW="678239" imgH="322353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447800"/>
                        <a:ext cx="100965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6934200" y="1447800"/>
          <a:ext cx="10096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Bitmap Image" r:id="rId6" imgW="678239" imgH="3223539" progId="Paint.Picture">
                  <p:embed/>
                </p:oleObj>
              </mc:Choice>
              <mc:Fallback>
                <p:oleObj name="Bitmap Image" r:id="rId6" imgW="678239" imgH="322353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447800"/>
                        <a:ext cx="100965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838200" y="1524000"/>
          <a:ext cx="2225675" cy="458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Bitmap Image" r:id="rId8" imgW="2225233" imgH="4586667" progId="Paint.Picture">
                  <p:embed/>
                </p:oleObj>
              </mc:Choice>
              <mc:Fallback>
                <p:oleObj name="Bitmap Image" r:id="rId8" imgW="2225233" imgH="4586667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2225675" cy="458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33400" y="61722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Wave pulse from speaker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5867400" y="1447800"/>
            <a:ext cx="0" cy="480060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7924800" y="1447800"/>
            <a:ext cx="0" cy="4800600"/>
          </a:xfrm>
          <a:prstGeom prst="line">
            <a:avLst/>
          </a:prstGeom>
          <a:noFill/>
          <a:ln w="76200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953000" y="6096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A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934200" y="60960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B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“Sound waves are three dimensional.”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smtClean="0"/>
              <a:t>Talk to your partner: 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/>
              <a:t>What evidence you have that supports this.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/>
              <a:t>How the wave could be represented </a:t>
            </a:r>
          </a:p>
          <a:p>
            <a:pPr eaLnBrk="1" hangingPunct="1">
              <a:lnSpc>
                <a:spcPct val="90000"/>
              </a:lnSpc>
            </a:pPr>
            <a:r>
              <a:rPr lang="en-US" sz="4400" smtClean="0"/>
              <a:t>How would reflection change?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Sketch what you think the pattern will look like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1600200" y="2133600"/>
          <a:ext cx="6705600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Bitmap Image" r:id="rId4" imgW="4320914" imgH="1630821" progId="Paint.Picture">
                  <p:embed/>
                </p:oleObj>
              </mc:Choice>
              <mc:Fallback>
                <p:oleObj name="Bitmap Image" r:id="rId4" imgW="4320914" imgH="1630821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33600"/>
                        <a:ext cx="6705600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438400" y="2286000"/>
            <a:ext cx="2286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5715000" y="4876800"/>
            <a:ext cx="2286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6553200" cy="609600"/>
          </a:xfrm>
        </p:spPr>
        <p:txBody>
          <a:bodyPr/>
          <a:lstStyle/>
          <a:p>
            <a:pPr eaLnBrk="1" hangingPunct="1"/>
            <a:r>
              <a:rPr lang="en-US" smtClean="0"/>
              <a:t>Measurements 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381000" y="609600"/>
            <a:ext cx="8153400" cy="5181600"/>
            <a:chOff x="240" y="384"/>
            <a:chExt cx="5136" cy="3264"/>
          </a:xfrm>
        </p:grpSpPr>
        <p:graphicFrame>
          <p:nvGraphicFramePr>
            <p:cNvPr id="30724" name="Object 4"/>
            <p:cNvGraphicFramePr>
              <a:graphicFrameLocks noChangeAspect="1"/>
            </p:cNvGraphicFramePr>
            <p:nvPr/>
          </p:nvGraphicFramePr>
          <p:xfrm>
            <a:off x="1488" y="2880"/>
            <a:ext cx="3888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4" name="Bitmap Image" r:id="rId4" imgW="4793395" imgH="609524" progId="Paint.Picture">
                    <p:embed/>
                  </p:oleObj>
                </mc:Choice>
                <mc:Fallback>
                  <p:oleObj name="Bitmap Image" r:id="rId4" imgW="4793395" imgH="609524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2880"/>
                          <a:ext cx="3888" cy="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725" name="Group 5"/>
            <p:cNvGrpSpPr>
              <a:grpSpLocks/>
            </p:cNvGrpSpPr>
            <p:nvPr/>
          </p:nvGrpSpPr>
          <p:grpSpPr bwMode="auto">
            <a:xfrm>
              <a:off x="240" y="384"/>
              <a:ext cx="4992" cy="2506"/>
              <a:chOff x="240" y="384"/>
              <a:chExt cx="4992" cy="2506"/>
            </a:xfrm>
          </p:grpSpPr>
          <p:graphicFrame>
            <p:nvGraphicFramePr>
              <p:cNvPr id="30730" name="Object 6"/>
              <p:cNvGraphicFramePr>
                <a:graphicFrameLocks noChangeAspect="1"/>
              </p:cNvGraphicFramePr>
              <p:nvPr/>
            </p:nvGraphicFramePr>
            <p:xfrm>
              <a:off x="1008" y="1296"/>
              <a:ext cx="4224" cy="15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35" name="Bitmap Image" r:id="rId6" imgW="4320914" imgH="1630821" progId="Paint.Picture">
                      <p:embed/>
                    </p:oleObj>
                  </mc:Choice>
                  <mc:Fallback>
                    <p:oleObj name="Bitmap Image" r:id="rId6" imgW="4320914" imgH="1630821" progId="Paint.Picture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1296"/>
                            <a:ext cx="4224" cy="15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31" name="Object 7"/>
              <p:cNvGraphicFramePr>
                <a:graphicFrameLocks noChangeAspect="1"/>
              </p:cNvGraphicFramePr>
              <p:nvPr/>
            </p:nvGraphicFramePr>
            <p:xfrm>
              <a:off x="288" y="384"/>
              <a:ext cx="522" cy="24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36" name="Bitmap Image" r:id="rId8" imgW="487826" imgH="2286198" progId="Paint.Picture">
                      <p:embed/>
                    </p:oleObj>
                  </mc:Choice>
                  <mc:Fallback>
                    <p:oleObj name="Bitmap Image" r:id="rId8" imgW="487826" imgH="2286198" progId="Paint.Picture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" y="384"/>
                            <a:ext cx="522" cy="24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732" name="Line 8"/>
              <p:cNvSpPr>
                <a:spLocks noChangeShapeType="1"/>
              </p:cNvSpPr>
              <p:nvPr/>
            </p:nvSpPr>
            <p:spPr bwMode="auto">
              <a:xfrm>
                <a:off x="240" y="2784"/>
                <a:ext cx="41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3" name="Line 9"/>
              <p:cNvSpPr>
                <a:spLocks noChangeShapeType="1"/>
              </p:cNvSpPr>
              <p:nvPr/>
            </p:nvSpPr>
            <p:spPr bwMode="auto">
              <a:xfrm>
                <a:off x="240" y="1584"/>
                <a:ext cx="42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26" name="Line 10"/>
            <p:cNvSpPr>
              <a:spLocks noChangeShapeType="1"/>
            </p:cNvSpPr>
            <p:nvPr/>
          </p:nvSpPr>
          <p:spPr bwMode="auto">
            <a:xfrm>
              <a:off x="1488" y="1968"/>
              <a:ext cx="0" cy="1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7" name="Line 11"/>
            <p:cNvSpPr>
              <a:spLocks noChangeShapeType="1"/>
            </p:cNvSpPr>
            <p:nvPr/>
          </p:nvSpPr>
          <p:spPr bwMode="auto">
            <a:xfrm>
              <a:off x="3216" y="1968"/>
              <a:ext cx="0" cy="1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Line 12"/>
            <p:cNvSpPr>
              <a:spLocks noChangeShapeType="1"/>
            </p:cNvSpPr>
            <p:nvPr/>
          </p:nvSpPr>
          <p:spPr bwMode="auto">
            <a:xfrm>
              <a:off x="3840" y="1968"/>
              <a:ext cx="0" cy="1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13"/>
            <p:cNvSpPr>
              <a:spLocks noChangeShapeType="1"/>
            </p:cNvSpPr>
            <p:nvPr/>
          </p:nvSpPr>
          <p:spPr bwMode="auto">
            <a:xfrm>
              <a:off x="4656" y="1968"/>
              <a:ext cx="0" cy="1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Paused clips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2743200" y="1295400"/>
          <a:ext cx="2767013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Bitmap Image" r:id="rId4" imgW="2766300" imgH="1493649" progId="Paint.Picture">
                  <p:embed/>
                </p:oleObj>
              </mc:Choice>
              <mc:Fallback>
                <p:oleObj name="Bitmap Image" r:id="rId4" imgW="2766300" imgH="149364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95400"/>
                        <a:ext cx="2767013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3048000" y="2971800"/>
          <a:ext cx="241617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Bitmap Image" r:id="rId6" imgW="2415749" imgH="1386667" progId="Paint.Picture">
                  <p:embed/>
                </p:oleObj>
              </mc:Choice>
              <mc:Fallback>
                <p:oleObj name="Bitmap Image" r:id="rId6" imgW="2415749" imgH="138666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1800"/>
                        <a:ext cx="2416175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2819400" y="4572000"/>
          <a:ext cx="2811463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Bitmap Image" r:id="rId8" imgW="2812024" imgH="1051651" progId="Paint.Picture">
                  <p:embed/>
                </p:oleObj>
              </mc:Choice>
              <mc:Fallback>
                <p:oleObj name="Bitmap Image" r:id="rId8" imgW="2812024" imgH="1051651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2811463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762000" y="1524000"/>
            <a:ext cx="7772400" cy="2589213"/>
            <a:chOff x="480" y="960"/>
            <a:chExt cx="4896" cy="1631"/>
          </a:xfrm>
        </p:grpSpPr>
        <p:sp>
          <p:nvSpPr>
            <p:cNvPr id="4099" name="AutoShape 3"/>
            <p:cNvSpPr>
              <a:spLocks noChangeAspect="1" noChangeArrowheads="1"/>
            </p:cNvSpPr>
            <p:nvPr/>
          </p:nvSpPr>
          <p:spPr bwMode="auto">
            <a:xfrm>
              <a:off x="480" y="960"/>
              <a:ext cx="4896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23"/>
              <a:ext cx="8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1129" y="1983"/>
              <a:ext cx="121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2289" y="969"/>
              <a:ext cx="1245" cy="1026"/>
            </a:xfrm>
            <a:custGeom>
              <a:avLst/>
              <a:gdLst>
                <a:gd name="T0" fmla="*/ 0 w 698"/>
                <a:gd name="T1" fmla="*/ 1809 h 575"/>
                <a:gd name="T2" fmla="*/ 524 w 698"/>
                <a:gd name="T3" fmla="*/ 1579 h 575"/>
                <a:gd name="T4" fmla="*/ 894 w 698"/>
                <a:gd name="T5" fmla="*/ 296 h 575"/>
                <a:gd name="T6" fmla="*/ 1259 w 698"/>
                <a:gd name="T7" fmla="*/ 20 h 575"/>
                <a:gd name="T8" fmla="*/ 1555 w 698"/>
                <a:gd name="T9" fmla="*/ 410 h 575"/>
                <a:gd name="T10" fmla="*/ 1762 w 698"/>
                <a:gd name="T11" fmla="*/ 1531 h 575"/>
                <a:gd name="T12" fmla="*/ 2221 w 698"/>
                <a:gd name="T13" fmla="*/ 1761 h 5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8" h="575">
                  <a:moveTo>
                    <a:pt x="0" y="568"/>
                  </a:moveTo>
                  <a:cubicBezTo>
                    <a:pt x="59" y="571"/>
                    <a:pt x="118" y="575"/>
                    <a:pt x="165" y="496"/>
                  </a:cubicBezTo>
                  <a:cubicBezTo>
                    <a:pt x="212" y="417"/>
                    <a:pt x="243" y="175"/>
                    <a:pt x="281" y="93"/>
                  </a:cubicBezTo>
                  <a:cubicBezTo>
                    <a:pt x="319" y="11"/>
                    <a:pt x="361" y="0"/>
                    <a:pt x="396" y="6"/>
                  </a:cubicBezTo>
                  <a:cubicBezTo>
                    <a:pt x="431" y="12"/>
                    <a:pt x="463" y="50"/>
                    <a:pt x="489" y="129"/>
                  </a:cubicBezTo>
                  <a:cubicBezTo>
                    <a:pt x="515" y="208"/>
                    <a:pt x="519" y="410"/>
                    <a:pt x="554" y="481"/>
                  </a:cubicBezTo>
                  <a:cubicBezTo>
                    <a:pt x="589" y="552"/>
                    <a:pt x="643" y="552"/>
                    <a:pt x="698" y="553"/>
                  </a:cubicBezTo>
                </a:path>
              </a:pathLst>
            </a:custGeom>
            <a:noFill/>
            <a:ln w="762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Line 7"/>
            <p:cNvSpPr>
              <a:spLocks noChangeShapeType="1"/>
            </p:cNvSpPr>
            <p:nvPr/>
          </p:nvSpPr>
          <p:spPr bwMode="auto">
            <a:xfrm flipV="1">
              <a:off x="3526" y="1960"/>
              <a:ext cx="1759" cy="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124" y="1224"/>
              <a:ext cx="100" cy="102"/>
            </a:xfrm>
            <a:prstGeom prst="ellipse">
              <a:avLst/>
            </a:prstGeom>
            <a:solidFill>
              <a:srgbClr val="000000"/>
            </a:solidFill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147" y="960"/>
              <a:ext cx="37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5260" y="1907"/>
              <a:ext cx="116" cy="101"/>
            </a:xfrm>
            <a:prstGeom prst="star4">
              <a:avLst>
                <a:gd name="adj" fmla="val 12500"/>
              </a:avLst>
            </a:prstGeom>
            <a:solidFill>
              <a:srgbClr val="BBE0E3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Sound activity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I used questions 1-8 with the sound activity and the rest on the next day.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smtClean="0"/>
              <a:t>1. A student started the speaker by clicking on the stopwatch. How many sound waves are there is this trial?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2819400"/>
            <a:ext cx="34290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3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5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4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8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3200">
              <a:latin typeface="Arial" charset="0"/>
            </a:endParaRP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124200" y="2057400"/>
          <a:ext cx="4843463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Bitmap Image" r:id="rId4" imgW="2674852" imgH="2049958" progId="Paint.Picture">
                  <p:embed/>
                </p:oleObj>
              </mc:Choice>
              <mc:Fallback>
                <p:oleObj name="Bitmap Image" r:id="rId4" imgW="2674852" imgH="204995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057400"/>
                        <a:ext cx="4843463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667000" y="5105400"/>
          <a:ext cx="1524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Bitmap Image" r:id="rId6" imgW="906859" imgH="624894" progId="Paint.Picture">
                  <p:embed/>
                </p:oleObj>
              </mc:Choice>
              <mc:Fallback>
                <p:oleObj name="Bitmap Image" r:id="rId6" imgW="906859" imgH="62489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1524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2. What is the speed of the sound waves shown here?</a:t>
            </a:r>
            <a:endParaRPr lang="en-US" sz="4000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34290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300 m/s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330 m/s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0.0030 m/s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66 m/s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endParaRPr lang="en-US" sz="3200">
              <a:latin typeface="Arial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581400" y="1905000"/>
          <a:ext cx="4843463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Bitmap Image" r:id="rId4" imgW="2674852" imgH="2049958" progId="Paint.Picture">
                  <p:embed/>
                </p:oleObj>
              </mc:Choice>
              <mc:Fallback>
                <p:oleObj name="Bitmap Image" r:id="rId4" imgW="2674852" imgH="204995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05000"/>
                        <a:ext cx="4843463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3124200" y="4953000"/>
          <a:ext cx="1524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3" name="Bitmap Image" r:id="rId6" imgW="906859" imgH="624894" progId="Paint.Picture">
                  <p:embed/>
                </p:oleObj>
              </mc:Choice>
              <mc:Fallback>
                <p:oleObj name="Bitmap Image" r:id="rId6" imgW="906859" imgH="62489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53000"/>
                        <a:ext cx="1524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3. What is the frequency of the sound waves shown here?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34290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0.0037 hz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66 hz 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260 hz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300 hz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330 hz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3810000" y="1752600"/>
          <a:ext cx="4843463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Bitmap Image" r:id="rId4" imgW="2674852" imgH="2049958" progId="Paint.Picture">
                  <p:embed/>
                </p:oleObj>
              </mc:Choice>
              <mc:Fallback>
                <p:oleObj name="Bitmap Image" r:id="rId4" imgW="2674852" imgH="204995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52600"/>
                        <a:ext cx="4843463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352800" y="4800600"/>
          <a:ext cx="1524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Bitmap Image" r:id="rId6" imgW="906859" imgH="624894" progId="Paint.Picture">
                  <p:embed/>
                </p:oleObj>
              </mc:Choice>
              <mc:Fallback>
                <p:oleObj name="Bitmap Image" r:id="rId6" imgW="906859" imgH="62489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800600"/>
                        <a:ext cx="1524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4. What is the period of the sound waves shown here?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34290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0.0151 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0.0037 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260 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300 s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330 s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733800" y="1752600"/>
          <a:ext cx="4843463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Bitmap Image" r:id="rId4" imgW="2674852" imgH="2049958" progId="Paint.Picture">
                  <p:embed/>
                </p:oleObj>
              </mc:Choice>
              <mc:Fallback>
                <p:oleObj name="Bitmap Image" r:id="rId4" imgW="2674852" imgH="204995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52600"/>
                        <a:ext cx="4843463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3276600" y="4800600"/>
          <a:ext cx="1524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Bitmap Image" r:id="rId6" imgW="906859" imgH="624894" progId="Paint.Picture">
                  <p:embed/>
                </p:oleObj>
              </mc:Choice>
              <mc:Fallback>
                <p:oleObj name="Bitmap Image" r:id="rId6" imgW="906859" imgH="62489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00600"/>
                        <a:ext cx="1524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5. What is the wavelength of the sound waves shown here?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57200" y="2362200"/>
            <a:ext cx="34290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5 m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1.3 m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1 m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0.71 m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</a:pPr>
            <a:r>
              <a:rPr lang="en-US" sz="3200">
                <a:latin typeface="Arial" charset="0"/>
              </a:rPr>
              <a:t> 300 m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3886200" y="1676400"/>
          <a:ext cx="4843463" cy="371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Bitmap Image" r:id="rId4" imgW="2674852" imgH="2049958" progId="Paint.Picture">
                  <p:embed/>
                </p:oleObj>
              </mc:Choice>
              <mc:Fallback>
                <p:oleObj name="Bitmap Image" r:id="rId4" imgW="2674852" imgH="2049958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676400"/>
                        <a:ext cx="4843463" cy="371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3429000" y="4724400"/>
          <a:ext cx="15240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Bitmap Image" r:id="rId6" imgW="906859" imgH="624894" progId="Paint.Picture">
                  <p:embed/>
                </p:oleObj>
              </mc:Choice>
              <mc:Fallback>
                <p:oleObj name="Bitmap Image" r:id="rId6" imgW="906859" imgH="62489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24400"/>
                        <a:ext cx="152400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5867400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6. If your lab partner moved the frequency slider to the left so that it changed from 500 to 250 </a:t>
            </a:r>
            <a:br>
              <a:rPr lang="en-US" sz="3200" smtClean="0"/>
            </a:br>
            <a:r>
              <a:rPr lang="en-US" sz="3200" smtClean="0"/>
              <a:t>the period would be</a:t>
            </a:r>
            <a:endParaRPr lang="en-US" sz="5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3200400"/>
            <a:ext cx="7086600" cy="3048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twice as big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 1/2 as big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  Stays the same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 1/4 times as big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 Not enough information to decide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1600" smtClean="0"/>
              <a:t>			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6400800" y="533400"/>
          <a:ext cx="236220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Bitmap Image" r:id="rId4" imgW="1209524" imgH="733333" progId="Paint.Picture">
                  <p:embed/>
                </p:oleObj>
              </mc:Choice>
              <mc:Fallback>
                <p:oleObj name="Bitmap Image" r:id="rId4" imgW="1209524" imgH="733333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33400"/>
                        <a:ext cx="236220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71600"/>
            <a:ext cx="7315200" cy="1143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tx1"/>
                </a:solidFill>
              </a:rPr>
              <a:t>7. If you moved the slider to the far right, doubling the amplitude, </a:t>
            </a:r>
            <a:br>
              <a:rPr lang="en-US" sz="4000" smtClean="0">
                <a:solidFill>
                  <a:schemeClr val="tx1"/>
                </a:solidFill>
              </a:rPr>
            </a:br>
            <a:r>
              <a:rPr lang="en-US" sz="4000" smtClean="0">
                <a:solidFill>
                  <a:schemeClr val="tx1"/>
                </a:solidFill>
              </a:rPr>
              <a:t>the period would be…</a:t>
            </a:r>
            <a:br>
              <a:rPr lang="en-US" sz="4000" smtClean="0">
                <a:solidFill>
                  <a:schemeClr val="tx1"/>
                </a:solidFill>
              </a:rPr>
            </a:br>
            <a:endParaRPr lang="en-US" sz="4000" smtClean="0">
              <a:solidFill>
                <a:schemeClr val="tx1"/>
              </a:solidFill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6934200" cy="280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 twice as big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 1/2 as big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 Stays the same 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 1/4 times as big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 Not enough information to decide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042282"/>
              </p:ext>
            </p:extLst>
          </p:nvPr>
        </p:nvGraphicFramePr>
        <p:xfrm>
          <a:off x="5791200" y="2133600"/>
          <a:ext cx="31242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Bitmap Image" r:id="rId4" imgW="1200318" imgH="609524" progId="Paint.Picture">
                  <p:embed/>
                </p:oleObj>
              </mc:Choice>
              <mc:Fallback>
                <p:oleObj name="Bitmap Image" r:id="rId4" imgW="1200318" imgH="609524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33600"/>
                        <a:ext cx="3124200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38200" y="4038600"/>
            <a:ext cx="5562600" cy="268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sz="1000">
              <a:latin typeface="Arial" charset="0"/>
            </a:endParaRPr>
          </a:p>
          <a:p>
            <a:pPr eaLnBrk="1" hangingPunct="1">
              <a:buFont typeface="Arial" charset="0"/>
              <a:buAutoNum type="alphaLcPeriod"/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0.2 seconds	 </a:t>
            </a:r>
          </a:p>
          <a:p>
            <a:pPr eaLnBrk="1" hangingPunct="1">
              <a:buFont typeface="Arial" charset="0"/>
              <a:buAutoNum type="alphaLcPeriod"/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0.200 seconds	</a:t>
            </a:r>
          </a:p>
          <a:p>
            <a:pPr eaLnBrk="1" hangingPunct="1">
              <a:buFont typeface="Arial" charset="0"/>
              <a:buAutoNum type="alphaLcPeriod" startAt="3"/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0.005 seconds        </a:t>
            </a:r>
          </a:p>
          <a:p>
            <a:pPr eaLnBrk="1" hangingPunct="1">
              <a:buFont typeface="Arial" charset="0"/>
              <a:buAutoNum type="alphaLcPeriod" startAt="3"/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0.02 seconds</a:t>
            </a:r>
            <a:r>
              <a:rPr lang="en-US" sz="2200">
                <a:solidFill>
                  <a:srgbClr val="0033CC"/>
                </a:solidFill>
                <a:latin typeface="Arial" charset="0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sz="3200">
                <a:solidFill>
                  <a:srgbClr val="0033CC"/>
                </a:solidFill>
                <a:latin typeface="Arial" charset="0"/>
              </a:rPr>
              <a:t>e. 0.05 seconds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990600" y="762000"/>
            <a:ext cx="6869113" cy="1752600"/>
            <a:chOff x="704" y="120"/>
            <a:chExt cx="4327" cy="1104"/>
          </a:xfrm>
        </p:grpSpPr>
        <p:grpSp>
          <p:nvGrpSpPr>
            <p:cNvPr id="40968" name="Group 4"/>
            <p:cNvGrpSpPr>
              <a:grpSpLocks/>
            </p:cNvGrpSpPr>
            <p:nvPr/>
          </p:nvGrpSpPr>
          <p:grpSpPr bwMode="auto">
            <a:xfrm>
              <a:off x="1040" y="408"/>
              <a:ext cx="3991" cy="675"/>
              <a:chOff x="1392" y="2256"/>
              <a:chExt cx="3991" cy="675"/>
            </a:xfrm>
          </p:grpSpPr>
          <p:grpSp>
            <p:nvGrpSpPr>
              <p:cNvPr id="40977" name="Group 5"/>
              <p:cNvGrpSpPr>
                <a:grpSpLocks/>
              </p:cNvGrpSpPr>
              <p:nvPr/>
            </p:nvGrpSpPr>
            <p:grpSpPr bwMode="auto">
              <a:xfrm>
                <a:off x="3792" y="2304"/>
                <a:ext cx="1591" cy="627"/>
                <a:chOff x="905" y="2410"/>
                <a:chExt cx="1591" cy="627"/>
              </a:xfrm>
            </p:grpSpPr>
            <p:grpSp>
              <p:nvGrpSpPr>
                <p:cNvPr id="41220" name="Group 6"/>
                <p:cNvGrpSpPr>
                  <a:grpSpLocks/>
                </p:cNvGrpSpPr>
                <p:nvPr/>
              </p:nvGrpSpPr>
              <p:grpSpPr bwMode="auto">
                <a:xfrm rot="2677691">
                  <a:off x="905" y="2414"/>
                  <a:ext cx="534" cy="535"/>
                  <a:chOff x="2688" y="3600"/>
                  <a:chExt cx="624" cy="624"/>
                </a:xfrm>
              </p:grpSpPr>
              <p:sp>
                <p:nvSpPr>
                  <p:cNvPr id="4133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1" name="Group 14"/>
                <p:cNvGrpSpPr>
                  <a:grpSpLocks/>
                </p:cNvGrpSpPr>
                <p:nvPr/>
              </p:nvGrpSpPr>
              <p:grpSpPr bwMode="auto">
                <a:xfrm rot="2677691">
                  <a:off x="1042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326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7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8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3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2" name="Group 22"/>
                <p:cNvGrpSpPr>
                  <a:grpSpLocks/>
                </p:cNvGrpSpPr>
                <p:nvPr/>
              </p:nvGrpSpPr>
              <p:grpSpPr bwMode="auto">
                <a:xfrm rot="2677691">
                  <a:off x="1616" y="2502"/>
                  <a:ext cx="535" cy="535"/>
                  <a:chOff x="2688" y="3600"/>
                  <a:chExt cx="624" cy="624"/>
                </a:xfrm>
              </p:grpSpPr>
              <p:sp>
                <p:nvSpPr>
                  <p:cNvPr id="41319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2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3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4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25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3" name="Group 30"/>
                <p:cNvGrpSpPr>
                  <a:grpSpLocks/>
                </p:cNvGrpSpPr>
                <p:nvPr/>
              </p:nvGrpSpPr>
              <p:grpSpPr bwMode="auto">
                <a:xfrm rot="2677691">
                  <a:off x="1269" y="2496"/>
                  <a:ext cx="534" cy="535"/>
                  <a:chOff x="2688" y="3600"/>
                  <a:chExt cx="624" cy="624"/>
                </a:xfrm>
              </p:grpSpPr>
              <p:sp>
                <p:nvSpPr>
                  <p:cNvPr id="41312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3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4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5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6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7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8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4" name="Group 38"/>
                <p:cNvGrpSpPr>
                  <a:grpSpLocks/>
                </p:cNvGrpSpPr>
                <p:nvPr/>
              </p:nvGrpSpPr>
              <p:grpSpPr bwMode="auto">
                <a:xfrm rot="2677691">
                  <a:off x="1345" y="2455"/>
                  <a:ext cx="535" cy="535"/>
                  <a:chOff x="2688" y="3600"/>
                  <a:chExt cx="624" cy="624"/>
                </a:xfrm>
              </p:grpSpPr>
              <p:sp>
                <p:nvSpPr>
                  <p:cNvPr id="4130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6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7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9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0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11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5" name="Group 46"/>
                <p:cNvGrpSpPr>
                  <a:grpSpLocks/>
                </p:cNvGrpSpPr>
                <p:nvPr/>
              </p:nvGrpSpPr>
              <p:grpSpPr bwMode="auto">
                <a:xfrm rot="2677691">
                  <a:off x="1179" y="2455"/>
                  <a:ext cx="535" cy="535"/>
                  <a:chOff x="2688" y="3600"/>
                  <a:chExt cx="624" cy="624"/>
                </a:xfrm>
              </p:grpSpPr>
              <p:sp>
                <p:nvSpPr>
                  <p:cNvPr id="41298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99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1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2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3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04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6" name="Group 54"/>
                <p:cNvGrpSpPr>
                  <a:grpSpLocks/>
                </p:cNvGrpSpPr>
                <p:nvPr/>
              </p:nvGrpSpPr>
              <p:grpSpPr bwMode="auto">
                <a:xfrm rot="2677691">
                  <a:off x="1527" y="2455"/>
                  <a:ext cx="534" cy="535"/>
                  <a:chOff x="2688" y="3600"/>
                  <a:chExt cx="624" cy="624"/>
                </a:xfrm>
              </p:grpSpPr>
              <p:sp>
                <p:nvSpPr>
                  <p:cNvPr id="41291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92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9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94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95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96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97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7" name="Group 62"/>
                <p:cNvGrpSpPr>
                  <a:grpSpLocks/>
                </p:cNvGrpSpPr>
                <p:nvPr/>
              </p:nvGrpSpPr>
              <p:grpSpPr bwMode="auto">
                <a:xfrm rot="2677691">
                  <a:off x="1421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284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5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6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7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8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9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90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8" name="Group 70"/>
                <p:cNvGrpSpPr>
                  <a:grpSpLocks/>
                </p:cNvGrpSpPr>
                <p:nvPr/>
              </p:nvGrpSpPr>
              <p:grpSpPr bwMode="auto">
                <a:xfrm rot="2677691">
                  <a:off x="1662" y="2414"/>
                  <a:ext cx="535" cy="535"/>
                  <a:chOff x="2688" y="3600"/>
                  <a:chExt cx="624" cy="624"/>
                </a:xfrm>
              </p:grpSpPr>
              <p:sp>
                <p:nvSpPr>
                  <p:cNvPr id="41277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8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9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0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1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2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83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29" name="Group 78"/>
                <p:cNvGrpSpPr>
                  <a:grpSpLocks/>
                </p:cNvGrpSpPr>
                <p:nvPr/>
              </p:nvGrpSpPr>
              <p:grpSpPr bwMode="auto">
                <a:xfrm rot="2677691">
                  <a:off x="1714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270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1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2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3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4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5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76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30" name="Group 86"/>
                <p:cNvGrpSpPr>
                  <a:grpSpLocks/>
                </p:cNvGrpSpPr>
                <p:nvPr/>
              </p:nvGrpSpPr>
              <p:grpSpPr bwMode="auto">
                <a:xfrm rot="2677691">
                  <a:off x="1879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263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4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5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6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7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8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9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31" name="Group 94"/>
                <p:cNvGrpSpPr>
                  <a:grpSpLocks/>
                </p:cNvGrpSpPr>
                <p:nvPr/>
              </p:nvGrpSpPr>
              <p:grpSpPr bwMode="auto">
                <a:xfrm rot="2677691">
                  <a:off x="1961" y="2455"/>
                  <a:ext cx="535" cy="535"/>
                  <a:chOff x="2688" y="3600"/>
                  <a:chExt cx="624" cy="624"/>
                </a:xfrm>
              </p:grpSpPr>
              <p:sp>
                <p:nvSpPr>
                  <p:cNvPr id="41256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7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8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9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0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1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62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32" name="Group 102"/>
                <p:cNvGrpSpPr>
                  <a:grpSpLocks/>
                </p:cNvGrpSpPr>
                <p:nvPr/>
              </p:nvGrpSpPr>
              <p:grpSpPr bwMode="auto">
                <a:xfrm rot="2677691">
                  <a:off x="1797" y="2455"/>
                  <a:ext cx="534" cy="535"/>
                  <a:chOff x="2688" y="3600"/>
                  <a:chExt cx="624" cy="624"/>
                </a:xfrm>
              </p:grpSpPr>
              <p:sp>
                <p:nvSpPr>
                  <p:cNvPr id="41249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0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1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2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3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4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55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33" name="Group 110"/>
                <p:cNvGrpSpPr>
                  <a:grpSpLocks/>
                </p:cNvGrpSpPr>
                <p:nvPr/>
              </p:nvGrpSpPr>
              <p:grpSpPr bwMode="auto">
                <a:xfrm rot="2677691">
                  <a:off x="1485" y="2410"/>
                  <a:ext cx="534" cy="535"/>
                  <a:chOff x="2688" y="3600"/>
                  <a:chExt cx="624" cy="624"/>
                </a:xfrm>
              </p:grpSpPr>
              <p:sp>
                <p:nvSpPr>
                  <p:cNvPr id="41242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3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4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5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6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7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8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234" name="Group 118"/>
                <p:cNvGrpSpPr>
                  <a:grpSpLocks/>
                </p:cNvGrpSpPr>
                <p:nvPr/>
              </p:nvGrpSpPr>
              <p:grpSpPr bwMode="auto">
                <a:xfrm rot="2677691">
                  <a:off x="1574" y="2433"/>
                  <a:ext cx="535" cy="534"/>
                  <a:chOff x="2688" y="3600"/>
                  <a:chExt cx="624" cy="624"/>
                </a:xfrm>
              </p:grpSpPr>
              <p:sp>
                <p:nvSpPr>
                  <p:cNvPr id="41235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36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37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38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39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0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41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978" name="Group 126"/>
              <p:cNvGrpSpPr>
                <a:grpSpLocks/>
              </p:cNvGrpSpPr>
              <p:nvPr/>
            </p:nvGrpSpPr>
            <p:grpSpPr bwMode="auto">
              <a:xfrm rot="10800000">
                <a:off x="1392" y="2256"/>
                <a:ext cx="1591" cy="627"/>
                <a:chOff x="905" y="2410"/>
                <a:chExt cx="1591" cy="627"/>
              </a:xfrm>
            </p:grpSpPr>
            <p:grpSp>
              <p:nvGrpSpPr>
                <p:cNvPr id="41100" name="Group 127"/>
                <p:cNvGrpSpPr>
                  <a:grpSpLocks/>
                </p:cNvGrpSpPr>
                <p:nvPr/>
              </p:nvGrpSpPr>
              <p:grpSpPr bwMode="auto">
                <a:xfrm rot="2677691">
                  <a:off x="905" y="2414"/>
                  <a:ext cx="534" cy="535"/>
                  <a:chOff x="2688" y="3600"/>
                  <a:chExt cx="624" cy="624"/>
                </a:xfrm>
              </p:grpSpPr>
              <p:sp>
                <p:nvSpPr>
                  <p:cNvPr id="4121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4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5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6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8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9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01" name="Group 135"/>
                <p:cNvGrpSpPr>
                  <a:grpSpLocks/>
                </p:cNvGrpSpPr>
                <p:nvPr/>
              </p:nvGrpSpPr>
              <p:grpSpPr bwMode="auto">
                <a:xfrm rot="2677691">
                  <a:off x="1042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206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7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8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9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0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1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12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02" name="Group 143"/>
                <p:cNvGrpSpPr>
                  <a:grpSpLocks/>
                </p:cNvGrpSpPr>
                <p:nvPr/>
              </p:nvGrpSpPr>
              <p:grpSpPr bwMode="auto">
                <a:xfrm rot="2677691">
                  <a:off x="1616" y="2502"/>
                  <a:ext cx="535" cy="535"/>
                  <a:chOff x="2688" y="3600"/>
                  <a:chExt cx="624" cy="624"/>
                </a:xfrm>
              </p:grpSpPr>
              <p:sp>
                <p:nvSpPr>
                  <p:cNvPr id="41199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0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1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2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3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4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05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03" name="Group 151"/>
                <p:cNvGrpSpPr>
                  <a:grpSpLocks/>
                </p:cNvGrpSpPr>
                <p:nvPr/>
              </p:nvGrpSpPr>
              <p:grpSpPr bwMode="auto">
                <a:xfrm rot="2677691">
                  <a:off x="1269" y="2496"/>
                  <a:ext cx="534" cy="535"/>
                  <a:chOff x="2688" y="3600"/>
                  <a:chExt cx="624" cy="624"/>
                </a:xfrm>
              </p:grpSpPr>
              <p:sp>
                <p:nvSpPr>
                  <p:cNvPr id="41192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3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4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5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6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7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8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04" name="Group 159"/>
                <p:cNvGrpSpPr>
                  <a:grpSpLocks/>
                </p:cNvGrpSpPr>
                <p:nvPr/>
              </p:nvGrpSpPr>
              <p:grpSpPr bwMode="auto">
                <a:xfrm rot="2677691">
                  <a:off x="1345" y="2455"/>
                  <a:ext cx="535" cy="535"/>
                  <a:chOff x="2688" y="3600"/>
                  <a:chExt cx="624" cy="624"/>
                </a:xfrm>
              </p:grpSpPr>
              <p:sp>
                <p:nvSpPr>
                  <p:cNvPr id="41185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6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7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8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9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0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91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05" name="Group 167"/>
                <p:cNvGrpSpPr>
                  <a:grpSpLocks/>
                </p:cNvGrpSpPr>
                <p:nvPr/>
              </p:nvGrpSpPr>
              <p:grpSpPr bwMode="auto">
                <a:xfrm rot="2677691">
                  <a:off x="1179" y="2455"/>
                  <a:ext cx="535" cy="535"/>
                  <a:chOff x="2688" y="3600"/>
                  <a:chExt cx="624" cy="624"/>
                </a:xfrm>
              </p:grpSpPr>
              <p:sp>
                <p:nvSpPr>
                  <p:cNvPr id="41178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79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0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1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2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3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84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06" name="Group 175"/>
                <p:cNvGrpSpPr>
                  <a:grpSpLocks/>
                </p:cNvGrpSpPr>
                <p:nvPr/>
              </p:nvGrpSpPr>
              <p:grpSpPr bwMode="auto">
                <a:xfrm rot="2677691">
                  <a:off x="1527" y="2455"/>
                  <a:ext cx="534" cy="535"/>
                  <a:chOff x="2688" y="3600"/>
                  <a:chExt cx="624" cy="624"/>
                </a:xfrm>
              </p:grpSpPr>
              <p:sp>
                <p:nvSpPr>
                  <p:cNvPr id="41171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72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73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74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75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76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77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07" name="Group 183"/>
                <p:cNvGrpSpPr>
                  <a:grpSpLocks/>
                </p:cNvGrpSpPr>
                <p:nvPr/>
              </p:nvGrpSpPr>
              <p:grpSpPr bwMode="auto">
                <a:xfrm rot="2677691">
                  <a:off x="1421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164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5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6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8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9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70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08" name="Group 191"/>
                <p:cNvGrpSpPr>
                  <a:grpSpLocks/>
                </p:cNvGrpSpPr>
                <p:nvPr/>
              </p:nvGrpSpPr>
              <p:grpSpPr bwMode="auto">
                <a:xfrm rot="2677691">
                  <a:off x="1662" y="2414"/>
                  <a:ext cx="535" cy="535"/>
                  <a:chOff x="2688" y="3600"/>
                  <a:chExt cx="624" cy="624"/>
                </a:xfrm>
              </p:grpSpPr>
              <p:sp>
                <p:nvSpPr>
                  <p:cNvPr id="41157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8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9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0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1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2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63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09" name="Group 199"/>
                <p:cNvGrpSpPr>
                  <a:grpSpLocks/>
                </p:cNvGrpSpPr>
                <p:nvPr/>
              </p:nvGrpSpPr>
              <p:grpSpPr bwMode="auto">
                <a:xfrm rot="2677691">
                  <a:off x="1714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150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1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2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3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4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5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56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10" name="Group 207"/>
                <p:cNvGrpSpPr>
                  <a:grpSpLocks/>
                </p:cNvGrpSpPr>
                <p:nvPr/>
              </p:nvGrpSpPr>
              <p:grpSpPr bwMode="auto">
                <a:xfrm rot="2677691">
                  <a:off x="1879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143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4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5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6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7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8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9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11" name="Group 215"/>
                <p:cNvGrpSpPr>
                  <a:grpSpLocks/>
                </p:cNvGrpSpPr>
                <p:nvPr/>
              </p:nvGrpSpPr>
              <p:grpSpPr bwMode="auto">
                <a:xfrm rot="2677691">
                  <a:off x="1961" y="2455"/>
                  <a:ext cx="535" cy="535"/>
                  <a:chOff x="2688" y="3600"/>
                  <a:chExt cx="624" cy="624"/>
                </a:xfrm>
              </p:grpSpPr>
              <p:sp>
                <p:nvSpPr>
                  <p:cNvPr id="41136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7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8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9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0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1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42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12" name="Group 223"/>
                <p:cNvGrpSpPr>
                  <a:grpSpLocks/>
                </p:cNvGrpSpPr>
                <p:nvPr/>
              </p:nvGrpSpPr>
              <p:grpSpPr bwMode="auto">
                <a:xfrm rot="2677691">
                  <a:off x="1797" y="2455"/>
                  <a:ext cx="534" cy="535"/>
                  <a:chOff x="2688" y="3600"/>
                  <a:chExt cx="624" cy="624"/>
                </a:xfrm>
              </p:grpSpPr>
              <p:sp>
                <p:nvSpPr>
                  <p:cNvPr id="41129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0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1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2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3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4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35" name="Oval 23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13" name="Group 231"/>
                <p:cNvGrpSpPr>
                  <a:grpSpLocks/>
                </p:cNvGrpSpPr>
                <p:nvPr/>
              </p:nvGrpSpPr>
              <p:grpSpPr bwMode="auto">
                <a:xfrm rot="2677691">
                  <a:off x="1485" y="2410"/>
                  <a:ext cx="534" cy="535"/>
                  <a:chOff x="2688" y="3600"/>
                  <a:chExt cx="624" cy="624"/>
                </a:xfrm>
              </p:grpSpPr>
              <p:sp>
                <p:nvSpPr>
                  <p:cNvPr id="41122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3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4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5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6" name="Oval 236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7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8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114" name="Group 239"/>
                <p:cNvGrpSpPr>
                  <a:grpSpLocks/>
                </p:cNvGrpSpPr>
                <p:nvPr/>
              </p:nvGrpSpPr>
              <p:grpSpPr bwMode="auto">
                <a:xfrm rot="2677691">
                  <a:off x="1574" y="2433"/>
                  <a:ext cx="535" cy="534"/>
                  <a:chOff x="2688" y="3600"/>
                  <a:chExt cx="624" cy="624"/>
                </a:xfrm>
              </p:grpSpPr>
              <p:sp>
                <p:nvSpPr>
                  <p:cNvPr id="41115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16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17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18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19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0" name="Oval 245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21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0979" name="Group 247"/>
              <p:cNvGrpSpPr>
                <a:grpSpLocks/>
              </p:cNvGrpSpPr>
              <p:nvPr/>
            </p:nvGrpSpPr>
            <p:grpSpPr bwMode="auto">
              <a:xfrm rot="10800000">
                <a:off x="2592" y="2304"/>
                <a:ext cx="1591" cy="627"/>
                <a:chOff x="905" y="2410"/>
                <a:chExt cx="1591" cy="627"/>
              </a:xfrm>
            </p:grpSpPr>
            <p:grpSp>
              <p:nvGrpSpPr>
                <p:cNvPr id="40980" name="Group 248"/>
                <p:cNvGrpSpPr>
                  <a:grpSpLocks/>
                </p:cNvGrpSpPr>
                <p:nvPr/>
              </p:nvGrpSpPr>
              <p:grpSpPr bwMode="auto">
                <a:xfrm rot="2677691">
                  <a:off x="905" y="2414"/>
                  <a:ext cx="534" cy="535"/>
                  <a:chOff x="2688" y="3600"/>
                  <a:chExt cx="624" cy="624"/>
                </a:xfrm>
              </p:grpSpPr>
              <p:sp>
                <p:nvSpPr>
                  <p:cNvPr id="41093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4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5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6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7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8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9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1" name="Group 256"/>
                <p:cNvGrpSpPr>
                  <a:grpSpLocks/>
                </p:cNvGrpSpPr>
                <p:nvPr/>
              </p:nvGrpSpPr>
              <p:grpSpPr bwMode="auto">
                <a:xfrm rot="2677691">
                  <a:off x="1042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086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87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88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89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0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1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92" name="Oval 26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2" name="Group 264"/>
                <p:cNvGrpSpPr>
                  <a:grpSpLocks/>
                </p:cNvGrpSpPr>
                <p:nvPr/>
              </p:nvGrpSpPr>
              <p:grpSpPr bwMode="auto">
                <a:xfrm rot="2677691">
                  <a:off x="1616" y="2502"/>
                  <a:ext cx="535" cy="535"/>
                  <a:chOff x="2688" y="3600"/>
                  <a:chExt cx="624" cy="624"/>
                </a:xfrm>
              </p:grpSpPr>
              <p:sp>
                <p:nvSpPr>
                  <p:cNvPr id="41079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80" name="Oval 26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81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82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83" name="Oval 269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84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85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3" name="Group 272"/>
                <p:cNvGrpSpPr>
                  <a:grpSpLocks/>
                </p:cNvGrpSpPr>
                <p:nvPr/>
              </p:nvGrpSpPr>
              <p:grpSpPr bwMode="auto">
                <a:xfrm rot="2677691">
                  <a:off x="1269" y="2496"/>
                  <a:ext cx="534" cy="535"/>
                  <a:chOff x="2688" y="3600"/>
                  <a:chExt cx="624" cy="624"/>
                </a:xfrm>
              </p:grpSpPr>
              <p:sp>
                <p:nvSpPr>
                  <p:cNvPr id="41072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3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4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5" name="Oval 27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6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7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8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4" name="Group 280"/>
                <p:cNvGrpSpPr>
                  <a:grpSpLocks/>
                </p:cNvGrpSpPr>
                <p:nvPr/>
              </p:nvGrpSpPr>
              <p:grpSpPr bwMode="auto">
                <a:xfrm rot="2677691">
                  <a:off x="1345" y="2455"/>
                  <a:ext cx="535" cy="535"/>
                  <a:chOff x="2688" y="3600"/>
                  <a:chExt cx="624" cy="624"/>
                </a:xfrm>
              </p:grpSpPr>
              <p:sp>
                <p:nvSpPr>
                  <p:cNvPr id="41065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6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7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8" name="Oval 28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9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0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71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5" name="Group 288"/>
                <p:cNvGrpSpPr>
                  <a:grpSpLocks/>
                </p:cNvGrpSpPr>
                <p:nvPr/>
              </p:nvGrpSpPr>
              <p:grpSpPr bwMode="auto">
                <a:xfrm rot="2677691">
                  <a:off x="1179" y="2455"/>
                  <a:ext cx="535" cy="535"/>
                  <a:chOff x="2688" y="3600"/>
                  <a:chExt cx="624" cy="624"/>
                </a:xfrm>
              </p:grpSpPr>
              <p:sp>
                <p:nvSpPr>
                  <p:cNvPr id="41058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9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0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1" name="Oval 292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2" name="Oval 293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3" name="Oval 29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64" name="Oval 29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6" name="Group 296"/>
                <p:cNvGrpSpPr>
                  <a:grpSpLocks/>
                </p:cNvGrpSpPr>
                <p:nvPr/>
              </p:nvGrpSpPr>
              <p:grpSpPr bwMode="auto">
                <a:xfrm rot="2677691">
                  <a:off x="1527" y="2455"/>
                  <a:ext cx="534" cy="535"/>
                  <a:chOff x="2688" y="3600"/>
                  <a:chExt cx="624" cy="624"/>
                </a:xfrm>
              </p:grpSpPr>
              <p:sp>
                <p:nvSpPr>
                  <p:cNvPr id="41051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2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3" name="Oval 29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4" name="Oval 30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5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6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7" name="Oval 30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7" name="Group 304"/>
                <p:cNvGrpSpPr>
                  <a:grpSpLocks/>
                </p:cNvGrpSpPr>
                <p:nvPr/>
              </p:nvGrpSpPr>
              <p:grpSpPr bwMode="auto">
                <a:xfrm rot="2677691">
                  <a:off x="1421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044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5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6" name="Oval 30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7" name="Oval 30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8" name="Oval 309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9" name="Oval 31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50" name="Oval 31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8" name="Group 312"/>
                <p:cNvGrpSpPr>
                  <a:grpSpLocks/>
                </p:cNvGrpSpPr>
                <p:nvPr/>
              </p:nvGrpSpPr>
              <p:grpSpPr bwMode="auto">
                <a:xfrm rot="2677691">
                  <a:off x="1662" y="2414"/>
                  <a:ext cx="535" cy="535"/>
                  <a:chOff x="2688" y="3600"/>
                  <a:chExt cx="624" cy="624"/>
                </a:xfrm>
              </p:grpSpPr>
              <p:sp>
                <p:nvSpPr>
                  <p:cNvPr id="41037" name="Oval 31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8" name="Oval 31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9" name="Oval 31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0" name="Oval 31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1" name="Oval 31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2" name="Oval 31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43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89" name="Group 320"/>
                <p:cNvGrpSpPr>
                  <a:grpSpLocks/>
                </p:cNvGrpSpPr>
                <p:nvPr/>
              </p:nvGrpSpPr>
              <p:grpSpPr bwMode="auto">
                <a:xfrm rot="2677691">
                  <a:off x="1714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030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1" name="Oval 322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2" name="Oval 32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3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4" name="Oval 32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5" name="Oval 32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36" name="Oval 32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0" name="Group 328"/>
                <p:cNvGrpSpPr>
                  <a:grpSpLocks/>
                </p:cNvGrpSpPr>
                <p:nvPr/>
              </p:nvGrpSpPr>
              <p:grpSpPr bwMode="auto">
                <a:xfrm rot="2677691">
                  <a:off x="1879" y="2496"/>
                  <a:ext cx="535" cy="535"/>
                  <a:chOff x="2688" y="3600"/>
                  <a:chExt cx="624" cy="624"/>
                </a:xfrm>
              </p:grpSpPr>
              <p:sp>
                <p:nvSpPr>
                  <p:cNvPr id="41023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4" name="Oval 330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5" name="Oval 331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6" name="Oval 332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7" name="Oval 333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8" name="Oval 33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9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1" name="Group 336"/>
                <p:cNvGrpSpPr>
                  <a:grpSpLocks/>
                </p:cNvGrpSpPr>
                <p:nvPr/>
              </p:nvGrpSpPr>
              <p:grpSpPr bwMode="auto">
                <a:xfrm rot="2677691">
                  <a:off x="1961" y="2455"/>
                  <a:ext cx="535" cy="535"/>
                  <a:chOff x="2688" y="3600"/>
                  <a:chExt cx="624" cy="624"/>
                </a:xfrm>
              </p:grpSpPr>
              <p:sp>
                <p:nvSpPr>
                  <p:cNvPr id="41016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7" name="Oval 338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8" name="Oval 339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9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0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1" name="Oval 342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22" name="Oval 34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2" name="Group 344"/>
                <p:cNvGrpSpPr>
                  <a:grpSpLocks/>
                </p:cNvGrpSpPr>
                <p:nvPr/>
              </p:nvGrpSpPr>
              <p:grpSpPr bwMode="auto">
                <a:xfrm rot="2677691">
                  <a:off x="1797" y="2455"/>
                  <a:ext cx="534" cy="535"/>
                  <a:chOff x="2688" y="3600"/>
                  <a:chExt cx="624" cy="624"/>
                </a:xfrm>
              </p:grpSpPr>
              <p:sp>
                <p:nvSpPr>
                  <p:cNvPr id="41009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0" name="Oval 34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1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2" name="Oval 34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3" name="Oval 349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4" name="Oval 350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15" name="Oval 35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3" name="Group 352"/>
                <p:cNvGrpSpPr>
                  <a:grpSpLocks/>
                </p:cNvGrpSpPr>
                <p:nvPr/>
              </p:nvGrpSpPr>
              <p:grpSpPr bwMode="auto">
                <a:xfrm rot="2677691">
                  <a:off x="1485" y="2410"/>
                  <a:ext cx="534" cy="535"/>
                  <a:chOff x="2688" y="3600"/>
                  <a:chExt cx="624" cy="624"/>
                </a:xfrm>
              </p:grpSpPr>
              <p:sp>
                <p:nvSpPr>
                  <p:cNvPr id="41002" name="Oval 353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Oval 35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4" name="Oval 355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5" name="Oval 35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6" name="Oval 3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7" name="Oval 358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8" name="Oval 35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994" name="Group 360"/>
                <p:cNvGrpSpPr>
                  <a:grpSpLocks/>
                </p:cNvGrpSpPr>
                <p:nvPr/>
              </p:nvGrpSpPr>
              <p:grpSpPr bwMode="auto">
                <a:xfrm rot="2677691">
                  <a:off x="1574" y="2433"/>
                  <a:ext cx="535" cy="534"/>
                  <a:chOff x="2688" y="3600"/>
                  <a:chExt cx="624" cy="624"/>
                </a:xfrm>
              </p:grpSpPr>
              <p:sp>
                <p:nvSpPr>
                  <p:cNvPr id="40995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360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6" name="Oval 362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369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7" name="Oval 363"/>
                  <p:cNvSpPr>
                    <a:spLocks noChangeArrowheads="1"/>
                  </p:cNvSpPr>
                  <p:nvPr/>
                </p:nvSpPr>
                <p:spPr bwMode="auto">
                  <a:xfrm>
                    <a:off x="2880" y="3792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8" name="Oval 36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88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9" name="Oval 36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98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0" name="Oval 36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4080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1" name="Oval 36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4176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40969" name="Group 368"/>
            <p:cNvGrpSpPr>
              <a:grpSpLocks/>
            </p:cNvGrpSpPr>
            <p:nvPr/>
          </p:nvGrpSpPr>
          <p:grpSpPr bwMode="auto">
            <a:xfrm rot="5400000">
              <a:off x="368" y="504"/>
              <a:ext cx="1056" cy="384"/>
              <a:chOff x="1536" y="2352"/>
              <a:chExt cx="1056" cy="528"/>
            </a:xfrm>
          </p:grpSpPr>
          <p:sp>
            <p:nvSpPr>
              <p:cNvPr id="40971" name="AutoShape 369"/>
              <p:cNvSpPr>
                <a:spLocks noChangeArrowheads="1"/>
              </p:cNvSpPr>
              <p:nvPr/>
            </p:nvSpPr>
            <p:spPr bwMode="auto">
              <a:xfrm>
                <a:off x="1536" y="2352"/>
                <a:ext cx="1056" cy="384"/>
              </a:xfrm>
              <a:custGeom>
                <a:avLst/>
                <a:gdLst>
                  <a:gd name="T0" fmla="*/ 45 w 21600"/>
                  <a:gd name="T1" fmla="*/ 3 h 21600"/>
                  <a:gd name="T2" fmla="*/ 26 w 21600"/>
                  <a:gd name="T3" fmla="*/ 7 h 21600"/>
                  <a:gd name="T4" fmla="*/ 6 w 21600"/>
                  <a:gd name="T5" fmla="*/ 3 h 21600"/>
                  <a:gd name="T6" fmla="*/ 26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2" name="Rectangle 370"/>
              <p:cNvSpPr>
                <a:spLocks noChangeArrowheads="1"/>
              </p:cNvSpPr>
              <p:nvPr/>
            </p:nvSpPr>
            <p:spPr bwMode="auto">
              <a:xfrm>
                <a:off x="1803" y="2736"/>
                <a:ext cx="528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73" name="Freeform 371"/>
              <p:cNvSpPr>
                <a:spLocks/>
              </p:cNvSpPr>
              <p:nvPr/>
            </p:nvSpPr>
            <p:spPr bwMode="auto">
              <a:xfrm>
                <a:off x="1806" y="2847"/>
                <a:ext cx="498" cy="33"/>
              </a:xfrm>
              <a:custGeom>
                <a:avLst/>
                <a:gdLst>
                  <a:gd name="T0" fmla="*/ 498 w 498"/>
                  <a:gd name="T1" fmla="*/ 33 h 33"/>
                  <a:gd name="T2" fmla="*/ 216 w 498"/>
                  <a:gd name="T3" fmla="*/ 18 h 33"/>
                  <a:gd name="T4" fmla="*/ 0 w 498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8" h="33">
                    <a:moveTo>
                      <a:pt x="498" y="33"/>
                    </a:moveTo>
                    <a:cubicBezTo>
                      <a:pt x="398" y="28"/>
                      <a:pt x="299" y="23"/>
                      <a:pt x="216" y="18"/>
                    </a:cubicBezTo>
                    <a:cubicBezTo>
                      <a:pt x="133" y="13"/>
                      <a:pt x="36" y="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4" name="Freeform 372"/>
              <p:cNvSpPr>
                <a:spLocks/>
              </p:cNvSpPr>
              <p:nvPr/>
            </p:nvSpPr>
            <p:spPr bwMode="auto">
              <a:xfrm>
                <a:off x="1815" y="2820"/>
                <a:ext cx="498" cy="33"/>
              </a:xfrm>
              <a:custGeom>
                <a:avLst/>
                <a:gdLst>
                  <a:gd name="T0" fmla="*/ 498 w 498"/>
                  <a:gd name="T1" fmla="*/ 33 h 33"/>
                  <a:gd name="T2" fmla="*/ 216 w 498"/>
                  <a:gd name="T3" fmla="*/ 18 h 33"/>
                  <a:gd name="T4" fmla="*/ 0 w 498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8" h="33">
                    <a:moveTo>
                      <a:pt x="498" y="33"/>
                    </a:moveTo>
                    <a:cubicBezTo>
                      <a:pt x="398" y="28"/>
                      <a:pt x="299" y="23"/>
                      <a:pt x="216" y="18"/>
                    </a:cubicBezTo>
                    <a:cubicBezTo>
                      <a:pt x="133" y="13"/>
                      <a:pt x="36" y="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5" name="Freeform 373"/>
              <p:cNvSpPr>
                <a:spLocks/>
              </p:cNvSpPr>
              <p:nvPr/>
            </p:nvSpPr>
            <p:spPr bwMode="auto">
              <a:xfrm>
                <a:off x="1818" y="2793"/>
                <a:ext cx="498" cy="33"/>
              </a:xfrm>
              <a:custGeom>
                <a:avLst/>
                <a:gdLst>
                  <a:gd name="T0" fmla="*/ 498 w 498"/>
                  <a:gd name="T1" fmla="*/ 33 h 33"/>
                  <a:gd name="T2" fmla="*/ 216 w 498"/>
                  <a:gd name="T3" fmla="*/ 18 h 33"/>
                  <a:gd name="T4" fmla="*/ 0 w 498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8" h="33">
                    <a:moveTo>
                      <a:pt x="498" y="33"/>
                    </a:moveTo>
                    <a:cubicBezTo>
                      <a:pt x="398" y="28"/>
                      <a:pt x="299" y="23"/>
                      <a:pt x="216" y="18"/>
                    </a:cubicBezTo>
                    <a:cubicBezTo>
                      <a:pt x="133" y="13"/>
                      <a:pt x="36" y="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6" name="Freeform 374"/>
              <p:cNvSpPr>
                <a:spLocks/>
              </p:cNvSpPr>
              <p:nvPr/>
            </p:nvSpPr>
            <p:spPr bwMode="auto">
              <a:xfrm>
                <a:off x="1812" y="2760"/>
                <a:ext cx="498" cy="33"/>
              </a:xfrm>
              <a:custGeom>
                <a:avLst/>
                <a:gdLst>
                  <a:gd name="T0" fmla="*/ 498 w 498"/>
                  <a:gd name="T1" fmla="*/ 33 h 33"/>
                  <a:gd name="T2" fmla="*/ 216 w 498"/>
                  <a:gd name="T3" fmla="*/ 18 h 33"/>
                  <a:gd name="T4" fmla="*/ 0 w 498"/>
                  <a:gd name="T5" fmla="*/ 0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8" h="33">
                    <a:moveTo>
                      <a:pt x="498" y="33"/>
                    </a:moveTo>
                    <a:cubicBezTo>
                      <a:pt x="398" y="28"/>
                      <a:pt x="299" y="23"/>
                      <a:pt x="216" y="18"/>
                    </a:cubicBezTo>
                    <a:cubicBezTo>
                      <a:pt x="133" y="13"/>
                      <a:pt x="36" y="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0" name="Line 375"/>
            <p:cNvSpPr>
              <a:spLocks noChangeShapeType="1"/>
            </p:cNvSpPr>
            <p:nvPr/>
          </p:nvSpPr>
          <p:spPr bwMode="auto">
            <a:xfrm>
              <a:off x="848" y="12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4" name="Text Box 376"/>
          <p:cNvSpPr txBox="1">
            <a:spLocks noChangeArrowheads="1"/>
          </p:cNvSpPr>
          <p:nvPr/>
        </p:nvSpPr>
        <p:spPr bwMode="auto">
          <a:xfrm>
            <a:off x="2514600" y="228600"/>
            <a:ext cx="404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b="1">
                <a:latin typeface="Arial" charset="0"/>
              </a:rPr>
              <a:t>Sound waves traveling out</a:t>
            </a:r>
          </a:p>
        </p:txBody>
      </p:sp>
      <p:sp>
        <p:nvSpPr>
          <p:cNvPr id="40965" name="Line 377"/>
          <p:cNvSpPr>
            <a:spLocks noChangeShapeType="1"/>
          </p:cNvSpPr>
          <p:nvPr/>
        </p:nvSpPr>
        <p:spPr bwMode="auto">
          <a:xfrm>
            <a:off x="4267200" y="762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6" name="Text Box 378"/>
          <p:cNvSpPr txBox="1">
            <a:spLocks noChangeArrowheads="1"/>
          </p:cNvSpPr>
          <p:nvPr/>
        </p:nvSpPr>
        <p:spPr bwMode="auto">
          <a:xfrm>
            <a:off x="901700" y="5738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b="1">
              <a:latin typeface="Arial" charset="0"/>
            </a:endParaRPr>
          </a:p>
        </p:txBody>
      </p:sp>
      <p:sp>
        <p:nvSpPr>
          <p:cNvPr id="40967" name="Rectangle 379"/>
          <p:cNvSpPr>
            <a:spLocks noGrp="1" noChangeArrowheads="1"/>
          </p:cNvSpPr>
          <p:nvPr>
            <p:ph type="title"/>
          </p:nvPr>
        </p:nvSpPr>
        <p:spPr>
          <a:xfrm>
            <a:off x="228600" y="28194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3200" smtClean="0">
                <a:solidFill>
                  <a:schemeClr val="tx1"/>
                </a:solidFill>
              </a:rPr>
              <a:t>8. If the speaker vibrates back and forth at </a:t>
            </a:r>
            <a:br>
              <a:rPr lang="en-US" sz="3200" smtClean="0">
                <a:solidFill>
                  <a:schemeClr val="tx1"/>
                </a:solidFill>
              </a:rPr>
            </a:br>
            <a:r>
              <a:rPr lang="en-US" sz="3200" smtClean="0">
                <a:solidFill>
                  <a:schemeClr val="tx1"/>
                </a:solidFill>
              </a:rPr>
              <a:t>200 Hz how much time passes between each time it produces a maximum in pressure?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"/>
            <a:ext cx="8686800" cy="1849438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9.A speaker is playing a constant note.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What happens to the sound when you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2400" smtClean="0"/>
              <a:t>put a solid, thick glass jar over it and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arenR"/>
            </a:pPr>
            <a:r>
              <a:rPr lang="en-US" sz="2400" smtClean="0">
                <a:solidFill>
                  <a:srgbClr val="800080"/>
                </a:solidFill>
              </a:rPr>
              <a:t>pump the air out from the jar.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marL="533400" indent="-533400" eaLnBrk="1" hangingPunct="1">
              <a:lnSpc>
                <a:spcPct val="90000"/>
              </a:lnSpc>
              <a:buFontTx/>
              <a:buAutoNum type="alphaUcParenR"/>
            </a:pPr>
            <a:endParaRPr lang="en-US" sz="2400" smtClean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838200" y="1981200"/>
            <a:ext cx="5181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arenR"/>
            </a:pPr>
            <a:r>
              <a:rPr lang="en-US" sz="28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1 =&gt; hardly any difference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800080"/>
                </a:solidFill>
                <a:latin typeface="Arial" charset="0"/>
              </a:rPr>
              <a:t>     2 =&gt;  hardly any difference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arenR" startAt="2"/>
            </a:pPr>
            <a:r>
              <a:rPr lang="en-US" sz="2000">
                <a:latin typeface="Arial" charset="0"/>
              </a:rPr>
              <a:t> 1=&gt;  hardly any difference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800080"/>
                </a:solidFill>
                <a:latin typeface="Arial" charset="0"/>
              </a:rPr>
              <a:t>     2 =&gt;  much quieter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arenR" startAt="3"/>
            </a:pPr>
            <a:r>
              <a:rPr lang="en-US" sz="2000">
                <a:latin typeface="Arial" charset="0"/>
              </a:rPr>
              <a:t> 1=&gt; noticeably quieter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800080"/>
                </a:solidFill>
                <a:latin typeface="Arial" charset="0"/>
              </a:rPr>
              <a:t>     2 =&gt; hardly any MORE quiet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AutoNum type="alphaUcParenR" startAt="4"/>
            </a:pPr>
            <a:r>
              <a:rPr lang="en-US" sz="2000">
                <a:latin typeface="Arial" charset="0"/>
              </a:rPr>
              <a:t> 1=&gt; noticeably quieter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solidFill>
                  <a:srgbClr val="800080"/>
                </a:solidFill>
                <a:latin typeface="Arial" charset="0"/>
              </a:rPr>
              <a:t>      2=&gt; much quieter still (near silence)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en-US" sz="2000">
              <a:latin typeface="Arial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000">
                <a:latin typeface="Arial" charset="0"/>
              </a:rPr>
              <a:t>E)  None of these/something else/?? </a:t>
            </a: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6019800" y="304800"/>
          <a:ext cx="288607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Bitmap Image" r:id="rId4" imgW="2886478" imgH="4761905" progId="Paint.Picture">
                  <p:embed/>
                </p:oleObj>
              </mc:Choice>
              <mc:Fallback>
                <p:oleObj name="Bitmap Image" r:id="rId4" imgW="2886478" imgH="4761905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04800"/>
                        <a:ext cx="2886075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297238"/>
            <a:ext cx="7772400" cy="24257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000" smtClean="0"/>
              <a:t>1. If you advance the movie one frame, the knot at point A would be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z="2000" smtClean="0"/>
              <a:t>in the same place 	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z="2000" smtClean="0"/>
              <a:t> higher 	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z="2000" smtClean="0"/>
              <a:t> lower  	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z="2000" smtClean="0"/>
              <a:t> to the right	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z="2000" smtClean="0"/>
              <a:t> to the left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609600" y="457200"/>
            <a:ext cx="7772400" cy="2589213"/>
            <a:chOff x="480" y="960"/>
            <a:chExt cx="4896" cy="1631"/>
          </a:xfrm>
        </p:grpSpPr>
        <p:sp>
          <p:nvSpPr>
            <p:cNvPr id="5124" name="AutoShape 4"/>
            <p:cNvSpPr>
              <a:spLocks noChangeAspect="1" noChangeArrowheads="1"/>
            </p:cNvSpPr>
            <p:nvPr/>
          </p:nvSpPr>
          <p:spPr bwMode="auto">
            <a:xfrm>
              <a:off x="480" y="960"/>
              <a:ext cx="4896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23"/>
              <a:ext cx="8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1129" y="1983"/>
              <a:ext cx="121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289" y="969"/>
              <a:ext cx="1245" cy="1026"/>
            </a:xfrm>
            <a:custGeom>
              <a:avLst/>
              <a:gdLst>
                <a:gd name="T0" fmla="*/ 0 w 698"/>
                <a:gd name="T1" fmla="*/ 1809 h 575"/>
                <a:gd name="T2" fmla="*/ 524 w 698"/>
                <a:gd name="T3" fmla="*/ 1579 h 575"/>
                <a:gd name="T4" fmla="*/ 894 w 698"/>
                <a:gd name="T5" fmla="*/ 296 h 575"/>
                <a:gd name="T6" fmla="*/ 1259 w 698"/>
                <a:gd name="T7" fmla="*/ 20 h 575"/>
                <a:gd name="T8" fmla="*/ 1555 w 698"/>
                <a:gd name="T9" fmla="*/ 410 h 575"/>
                <a:gd name="T10" fmla="*/ 1762 w 698"/>
                <a:gd name="T11" fmla="*/ 1531 h 575"/>
                <a:gd name="T12" fmla="*/ 2221 w 698"/>
                <a:gd name="T13" fmla="*/ 1761 h 5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8" h="575">
                  <a:moveTo>
                    <a:pt x="0" y="568"/>
                  </a:moveTo>
                  <a:cubicBezTo>
                    <a:pt x="59" y="571"/>
                    <a:pt x="118" y="575"/>
                    <a:pt x="165" y="496"/>
                  </a:cubicBezTo>
                  <a:cubicBezTo>
                    <a:pt x="212" y="417"/>
                    <a:pt x="243" y="175"/>
                    <a:pt x="281" y="93"/>
                  </a:cubicBezTo>
                  <a:cubicBezTo>
                    <a:pt x="319" y="11"/>
                    <a:pt x="361" y="0"/>
                    <a:pt x="396" y="6"/>
                  </a:cubicBezTo>
                  <a:cubicBezTo>
                    <a:pt x="431" y="12"/>
                    <a:pt x="463" y="50"/>
                    <a:pt x="489" y="129"/>
                  </a:cubicBezTo>
                  <a:cubicBezTo>
                    <a:pt x="515" y="208"/>
                    <a:pt x="519" y="410"/>
                    <a:pt x="554" y="481"/>
                  </a:cubicBezTo>
                  <a:cubicBezTo>
                    <a:pt x="589" y="552"/>
                    <a:pt x="643" y="552"/>
                    <a:pt x="698" y="553"/>
                  </a:cubicBezTo>
                </a:path>
              </a:pathLst>
            </a:custGeom>
            <a:noFill/>
            <a:ln w="762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3526" y="1960"/>
              <a:ext cx="1759" cy="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3124" y="1224"/>
              <a:ext cx="100" cy="102"/>
            </a:xfrm>
            <a:prstGeom prst="ellipse">
              <a:avLst/>
            </a:prstGeom>
            <a:solidFill>
              <a:srgbClr val="000000"/>
            </a:solidFill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3147" y="960"/>
              <a:ext cx="37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5131" name="AutoShape 11"/>
            <p:cNvSpPr>
              <a:spLocks noChangeArrowheads="1"/>
            </p:cNvSpPr>
            <p:nvPr/>
          </p:nvSpPr>
          <p:spPr bwMode="auto">
            <a:xfrm>
              <a:off x="5260" y="1907"/>
              <a:ext cx="116" cy="101"/>
            </a:xfrm>
            <a:prstGeom prst="star4">
              <a:avLst>
                <a:gd name="adj" fmla="val 12500"/>
              </a:avLst>
            </a:prstGeom>
            <a:solidFill>
              <a:srgbClr val="BBE0E3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381000" y="762000"/>
            <a:ext cx="51816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2388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latin typeface="Times" pitchFamily="1" charset="0"/>
              </a:rPr>
              <a:t>10. If you could put a dust particle in front of the speaker. Which choice below shows the </a:t>
            </a:r>
            <a:r>
              <a:rPr lang="en-US" sz="2800" i="1">
                <a:latin typeface="Times" pitchFamily="1" charset="0"/>
              </a:rPr>
              <a:t>motion</a:t>
            </a:r>
            <a:r>
              <a:rPr lang="en-US" sz="2800">
                <a:latin typeface="Times" pitchFamily="1" charset="0"/>
              </a:rPr>
              <a:t> of the dust particle?</a:t>
            </a:r>
            <a:endParaRPr lang="en-US" sz="3600">
              <a:latin typeface="Times" pitchFamily="1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858000" y="3810000"/>
            <a:ext cx="1411288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/>
              <a:t>dust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3190875"/>
            <a:ext cx="60198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2388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AutoNum type="alphaUcParenR"/>
            </a:pPr>
            <a:r>
              <a:rPr lang="en-US" sz="2800">
                <a:latin typeface="Times" pitchFamily="1" charset="0"/>
              </a:rPr>
              <a:t>              (up and down)</a:t>
            </a:r>
            <a:endParaRPr lang="en-US" sz="800">
              <a:latin typeface="Times" pitchFamily="1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lphaUcParenR"/>
            </a:pPr>
            <a:endParaRPr lang="en-US" sz="800">
              <a:latin typeface="Times" pitchFamily="1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lphaUcParenR"/>
            </a:pPr>
            <a:r>
              <a:rPr lang="en-US" sz="2800">
                <a:latin typeface="Times" pitchFamily="1" charset="0"/>
              </a:rPr>
              <a:t>              (steadily to the right)</a:t>
            </a:r>
            <a:endParaRPr lang="en-US" sz="800">
              <a:latin typeface="Times" pitchFamily="1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lphaUcParenR"/>
            </a:pPr>
            <a:endParaRPr lang="en-US" sz="800">
              <a:latin typeface="Times" pitchFamily="1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lphaUcParenR"/>
            </a:pPr>
            <a:r>
              <a:rPr lang="en-US" sz="2800">
                <a:latin typeface="Times" pitchFamily="1" charset="0"/>
              </a:rPr>
              <a:t>              (left and right)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arenR"/>
            </a:pPr>
            <a:endParaRPr lang="en-US" sz="800">
              <a:latin typeface="Times" pitchFamily="1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lphaUcParenR"/>
            </a:pPr>
            <a:r>
              <a:rPr lang="en-US" sz="2800">
                <a:latin typeface="Times" pitchFamily="1" charset="0"/>
              </a:rPr>
              <a:t>  (no motion)</a:t>
            </a:r>
          </a:p>
          <a:p>
            <a:pPr eaLnBrk="1" hangingPunct="1">
              <a:spcBef>
                <a:spcPct val="20000"/>
              </a:spcBef>
              <a:buFont typeface="Arial" charset="0"/>
              <a:buAutoNum type="alphaUcParenR"/>
            </a:pPr>
            <a:endParaRPr lang="en-US" sz="800">
              <a:latin typeface="Times" pitchFamily="1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AutoNum type="alphaUcParenR"/>
            </a:pPr>
            <a:r>
              <a:rPr lang="en-US" sz="2800">
                <a:latin typeface="Times" pitchFamily="1" charset="0"/>
              </a:rPr>
              <a:t>              (circular path)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2800">
              <a:latin typeface="Times" pitchFamily="1" charset="0"/>
            </a:endParaRP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2057400" y="3276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rot="5400000">
            <a:off x="2159000" y="4394200"/>
            <a:ext cx="0" cy="812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rot="16200000" flipH="1">
            <a:off x="2159000" y="3708400"/>
            <a:ext cx="0" cy="812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1600200" y="5943600"/>
            <a:ext cx="711200" cy="400050"/>
            <a:chOff x="768" y="5136"/>
            <a:chExt cx="336" cy="336"/>
          </a:xfrm>
        </p:grpSpPr>
        <p:sp>
          <p:nvSpPr>
            <p:cNvPr id="43020" name="Oval 9"/>
            <p:cNvSpPr>
              <a:spLocks noChangeArrowheads="1"/>
            </p:cNvSpPr>
            <p:nvPr/>
          </p:nvSpPr>
          <p:spPr bwMode="auto">
            <a:xfrm>
              <a:off x="768" y="5136"/>
              <a:ext cx="336" cy="336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Line 10"/>
            <p:cNvSpPr>
              <a:spLocks noChangeShapeType="1"/>
            </p:cNvSpPr>
            <p:nvPr/>
          </p:nvSpPr>
          <p:spPr bwMode="auto">
            <a:xfrm>
              <a:off x="912" y="5136"/>
              <a:ext cx="144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Line 11"/>
            <p:cNvSpPr>
              <a:spLocks noChangeShapeType="1"/>
            </p:cNvSpPr>
            <p:nvPr/>
          </p:nvSpPr>
          <p:spPr bwMode="auto">
            <a:xfrm flipH="1">
              <a:off x="816" y="5472"/>
              <a:ext cx="144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arrow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43017" name="Object 12"/>
          <p:cNvGraphicFramePr>
            <a:graphicFrameLocks noChangeAspect="1"/>
          </p:cNvGraphicFramePr>
          <p:nvPr/>
        </p:nvGraphicFramePr>
        <p:xfrm>
          <a:off x="6096000" y="609600"/>
          <a:ext cx="2543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3" name="Bitmap Image" r:id="rId4" imgW="2542857" imgH="2610214" progId="Paint.Picture">
                  <p:embed/>
                </p:oleObj>
              </mc:Choice>
              <mc:Fallback>
                <p:oleObj name="Bitmap Image" r:id="rId4" imgW="2542857" imgH="2610214" progId="Paint.Picture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09600"/>
                        <a:ext cx="2543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8" name="Oval 13"/>
          <p:cNvSpPr>
            <a:spLocks noChangeArrowheads="1"/>
          </p:cNvSpPr>
          <p:nvPr/>
        </p:nvSpPr>
        <p:spPr bwMode="auto">
          <a:xfrm>
            <a:off x="7543800" y="1981200"/>
            <a:ext cx="127000" cy="635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4"/>
          <p:cNvSpPr>
            <a:spLocks noChangeShapeType="1"/>
          </p:cNvSpPr>
          <p:nvPr/>
        </p:nvSpPr>
        <p:spPr bwMode="auto">
          <a:xfrm flipH="1" flipV="1">
            <a:off x="7620000" y="2133600"/>
            <a:ext cx="1524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553200"/>
            <a:ext cx="2209800" cy="76200"/>
          </a:xfrm>
        </p:spPr>
        <p:txBody>
          <a:bodyPr/>
          <a:lstStyle/>
          <a:p>
            <a:pPr eaLnBrk="1" hangingPunct="1"/>
            <a:r>
              <a:rPr lang="en-US" sz="900" smtClean="0"/>
              <a:t>Fundamentals of waves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42900" y="457200"/>
            <a:ext cx="83439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3200"/>
              <a:t>11.The picture shows “displacement as a function of location along a string”</a:t>
            </a:r>
          </a:p>
          <a:p>
            <a:pPr marL="609600" indent="-609600">
              <a:spcBef>
                <a:spcPct val="20000"/>
              </a:spcBef>
            </a:pPr>
            <a:r>
              <a:rPr lang="en-US" sz="3200"/>
              <a:t>What is the wavelength   (“</a:t>
            </a:r>
            <a:r>
              <a:rPr lang="en-US" sz="3200">
                <a:sym typeface="Symbol" pitchFamily="18" charset="2"/>
              </a:rPr>
              <a:t></a:t>
            </a:r>
            <a:r>
              <a:rPr lang="en-US" sz="3200"/>
              <a:t>”)?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1377950" y="2347913"/>
            <a:ext cx="254158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506413" y="2317750"/>
            <a:ext cx="8256587" cy="2922588"/>
            <a:chOff x="319" y="1460"/>
            <a:chExt cx="5201" cy="1841"/>
          </a:xfrm>
        </p:grpSpPr>
        <p:sp>
          <p:nvSpPr>
            <p:cNvPr id="44040" name="Line 6"/>
            <p:cNvSpPr>
              <a:spLocks noChangeShapeType="1"/>
            </p:cNvSpPr>
            <p:nvPr/>
          </p:nvSpPr>
          <p:spPr bwMode="auto">
            <a:xfrm rot="16200000" flipH="1">
              <a:off x="502" y="1963"/>
              <a:ext cx="675" cy="0"/>
            </a:xfrm>
            <a:prstGeom prst="line">
              <a:avLst/>
            </a:prstGeom>
            <a:noFill/>
            <a:ln w="41275">
              <a:solidFill>
                <a:srgbClr val="33CC33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041" name="Group 7"/>
            <p:cNvGrpSpPr>
              <a:grpSpLocks/>
            </p:cNvGrpSpPr>
            <p:nvPr/>
          </p:nvGrpSpPr>
          <p:grpSpPr bwMode="auto">
            <a:xfrm>
              <a:off x="319" y="1460"/>
              <a:ext cx="5201" cy="1841"/>
              <a:chOff x="319" y="1460"/>
              <a:chExt cx="5201" cy="1841"/>
            </a:xfrm>
          </p:grpSpPr>
          <p:sp>
            <p:nvSpPr>
              <p:cNvPr id="44042" name="Line 8"/>
              <p:cNvSpPr>
                <a:spLocks noChangeShapeType="1"/>
              </p:cNvSpPr>
              <p:nvPr/>
            </p:nvSpPr>
            <p:spPr bwMode="auto">
              <a:xfrm>
                <a:off x="319" y="2304"/>
                <a:ext cx="36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3" name="Freeform 9"/>
              <p:cNvSpPr>
                <a:spLocks/>
              </p:cNvSpPr>
              <p:nvPr/>
            </p:nvSpPr>
            <p:spPr bwMode="auto">
              <a:xfrm>
                <a:off x="432" y="1584"/>
                <a:ext cx="3296" cy="1495"/>
              </a:xfrm>
              <a:custGeom>
                <a:avLst/>
                <a:gdLst>
                  <a:gd name="T0" fmla="*/ 29 w 3896"/>
                  <a:gd name="T1" fmla="*/ 2399 h 405"/>
                  <a:gd name="T2" fmla="*/ 85 w 3896"/>
                  <a:gd name="T3" fmla="*/ 1716 h 405"/>
                  <a:gd name="T4" fmla="*/ 141 w 3896"/>
                  <a:gd name="T5" fmla="*/ 1104 h 405"/>
                  <a:gd name="T6" fmla="*/ 197 w 3896"/>
                  <a:gd name="T7" fmla="*/ 587 h 405"/>
                  <a:gd name="T8" fmla="*/ 253 w 3896"/>
                  <a:gd name="T9" fmla="*/ 233 h 405"/>
                  <a:gd name="T10" fmla="*/ 310 w 3896"/>
                  <a:gd name="T11" fmla="*/ 26 h 405"/>
                  <a:gd name="T12" fmla="*/ 366 w 3896"/>
                  <a:gd name="T13" fmla="*/ 15 h 405"/>
                  <a:gd name="T14" fmla="*/ 422 w 3896"/>
                  <a:gd name="T15" fmla="*/ 177 h 405"/>
                  <a:gd name="T16" fmla="*/ 479 w 3896"/>
                  <a:gd name="T17" fmla="*/ 532 h 405"/>
                  <a:gd name="T18" fmla="*/ 536 w 3896"/>
                  <a:gd name="T19" fmla="*/ 1008 h 405"/>
                  <a:gd name="T20" fmla="*/ 591 w 3896"/>
                  <a:gd name="T21" fmla="*/ 1621 h 405"/>
                  <a:gd name="T22" fmla="*/ 648 w 3896"/>
                  <a:gd name="T23" fmla="*/ 2303 h 405"/>
                  <a:gd name="T24" fmla="*/ 704 w 3896"/>
                  <a:gd name="T25" fmla="*/ 3012 h 405"/>
                  <a:gd name="T26" fmla="*/ 760 w 3896"/>
                  <a:gd name="T27" fmla="*/ 3706 h 405"/>
                  <a:gd name="T28" fmla="*/ 816 w 3896"/>
                  <a:gd name="T29" fmla="*/ 4334 h 405"/>
                  <a:gd name="T30" fmla="*/ 873 w 3896"/>
                  <a:gd name="T31" fmla="*/ 4865 h 405"/>
                  <a:gd name="T32" fmla="*/ 929 w 3896"/>
                  <a:gd name="T33" fmla="*/ 5245 h 405"/>
                  <a:gd name="T34" fmla="*/ 986 w 3896"/>
                  <a:gd name="T35" fmla="*/ 5463 h 405"/>
                  <a:gd name="T36" fmla="*/ 1042 w 3896"/>
                  <a:gd name="T37" fmla="*/ 5519 h 405"/>
                  <a:gd name="T38" fmla="*/ 1098 w 3896"/>
                  <a:gd name="T39" fmla="*/ 5367 h 405"/>
                  <a:gd name="T40" fmla="*/ 1155 w 3896"/>
                  <a:gd name="T41" fmla="*/ 5053 h 405"/>
                  <a:gd name="T42" fmla="*/ 1211 w 3896"/>
                  <a:gd name="T43" fmla="*/ 4592 h 405"/>
                  <a:gd name="T44" fmla="*/ 1266 w 3896"/>
                  <a:gd name="T45" fmla="*/ 3994 h 405"/>
                  <a:gd name="T46" fmla="*/ 1323 w 3896"/>
                  <a:gd name="T47" fmla="*/ 3326 h 405"/>
                  <a:gd name="T48" fmla="*/ 1380 w 3896"/>
                  <a:gd name="T49" fmla="*/ 2617 h 405"/>
                  <a:gd name="T50" fmla="*/ 1437 w 3896"/>
                  <a:gd name="T51" fmla="*/ 1920 h 405"/>
                  <a:gd name="T52" fmla="*/ 1494 w 3896"/>
                  <a:gd name="T53" fmla="*/ 1266 h 405"/>
                  <a:gd name="T54" fmla="*/ 1550 w 3896"/>
                  <a:gd name="T55" fmla="*/ 724 h 405"/>
                  <a:gd name="T56" fmla="*/ 1606 w 3896"/>
                  <a:gd name="T57" fmla="*/ 314 h 405"/>
                  <a:gd name="T58" fmla="*/ 1662 w 3896"/>
                  <a:gd name="T59" fmla="*/ 66 h 405"/>
                  <a:gd name="T60" fmla="*/ 1718 w 3896"/>
                  <a:gd name="T61" fmla="*/ 0 h 405"/>
                  <a:gd name="T62" fmla="*/ 1775 w 3896"/>
                  <a:gd name="T63" fmla="*/ 122 h 405"/>
                  <a:gd name="T64" fmla="*/ 1832 w 3896"/>
                  <a:gd name="T65" fmla="*/ 410 h 405"/>
                  <a:gd name="T66" fmla="*/ 1887 w 3896"/>
                  <a:gd name="T67" fmla="*/ 860 h 405"/>
                  <a:gd name="T68" fmla="*/ 1944 w 3896"/>
                  <a:gd name="T69" fmla="*/ 1432 h 405"/>
                  <a:gd name="T70" fmla="*/ 2001 w 3896"/>
                  <a:gd name="T71" fmla="*/ 2097 h 405"/>
                  <a:gd name="T72" fmla="*/ 2057 w 3896"/>
                  <a:gd name="T73" fmla="*/ 2794 h 405"/>
                  <a:gd name="T74" fmla="*/ 2112 w 3896"/>
                  <a:gd name="T75" fmla="*/ 3503 h 405"/>
                  <a:gd name="T76" fmla="*/ 2169 w 3896"/>
                  <a:gd name="T77" fmla="*/ 4156 h 405"/>
                  <a:gd name="T78" fmla="*/ 2225 w 3896"/>
                  <a:gd name="T79" fmla="*/ 4714 h 405"/>
                  <a:gd name="T80" fmla="*/ 2282 w 3896"/>
                  <a:gd name="T81" fmla="*/ 5149 h 405"/>
                  <a:gd name="T82" fmla="*/ 2338 w 3896"/>
                  <a:gd name="T83" fmla="*/ 5423 h 405"/>
                  <a:gd name="T84" fmla="*/ 2394 w 3896"/>
                  <a:gd name="T85" fmla="*/ 5519 h 405"/>
                  <a:gd name="T86" fmla="*/ 2451 w 3896"/>
                  <a:gd name="T87" fmla="*/ 5437 h 405"/>
                  <a:gd name="T88" fmla="*/ 2508 w 3896"/>
                  <a:gd name="T89" fmla="*/ 5164 h 405"/>
                  <a:gd name="T90" fmla="*/ 2563 w 3896"/>
                  <a:gd name="T91" fmla="*/ 4743 h 405"/>
                  <a:gd name="T92" fmla="*/ 2619 w 3896"/>
                  <a:gd name="T93" fmla="*/ 4182 h 405"/>
                  <a:gd name="T94" fmla="*/ 2675 w 3896"/>
                  <a:gd name="T95" fmla="*/ 3529 h 405"/>
                  <a:gd name="T96" fmla="*/ 2732 w 3896"/>
                  <a:gd name="T97" fmla="*/ 2835 h 405"/>
                  <a:gd name="T98" fmla="*/ 2788 w 3896"/>
                  <a:gd name="T99" fmla="*/ 2111 h 4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96" h="405">
                    <a:moveTo>
                      <a:pt x="0" y="203"/>
                    </a:moveTo>
                    <a:lnTo>
                      <a:pt x="40" y="176"/>
                    </a:lnTo>
                    <a:lnTo>
                      <a:pt x="79" y="151"/>
                    </a:lnTo>
                    <a:lnTo>
                      <a:pt x="118" y="126"/>
                    </a:lnTo>
                    <a:lnTo>
                      <a:pt x="158" y="102"/>
                    </a:lnTo>
                    <a:lnTo>
                      <a:pt x="197" y="81"/>
                    </a:lnTo>
                    <a:lnTo>
                      <a:pt x="236" y="61"/>
                    </a:lnTo>
                    <a:lnTo>
                      <a:pt x="276" y="43"/>
                    </a:lnTo>
                    <a:lnTo>
                      <a:pt x="315" y="29"/>
                    </a:lnTo>
                    <a:lnTo>
                      <a:pt x="354" y="17"/>
                    </a:lnTo>
                    <a:lnTo>
                      <a:pt x="394" y="8"/>
                    </a:lnTo>
                    <a:lnTo>
                      <a:pt x="433" y="2"/>
                    </a:lnTo>
                    <a:lnTo>
                      <a:pt x="472" y="0"/>
                    </a:lnTo>
                    <a:lnTo>
                      <a:pt x="512" y="1"/>
                    </a:lnTo>
                    <a:lnTo>
                      <a:pt x="551" y="6"/>
                    </a:lnTo>
                    <a:lnTo>
                      <a:pt x="590" y="13"/>
                    </a:lnTo>
                    <a:lnTo>
                      <a:pt x="630" y="24"/>
                    </a:lnTo>
                    <a:lnTo>
                      <a:pt x="669" y="39"/>
                    </a:lnTo>
                    <a:lnTo>
                      <a:pt x="708" y="55"/>
                    </a:lnTo>
                    <a:lnTo>
                      <a:pt x="748" y="74"/>
                    </a:lnTo>
                    <a:lnTo>
                      <a:pt x="787" y="95"/>
                    </a:lnTo>
                    <a:lnTo>
                      <a:pt x="826" y="119"/>
                    </a:lnTo>
                    <a:lnTo>
                      <a:pt x="866" y="143"/>
                    </a:lnTo>
                    <a:lnTo>
                      <a:pt x="905" y="169"/>
                    </a:lnTo>
                    <a:lnTo>
                      <a:pt x="944" y="195"/>
                    </a:lnTo>
                    <a:lnTo>
                      <a:pt x="984" y="221"/>
                    </a:lnTo>
                    <a:lnTo>
                      <a:pt x="1023" y="247"/>
                    </a:lnTo>
                    <a:lnTo>
                      <a:pt x="1062" y="272"/>
                    </a:lnTo>
                    <a:lnTo>
                      <a:pt x="1102" y="296"/>
                    </a:lnTo>
                    <a:lnTo>
                      <a:pt x="1141" y="318"/>
                    </a:lnTo>
                    <a:lnTo>
                      <a:pt x="1180" y="339"/>
                    </a:lnTo>
                    <a:lnTo>
                      <a:pt x="1220" y="357"/>
                    </a:lnTo>
                    <a:lnTo>
                      <a:pt x="1259" y="372"/>
                    </a:lnTo>
                    <a:lnTo>
                      <a:pt x="1298" y="385"/>
                    </a:lnTo>
                    <a:lnTo>
                      <a:pt x="1338" y="395"/>
                    </a:lnTo>
                    <a:lnTo>
                      <a:pt x="1377" y="401"/>
                    </a:lnTo>
                    <a:lnTo>
                      <a:pt x="1416" y="405"/>
                    </a:lnTo>
                    <a:lnTo>
                      <a:pt x="1456" y="405"/>
                    </a:lnTo>
                    <a:lnTo>
                      <a:pt x="1495" y="401"/>
                    </a:lnTo>
                    <a:lnTo>
                      <a:pt x="1534" y="394"/>
                    </a:lnTo>
                    <a:lnTo>
                      <a:pt x="1574" y="384"/>
                    </a:lnTo>
                    <a:lnTo>
                      <a:pt x="1613" y="371"/>
                    </a:lnTo>
                    <a:lnTo>
                      <a:pt x="1652" y="355"/>
                    </a:lnTo>
                    <a:lnTo>
                      <a:pt x="1692" y="337"/>
                    </a:lnTo>
                    <a:lnTo>
                      <a:pt x="1731" y="316"/>
                    </a:lnTo>
                    <a:lnTo>
                      <a:pt x="1770" y="293"/>
                    </a:lnTo>
                    <a:lnTo>
                      <a:pt x="1810" y="269"/>
                    </a:lnTo>
                    <a:lnTo>
                      <a:pt x="1849" y="244"/>
                    </a:lnTo>
                    <a:lnTo>
                      <a:pt x="1888" y="218"/>
                    </a:lnTo>
                    <a:lnTo>
                      <a:pt x="1928" y="192"/>
                    </a:lnTo>
                    <a:lnTo>
                      <a:pt x="1969" y="166"/>
                    </a:lnTo>
                    <a:lnTo>
                      <a:pt x="2008" y="141"/>
                    </a:lnTo>
                    <a:lnTo>
                      <a:pt x="2047" y="116"/>
                    </a:lnTo>
                    <a:lnTo>
                      <a:pt x="2087" y="93"/>
                    </a:lnTo>
                    <a:lnTo>
                      <a:pt x="2126" y="72"/>
                    </a:lnTo>
                    <a:lnTo>
                      <a:pt x="2165" y="53"/>
                    </a:lnTo>
                    <a:lnTo>
                      <a:pt x="2205" y="37"/>
                    </a:lnTo>
                    <a:lnTo>
                      <a:pt x="2244" y="23"/>
                    </a:lnTo>
                    <a:lnTo>
                      <a:pt x="2283" y="12"/>
                    </a:lnTo>
                    <a:lnTo>
                      <a:pt x="2323" y="5"/>
                    </a:lnTo>
                    <a:lnTo>
                      <a:pt x="2362" y="1"/>
                    </a:lnTo>
                    <a:lnTo>
                      <a:pt x="2401" y="0"/>
                    </a:lnTo>
                    <a:lnTo>
                      <a:pt x="2441" y="3"/>
                    </a:lnTo>
                    <a:lnTo>
                      <a:pt x="2480" y="9"/>
                    </a:lnTo>
                    <a:lnTo>
                      <a:pt x="2519" y="17"/>
                    </a:lnTo>
                    <a:lnTo>
                      <a:pt x="2559" y="30"/>
                    </a:lnTo>
                    <a:lnTo>
                      <a:pt x="2598" y="45"/>
                    </a:lnTo>
                    <a:lnTo>
                      <a:pt x="2637" y="63"/>
                    </a:lnTo>
                    <a:lnTo>
                      <a:pt x="2677" y="83"/>
                    </a:lnTo>
                    <a:lnTo>
                      <a:pt x="2716" y="105"/>
                    </a:lnTo>
                    <a:lnTo>
                      <a:pt x="2755" y="129"/>
                    </a:lnTo>
                    <a:lnTo>
                      <a:pt x="2795" y="154"/>
                    </a:lnTo>
                    <a:lnTo>
                      <a:pt x="2834" y="179"/>
                    </a:lnTo>
                    <a:lnTo>
                      <a:pt x="2873" y="205"/>
                    </a:lnTo>
                    <a:lnTo>
                      <a:pt x="2913" y="232"/>
                    </a:lnTo>
                    <a:lnTo>
                      <a:pt x="2952" y="257"/>
                    </a:lnTo>
                    <a:lnTo>
                      <a:pt x="2991" y="282"/>
                    </a:lnTo>
                    <a:lnTo>
                      <a:pt x="3031" y="305"/>
                    </a:lnTo>
                    <a:lnTo>
                      <a:pt x="3070" y="327"/>
                    </a:lnTo>
                    <a:lnTo>
                      <a:pt x="3109" y="346"/>
                    </a:lnTo>
                    <a:lnTo>
                      <a:pt x="3149" y="364"/>
                    </a:lnTo>
                    <a:lnTo>
                      <a:pt x="3188" y="378"/>
                    </a:lnTo>
                    <a:lnTo>
                      <a:pt x="3227" y="389"/>
                    </a:lnTo>
                    <a:lnTo>
                      <a:pt x="3267" y="398"/>
                    </a:lnTo>
                    <a:lnTo>
                      <a:pt x="3306" y="403"/>
                    </a:lnTo>
                    <a:lnTo>
                      <a:pt x="3345" y="405"/>
                    </a:lnTo>
                    <a:lnTo>
                      <a:pt x="3385" y="404"/>
                    </a:lnTo>
                    <a:lnTo>
                      <a:pt x="3424" y="399"/>
                    </a:lnTo>
                    <a:lnTo>
                      <a:pt x="3463" y="390"/>
                    </a:lnTo>
                    <a:lnTo>
                      <a:pt x="3503" y="379"/>
                    </a:lnTo>
                    <a:lnTo>
                      <a:pt x="3542" y="365"/>
                    </a:lnTo>
                    <a:lnTo>
                      <a:pt x="3581" y="348"/>
                    </a:lnTo>
                    <a:lnTo>
                      <a:pt x="3621" y="328"/>
                    </a:lnTo>
                    <a:lnTo>
                      <a:pt x="3660" y="307"/>
                    </a:lnTo>
                    <a:lnTo>
                      <a:pt x="3699" y="284"/>
                    </a:lnTo>
                    <a:lnTo>
                      <a:pt x="3738" y="259"/>
                    </a:lnTo>
                    <a:lnTo>
                      <a:pt x="3778" y="233"/>
                    </a:lnTo>
                    <a:lnTo>
                      <a:pt x="3817" y="208"/>
                    </a:lnTo>
                    <a:lnTo>
                      <a:pt x="3856" y="181"/>
                    </a:lnTo>
                    <a:lnTo>
                      <a:pt x="3896" y="15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4" name="Line 10"/>
              <p:cNvSpPr>
                <a:spLocks noChangeShapeType="1"/>
              </p:cNvSpPr>
              <p:nvPr/>
            </p:nvSpPr>
            <p:spPr bwMode="auto">
              <a:xfrm>
                <a:off x="1586" y="3123"/>
                <a:ext cx="1601" cy="0"/>
              </a:xfrm>
              <a:prstGeom prst="line">
                <a:avLst/>
              </a:prstGeom>
              <a:noFill/>
              <a:ln w="41275">
                <a:solidFill>
                  <a:srgbClr val="800080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5" name="Text Box 11"/>
              <p:cNvSpPr txBox="1">
                <a:spLocks noChangeArrowheads="1"/>
              </p:cNvSpPr>
              <p:nvPr/>
            </p:nvSpPr>
            <p:spPr bwMode="auto">
              <a:xfrm>
                <a:off x="2188" y="2936"/>
                <a:ext cx="287" cy="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solidFill>
                      <a:srgbClr val="80008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4046" name="Line 12"/>
              <p:cNvSpPr>
                <a:spLocks noChangeShapeType="1"/>
              </p:cNvSpPr>
              <p:nvPr/>
            </p:nvSpPr>
            <p:spPr bwMode="auto">
              <a:xfrm>
                <a:off x="2064" y="2304"/>
                <a:ext cx="801" cy="0"/>
              </a:xfrm>
              <a:prstGeom prst="line">
                <a:avLst/>
              </a:prstGeom>
              <a:noFill/>
              <a:ln w="41275">
                <a:solidFill>
                  <a:srgbClr val="FFCC00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7" name="Text Box 13"/>
              <p:cNvSpPr txBox="1">
                <a:spLocks noChangeArrowheads="1"/>
              </p:cNvSpPr>
              <p:nvPr/>
            </p:nvSpPr>
            <p:spPr bwMode="auto">
              <a:xfrm>
                <a:off x="2312" y="2155"/>
                <a:ext cx="287" cy="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solidFill>
                      <a:srgbClr val="FFCC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44048" name="Text Box 14"/>
              <p:cNvSpPr txBox="1">
                <a:spLocks noChangeArrowheads="1"/>
              </p:cNvSpPr>
              <p:nvPr/>
            </p:nvSpPr>
            <p:spPr bwMode="auto">
              <a:xfrm>
                <a:off x="559" y="1776"/>
                <a:ext cx="27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solidFill>
                      <a:srgbClr val="66FF33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4049" name="Line 15"/>
              <p:cNvSpPr>
                <a:spLocks noChangeShapeType="1"/>
              </p:cNvSpPr>
              <p:nvPr/>
            </p:nvSpPr>
            <p:spPr bwMode="auto">
              <a:xfrm rot="16200000" flipH="1">
                <a:off x="2521" y="2283"/>
                <a:ext cx="1489" cy="0"/>
              </a:xfrm>
              <a:prstGeom prst="line">
                <a:avLst/>
              </a:prstGeom>
              <a:noFill/>
              <a:ln w="41275">
                <a:solidFill>
                  <a:srgbClr val="0033CC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0" name="Text Box 16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27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solidFill>
                      <a:srgbClr val="0033CC"/>
                    </a:solidFill>
                    <a:latin typeface="Arial" charset="0"/>
                  </a:rPr>
                  <a:t>D</a:t>
                </a:r>
              </a:p>
            </p:txBody>
          </p:sp>
          <p:sp>
            <p:nvSpPr>
              <p:cNvPr id="44051" name="Line 17"/>
              <p:cNvSpPr>
                <a:spLocks noChangeShapeType="1"/>
              </p:cNvSpPr>
              <p:nvPr/>
            </p:nvSpPr>
            <p:spPr bwMode="auto">
              <a:xfrm>
                <a:off x="418" y="1460"/>
                <a:ext cx="0" cy="16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2" name="Text Box 18"/>
              <p:cNvSpPr txBox="1">
                <a:spLocks noChangeArrowheads="1"/>
              </p:cNvSpPr>
              <p:nvPr/>
            </p:nvSpPr>
            <p:spPr bwMode="auto">
              <a:xfrm>
                <a:off x="3600" y="1680"/>
                <a:ext cx="1920" cy="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latin typeface="Arial" charset="0"/>
                  </a:rPr>
                  <a:t>E none of these</a:t>
                </a:r>
              </a:p>
            </p:txBody>
          </p:sp>
        </p:grpSp>
      </p:grpSp>
      <p:sp>
        <p:nvSpPr>
          <p:cNvPr id="44038" name="Text Box 19"/>
          <p:cNvSpPr txBox="1">
            <a:spLocks noChangeArrowheads="1"/>
          </p:cNvSpPr>
          <p:nvPr/>
        </p:nvSpPr>
        <p:spPr bwMode="auto">
          <a:xfrm>
            <a:off x="5334000" y="57912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Remember X axis is </a:t>
            </a:r>
            <a:r>
              <a:rPr lang="en-US" sz="1800" b="1">
                <a:latin typeface="Arial" charset="0"/>
              </a:rPr>
              <a:t>position</a:t>
            </a:r>
            <a:r>
              <a:rPr lang="en-US" sz="1800">
                <a:latin typeface="Arial" charset="0"/>
              </a:rPr>
              <a:t> not time</a:t>
            </a:r>
          </a:p>
        </p:txBody>
      </p:sp>
      <p:sp>
        <p:nvSpPr>
          <p:cNvPr id="44039" name="Rectangle 20"/>
          <p:cNvSpPr>
            <a:spLocks noChangeArrowheads="1"/>
          </p:cNvSpPr>
          <p:nvPr/>
        </p:nvSpPr>
        <p:spPr bwMode="auto">
          <a:xfrm>
            <a:off x="1295400" y="2133600"/>
            <a:ext cx="2667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6553200"/>
            <a:ext cx="22098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900">
                <a:solidFill>
                  <a:schemeClr val="tx2"/>
                </a:solidFill>
              </a:rPr>
              <a:t>Fundamentals of waves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42900" y="457200"/>
            <a:ext cx="8343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 sz="3200"/>
              <a:t>12.The picture shows “displacement as a function of location along a string” </a:t>
            </a:r>
          </a:p>
          <a:p>
            <a:pPr marL="609600" indent="-609600">
              <a:spcBef>
                <a:spcPct val="20000"/>
              </a:spcBef>
            </a:pPr>
            <a:r>
              <a:rPr lang="en-US" sz="3200"/>
              <a:t>What is the amplitude?</a:t>
            </a:r>
          </a:p>
          <a:p>
            <a:pPr marL="609600" indent="-609600">
              <a:spcBef>
                <a:spcPct val="20000"/>
              </a:spcBef>
            </a:pPr>
            <a:endParaRPr lang="en-US" sz="3200"/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1377950" y="2347913"/>
            <a:ext cx="2541588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334000" y="57912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Remember X axis is </a:t>
            </a:r>
            <a:r>
              <a:rPr lang="en-US" sz="1800" b="1">
                <a:latin typeface="Arial" charset="0"/>
              </a:rPr>
              <a:t>position</a:t>
            </a:r>
            <a:r>
              <a:rPr lang="en-US" sz="1800">
                <a:latin typeface="Arial" charset="0"/>
              </a:rPr>
              <a:t> not time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371600" y="2133600"/>
            <a:ext cx="2590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3" name="Group 7"/>
          <p:cNvGrpSpPr>
            <a:grpSpLocks/>
          </p:cNvGrpSpPr>
          <p:nvPr/>
        </p:nvGrpSpPr>
        <p:grpSpPr bwMode="auto">
          <a:xfrm>
            <a:off x="506413" y="2317750"/>
            <a:ext cx="8256587" cy="2922588"/>
            <a:chOff x="319" y="1460"/>
            <a:chExt cx="5201" cy="1841"/>
          </a:xfrm>
        </p:grpSpPr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 rot="16200000" flipH="1">
              <a:off x="502" y="1963"/>
              <a:ext cx="675" cy="0"/>
            </a:xfrm>
            <a:prstGeom prst="line">
              <a:avLst/>
            </a:prstGeom>
            <a:noFill/>
            <a:ln w="41275">
              <a:solidFill>
                <a:srgbClr val="33CC33"/>
              </a:solidFill>
              <a:round/>
              <a:headEnd type="triangle" w="lg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65" name="Group 9"/>
            <p:cNvGrpSpPr>
              <a:grpSpLocks/>
            </p:cNvGrpSpPr>
            <p:nvPr/>
          </p:nvGrpSpPr>
          <p:grpSpPr bwMode="auto">
            <a:xfrm>
              <a:off x="319" y="1460"/>
              <a:ext cx="5201" cy="1841"/>
              <a:chOff x="319" y="1460"/>
              <a:chExt cx="5201" cy="1841"/>
            </a:xfrm>
          </p:grpSpPr>
          <p:sp>
            <p:nvSpPr>
              <p:cNvPr id="45066" name="Line 10"/>
              <p:cNvSpPr>
                <a:spLocks noChangeShapeType="1"/>
              </p:cNvSpPr>
              <p:nvPr/>
            </p:nvSpPr>
            <p:spPr bwMode="auto">
              <a:xfrm>
                <a:off x="319" y="2304"/>
                <a:ext cx="36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7" name="Freeform 11"/>
              <p:cNvSpPr>
                <a:spLocks/>
              </p:cNvSpPr>
              <p:nvPr/>
            </p:nvSpPr>
            <p:spPr bwMode="auto">
              <a:xfrm>
                <a:off x="432" y="1584"/>
                <a:ext cx="3296" cy="1495"/>
              </a:xfrm>
              <a:custGeom>
                <a:avLst/>
                <a:gdLst>
                  <a:gd name="T0" fmla="*/ 29 w 3896"/>
                  <a:gd name="T1" fmla="*/ 2399 h 405"/>
                  <a:gd name="T2" fmla="*/ 85 w 3896"/>
                  <a:gd name="T3" fmla="*/ 1716 h 405"/>
                  <a:gd name="T4" fmla="*/ 141 w 3896"/>
                  <a:gd name="T5" fmla="*/ 1104 h 405"/>
                  <a:gd name="T6" fmla="*/ 197 w 3896"/>
                  <a:gd name="T7" fmla="*/ 587 h 405"/>
                  <a:gd name="T8" fmla="*/ 253 w 3896"/>
                  <a:gd name="T9" fmla="*/ 233 h 405"/>
                  <a:gd name="T10" fmla="*/ 310 w 3896"/>
                  <a:gd name="T11" fmla="*/ 26 h 405"/>
                  <a:gd name="T12" fmla="*/ 366 w 3896"/>
                  <a:gd name="T13" fmla="*/ 15 h 405"/>
                  <a:gd name="T14" fmla="*/ 422 w 3896"/>
                  <a:gd name="T15" fmla="*/ 177 h 405"/>
                  <a:gd name="T16" fmla="*/ 479 w 3896"/>
                  <a:gd name="T17" fmla="*/ 532 h 405"/>
                  <a:gd name="T18" fmla="*/ 536 w 3896"/>
                  <a:gd name="T19" fmla="*/ 1008 h 405"/>
                  <a:gd name="T20" fmla="*/ 591 w 3896"/>
                  <a:gd name="T21" fmla="*/ 1621 h 405"/>
                  <a:gd name="T22" fmla="*/ 648 w 3896"/>
                  <a:gd name="T23" fmla="*/ 2303 h 405"/>
                  <a:gd name="T24" fmla="*/ 704 w 3896"/>
                  <a:gd name="T25" fmla="*/ 3012 h 405"/>
                  <a:gd name="T26" fmla="*/ 760 w 3896"/>
                  <a:gd name="T27" fmla="*/ 3706 h 405"/>
                  <a:gd name="T28" fmla="*/ 816 w 3896"/>
                  <a:gd name="T29" fmla="*/ 4334 h 405"/>
                  <a:gd name="T30" fmla="*/ 873 w 3896"/>
                  <a:gd name="T31" fmla="*/ 4865 h 405"/>
                  <a:gd name="T32" fmla="*/ 929 w 3896"/>
                  <a:gd name="T33" fmla="*/ 5245 h 405"/>
                  <a:gd name="T34" fmla="*/ 986 w 3896"/>
                  <a:gd name="T35" fmla="*/ 5463 h 405"/>
                  <a:gd name="T36" fmla="*/ 1042 w 3896"/>
                  <a:gd name="T37" fmla="*/ 5519 h 405"/>
                  <a:gd name="T38" fmla="*/ 1098 w 3896"/>
                  <a:gd name="T39" fmla="*/ 5367 h 405"/>
                  <a:gd name="T40" fmla="*/ 1155 w 3896"/>
                  <a:gd name="T41" fmla="*/ 5053 h 405"/>
                  <a:gd name="T42" fmla="*/ 1211 w 3896"/>
                  <a:gd name="T43" fmla="*/ 4592 h 405"/>
                  <a:gd name="T44" fmla="*/ 1266 w 3896"/>
                  <a:gd name="T45" fmla="*/ 3994 h 405"/>
                  <a:gd name="T46" fmla="*/ 1323 w 3896"/>
                  <a:gd name="T47" fmla="*/ 3326 h 405"/>
                  <a:gd name="T48" fmla="*/ 1380 w 3896"/>
                  <a:gd name="T49" fmla="*/ 2617 h 405"/>
                  <a:gd name="T50" fmla="*/ 1437 w 3896"/>
                  <a:gd name="T51" fmla="*/ 1920 h 405"/>
                  <a:gd name="T52" fmla="*/ 1494 w 3896"/>
                  <a:gd name="T53" fmla="*/ 1266 h 405"/>
                  <a:gd name="T54" fmla="*/ 1550 w 3896"/>
                  <a:gd name="T55" fmla="*/ 724 h 405"/>
                  <a:gd name="T56" fmla="*/ 1606 w 3896"/>
                  <a:gd name="T57" fmla="*/ 314 h 405"/>
                  <a:gd name="T58" fmla="*/ 1662 w 3896"/>
                  <a:gd name="T59" fmla="*/ 66 h 405"/>
                  <a:gd name="T60" fmla="*/ 1718 w 3896"/>
                  <a:gd name="T61" fmla="*/ 0 h 405"/>
                  <a:gd name="T62" fmla="*/ 1775 w 3896"/>
                  <a:gd name="T63" fmla="*/ 122 h 405"/>
                  <a:gd name="T64" fmla="*/ 1832 w 3896"/>
                  <a:gd name="T65" fmla="*/ 410 h 405"/>
                  <a:gd name="T66" fmla="*/ 1887 w 3896"/>
                  <a:gd name="T67" fmla="*/ 860 h 405"/>
                  <a:gd name="T68" fmla="*/ 1944 w 3896"/>
                  <a:gd name="T69" fmla="*/ 1432 h 405"/>
                  <a:gd name="T70" fmla="*/ 2001 w 3896"/>
                  <a:gd name="T71" fmla="*/ 2097 h 405"/>
                  <a:gd name="T72" fmla="*/ 2057 w 3896"/>
                  <a:gd name="T73" fmla="*/ 2794 h 405"/>
                  <a:gd name="T74" fmla="*/ 2112 w 3896"/>
                  <a:gd name="T75" fmla="*/ 3503 h 405"/>
                  <a:gd name="T76" fmla="*/ 2169 w 3896"/>
                  <a:gd name="T77" fmla="*/ 4156 h 405"/>
                  <a:gd name="T78" fmla="*/ 2225 w 3896"/>
                  <a:gd name="T79" fmla="*/ 4714 h 405"/>
                  <a:gd name="T80" fmla="*/ 2282 w 3896"/>
                  <a:gd name="T81" fmla="*/ 5149 h 405"/>
                  <a:gd name="T82" fmla="*/ 2338 w 3896"/>
                  <a:gd name="T83" fmla="*/ 5423 h 405"/>
                  <a:gd name="T84" fmla="*/ 2394 w 3896"/>
                  <a:gd name="T85" fmla="*/ 5519 h 405"/>
                  <a:gd name="T86" fmla="*/ 2451 w 3896"/>
                  <a:gd name="T87" fmla="*/ 5437 h 405"/>
                  <a:gd name="T88" fmla="*/ 2508 w 3896"/>
                  <a:gd name="T89" fmla="*/ 5164 h 405"/>
                  <a:gd name="T90" fmla="*/ 2563 w 3896"/>
                  <a:gd name="T91" fmla="*/ 4743 h 405"/>
                  <a:gd name="T92" fmla="*/ 2619 w 3896"/>
                  <a:gd name="T93" fmla="*/ 4182 h 405"/>
                  <a:gd name="T94" fmla="*/ 2675 w 3896"/>
                  <a:gd name="T95" fmla="*/ 3529 h 405"/>
                  <a:gd name="T96" fmla="*/ 2732 w 3896"/>
                  <a:gd name="T97" fmla="*/ 2835 h 405"/>
                  <a:gd name="T98" fmla="*/ 2788 w 3896"/>
                  <a:gd name="T99" fmla="*/ 2111 h 40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96" h="405">
                    <a:moveTo>
                      <a:pt x="0" y="203"/>
                    </a:moveTo>
                    <a:lnTo>
                      <a:pt x="40" y="176"/>
                    </a:lnTo>
                    <a:lnTo>
                      <a:pt x="79" y="151"/>
                    </a:lnTo>
                    <a:lnTo>
                      <a:pt x="118" y="126"/>
                    </a:lnTo>
                    <a:lnTo>
                      <a:pt x="158" y="102"/>
                    </a:lnTo>
                    <a:lnTo>
                      <a:pt x="197" y="81"/>
                    </a:lnTo>
                    <a:lnTo>
                      <a:pt x="236" y="61"/>
                    </a:lnTo>
                    <a:lnTo>
                      <a:pt x="276" y="43"/>
                    </a:lnTo>
                    <a:lnTo>
                      <a:pt x="315" y="29"/>
                    </a:lnTo>
                    <a:lnTo>
                      <a:pt x="354" y="17"/>
                    </a:lnTo>
                    <a:lnTo>
                      <a:pt x="394" y="8"/>
                    </a:lnTo>
                    <a:lnTo>
                      <a:pt x="433" y="2"/>
                    </a:lnTo>
                    <a:lnTo>
                      <a:pt x="472" y="0"/>
                    </a:lnTo>
                    <a:lnTo>
                      <a:pt x="512" y="1"/>
                    </a:lnTo>
                    <a:lnTo>
                      <a:pt x="551" y="6"/>
                    </a:lnTo>
                    <a:lnTo>
                      <a:pt x="590" y="13"/>
                    </a:lnTo>
                    <a:lnTo>
                      <a:pt x="630" y="24"/>
                    </a:lnTo>
                    <a:lnTo>
                      <a:pt x="669" y="39"/>
                    </a:lnTo>
                    <a:lnTo>
                      <a:pt x="708" y="55"/>
                    </a:lnTo>
                    <a:lnTo>
                      <a:pt x="748" y="74"/>
                    </a:lnTo>
                    <a:lnTo>
                      <a:pt x="787" y="95"/>
                    </a:lnTo>
                    <a:lnTo>
                      <a:pt x="826" y="119"/>
                    </a:lnTo>
                    <a:lnTo>
                      <a:pt x="866" y="143"/>
                    </a:lnTo>
                    <a:lnTo>
                      <a:pt x="905" y="169"/>
                    </a:lnTo>
                    <a:lnTo>
                      <a:pt x="944" y="195"/>
                    </a:lnTo>
                    <a:lnTo>
                      <a:pt x="984" y="221"/>
                    </a:lnTo>
                    <a:lnTo>
                      <a:pt x="1023" y="247"/>
                    </a:lnTo>
                    <a:lnTo>
                      <a:pt x="1062" y="272"/>
                    </a:lnTo>
                    <a:lnTo>
                      <a:pt x="1102" y="296"/>
                    </a:lnTo>
                    <a:lnTo>
                      <a:pt x="1141" y="318"/>
                    </a:lnTo>
                    <a:lnTo>
                      <a:pt x="1180" y="339"/>
                    </a:lnTo>
                    <a:lnTo>
                      <a:pt x="1220" y="357"/>
                    </a:lnTo>
                    <a:lnTo>
                      <a:pt x="1259" y="372"/>
                    </a:lnTo>
                    <a:lnTo>
                      <a:pt x="1298" y="385"/>
                    </a:lnTo>
                    <a:lnTo>
                      <a:pt x="1338" y="395"/>
                    </a:lnTo>
                    <a:lnTo>
                      <a:pt x="1377" y="401"/>
                    </a:lnTo>
                    <a:lnTo>
                      <a:pt x="1416" y="405"/>
                    </a:lnTo>
                    <a:lnTo>
                      <a:pt x="1456" y="405"/>
                    </a:lnTo>
                    <a:lnTo>
                      <a:pt x="1495" y="401"/>
                    </a:lnTo>
                    <a:lnTo>
                      <a:pt x="1534" y="394"/>
                    </a:lnTo>
                    <a:lnTo>
                      <a:pt x="1574" y="384"/>
                    </a:lnTo>
                    <a:lnTo>
                      <a:pt x="1613" y="371"/>
                    </a:lnTo>
                    <a:lnTo>
                      <a:pt x="1652" y="355"/>
                    </a:lnTo>
                    <a:lnTo>
                      <a:pt x="1692" y="337"/>
                    </a:lnTo>
                    <a:lnTo>
                      <a:pt x="1731" y="316"/>
                    </a:lnTo>
                    <a:lnTo>
                      <a:pt x="1770" y="293"/>
                    </a:lnTo>
                    <a:lnTo>
                      <a:pt x="1810" y="269"/>
                    </a:lnTo>
                    <a:lnTo>
                      <a:pt x="1849" y="244"/>
                    </a:lnTo>
                    <a:lnTo>
                      <a:pt x="1888" y="218"/>
                    </a:lnTo>
                    <a:lnTo>
                      <a:pt x="1928" y="192"/>
                    </a:lnTo>
                    <a:lnTo>
                      <a:pt x="1969" y="166"/>
                    </a:lnTo>
                    <a:lnTo>
                      <a:pt x="2008" y="141"/>
                    </a:lnTo>
                    <a:lnTo>
                      <a:pt x="2047" y="116"/>
                    </a:lnTo>
                    <a:lnTo>
                      <a:pt x="2087" y="93"/>
                    </a:lnTo>
                    <a:lnTo>
                      <a:pt x="2126" y="72"/>
                    </a:lnTo>
                    <a:lnTo>
                      <a:pt x="2165" y="53"/>
                    </a:lnTo>
                    <a:lnTo>
                      <a:pt x="2205" y="37"/>
                    </a:lnTo>
                    <a:lnTo>
                      <a:pt x="2244" y="23"/>
                    </a:lnTo>
                    <a:lnTo>
                      <a:pt x="2283" y="12"/>
                    </a:lnTo>
                    <a:lnTo>
                      <a:pt x="2323" y="5"/>
                    </a:lnTo>
                    <a:lnTo>
                      <a:pt x="2362" y="1"/>
                    </a:lnTo>
                    <a:lnTo>
                      <a:pt x="2401" y="0"/>
                    </a:lnTo>
                    <a:lnTo>
                      <a:pt x="2441" y="3"/>
                    </a:lnTo>
                    <a:lnTo>
                      <a:pt x="2480" y="9"/>
                    </a:lnTo>
                    <a:lnTo>
                      <a:pt x="2519" y="17"/>
                    </a:lnTo>
                    <a:lnTo>
                      <a:pt x="2559" y="30"/>
                    </a:lnTo>
                    <a:lnTo>
                      <a:pt x="2598" y="45"/>
                    </a:lnTo>
                    <a:lnTo>
                      <a:pt x="2637" y="63"/>
                    </a:lnTo>
                    <a:lnTo>
                      <a:pt x="2677" y="83"/>
                    </a:lnTo>
                    <a:lnTo>
                      <a:pt x="2716" y="105"/>
                    </a:lnTo>
                    <a:lnTo>
                      <a:pt x="2755" y="129"/>
                    </a:lnTo>
                    <a:lnTo>
                      <a:pt x="2795" y="154"/>
                    </a:lnTo>
                    <a:lnTo>
                      <a:pt x="2834" y="179"/>
                    </a:lnTo>
                    <a:lnTo>
                      <a:pt x="2873" y="205"/>
                    </a:lnTo>
                    <a:lnTo>
                      <a:pt x="2913" y="232"/>
                    </a:lnTo>
                    <a:lnTo>
                      <a:pt x="2952" y="257"/>
                    </a:lnTo>
                    <a:lnTo>
                      <a:pt x="2991" y="282"/>
                    </a:lnTo>
                    <a:lnTo>
                      <a:pt x="3031" y="305"/>
                    </a:lnTo>
                    <a:lnTo>
                      <a:pt x="3070" y="327"/>
                    </a:lnTo>
                    <a:lnTo>
                      <a:pt x="3109" y="346"/>
                    </a:lnTo>
                    <a:lnTo>
                      <a:pt x="3149" y="364"/>
                    </a:lnTo>
                    <a:lnTo>
                      <a:pt x="3188" y="378"/>
                    </a:lnTo>
                    <a:lnTo>
                      <a:pt x="3227" y="389"/>
                    </a:lnTo>
                    <a:lnTo>
                      <a:pt x="3267" y="398"/>
                    </a:lnTo>
                    <a:lnTo>
                      <a:pt x="3306" y="403"/>
                    </a:lnTo>
                    <a:lnTo>
                      <a:pt x="3345" y="405"/>
                    </a:lnTo>
                    <a:lnTo>
                      <a:pt x="3385" y="404"/>
                    </a:lnTo>
                    <a:lnTo>
                      <a:pt x="3424" y="399"/>
                    </a:lnTo>
                    <a:lnTo>
                      <a:pt x="3463" y="390"/>
                    </a:lnTo>
                    <a:lnTo>
                      <a:pt x="3503" y="379"/>
                    </a:lnTo>
                    <a:lnTo>
                      <a:pt x="3542" y="365"/>
                    </a:lnTo>
                    <a:lnTo>
                      <a:pt x="3581" y="348"/>
                    </a:lnTo>
                    <a:lnTo>
                      <a:pt x="3621" y="328"/>
                    </a:lnTo>
                    <a:lnTo>
                      <a:pt x="3660" y="307"/>
                    </a:lnTo>
                    <a:lnTo>
                      <a:pt x="3699" y="284"/>
                    </a:lnTo>
                    <a:lnTo>
                      <a:pt x="3738" y="259"/>
                    </a:lnTo>
                    <a:lnTo>
                      <a:pt x="3778" y="233"/>
                    </a:lnTo>
                    <a:lnTo>
                      <a:pt x="3817" y="208"/>
                    </a:lnTo>
                    <a:lnTo>
                      <a:pt x="3856" y="181"/>
                    </a:lnTo>
                    <a:lnTo>
                      <a:pt x="3896" y="15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8" name="Line 12"/>
              <p:cNvSpPr>
                <a:spLocks noChangeShapeType="1"/>
              </p:cNvSpPr>
              <p:nvPr/>
            </p:nvSpPr>
            <p:spPr bwMode="auto">
              <a:xfrm>
                <a:off x="1586" y="3123"/>
                <a:ext cx="1601" cy="0"/>
              </a:xfrm>
              <a:prstGeom prst="line">
                <a:avLst/>
              </a:prstGeom>
              <a:noFill/>
              <a:ln w="41275">
                <a:solidFill>
                  <a:srgbClr val="800080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9" name="Text Box 13"/>
              <p:cNvSpPr txBox="1">
                <a:spLocks noChangeArrowheads="1"/>
              </p:cNvSpPr>
              <p:nvPr/>
            </p:nvSpPr>
            <p:spPr bwMode="auto">
              <a:xfrm>
                <a:off x="2188" y="2936"/>
                <a:ext cx="287" cy="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solidFill>
                      <a:srgbClr val="800080"/>
                    </a:solidFill>
                    <a:latin typeface="Arial" charset="0"/>
                  </a:rPr>
                  <a:t>A</a:t>
                </a:r>
              </a:p>
            </p:txBody>
          </p:sp>
          <p:sp>
            <p:nvSpPr>
              <p:cNvPr id="45070" name="Line 14"/>
              <p:cNvSpPr>
                <a:spLocks noChangeShapeType="1"/>
              </p:cNvSpPr>
              <p:nvPr/>
            </p:nvSpPr>
            <p:spPr bwMode="auto">
              <a:xfrm>
                <a:off x="2064" y="2304"/>
                <a:ext cx="801" cy="0"/>
              </a:xfrm>
              <a:prstGeom prst="line">
                <a:avLst/>
              </a:prstGeom>
              <a:noFill/>
              <a:ln w="41275">
                <a:solidFill>
                  <a:srgbClr val="FFCC00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1" name="Text Box 15"/>
              <p:cNvSpPr txBox="1">
                <a:spLocks noChangeArrowheads="1"/>
              </p:cNvSpPr>
              <p:nvPr/>
            </p:nvSpPr>
            <p:spPr bwMode="auto">
              <a:xfrm>
                <a:off x="2312" y="2155"/>
                <a:ext cx="287" cy="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solidFill>
                      <a:srgbClr val="FFCC00"/>
                    </a:solidFill>
                    <a:latin typeface="Arial" charset="0"/>
                  </a:rPr>
                  <a:t>B</a:t>
                </a:r>
              </a:p>
            </p:txBody>
          </p:sp>
          <p:sp>
            <p:nvSpPr>
              <p:cNvPr id="45072" name="Text Box 16"/>
              <p:cNvSpPr txBox="1">
                <a:spLocks noChangeArrowheads="1"/>
              </p:cNvSpPr>
              <p:nvPr/>
            </p:nvSpPr>
            <p:spPr bwMode="auto">
              <a:xfrm>
                <a:off x="559" y="1776"/>
                <a:ext cx="27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solidFill>
                      <a:srgbClr val="66FF33"/>
                    </a:solidFill>
                    <a:latin typeface="Arial" charset="0"/>
                  </a:rPr>
                  <a:t>C</a:t>
                </a:r>
              </a:p>
            </p:txBody>
          </p:sp>
          <p:sp>
            <p:nvSpPr>
              <p:cNvPr id="45073" name="Line 17"/>
              <p:cNvSpPr>
                <a:spLocks noChangeShapeType="1"/>
              </p:cNvSpPr>
              <p:nvPr/>
            </p:nvSpPr>
            <p:spPr bwMode="auto">
              <a:xfrm rot="16200000" flipH="1">
                <a:off x="2521" y="2283"/>
                <a:ext cx="1489" cy="0"/>
              </a:xfrm>
              <a:prstGeom prst="line">
                <a:avLst/>
              </a:prstGeom>
              <a:noFill/>
              <a:ln w="41275">
                <a:solidFill>
                  <a:srgbClr val="0033CC"/>
                </a:solidFill>
                <a:round/>
                <a:headEnd type="triangle" w="lg" len="med"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4" name="Text Box 1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273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solidFill>
                      <a:srgbClr val="0033CC"/>
                    </a:solidFill>
                    <a:latin typeface="Arial" charset="0"/>
                  </a:rPr>
                  <a:t>D</a:t>
                </a:r>
              </a:p>
            </p:txBody>
          </p:sp>
          <p:sp>
            <p:nvSpPr>
              <p:cNvPr id="45075" name="Line 19"/>
              <p:cNvSpPr>
                <a:spLocks noChangeShapeType="1"/>
              </p:cNvSpPr>
              <p:nvPr/>
            </p:nvSpPr>
            <p:spPr bwMode="auto">
              <a:xfrm>
                <a:off x="418" y="1460"/>
                <a:ext cx="0" cy="161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6" name="Text Box 20"/>
              <p:cNvSpPr txBox="1">
                <a:spLocks noChangeArrowheads="1"/>
              </p:cNvSpPr>
              <p:nvPr/>
            </p:nvSpPr>
            <p:spPr bwMode="auto">
              <a:xfrm>
                <a:off x="3600" y="1680"/>
                <a:ext cx="1920" cy="3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sz="3200">
                    <a:latin typeface="Arial" charset="0"/>
                  </a:rPr>
                  <a:t>E none of these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7772400" cy="1828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13.Looking at the following waveform, what is the period? </a:t>
            </a:r>
            <a:r>
              <a:rPr lang="en-US" sz="2800" smtClean="0"/>
              <a:t>assume it repeats itself over and over</a:t>
            </a:r>
          </a:p>
        </p:txBody>
      </p:sp>
      <p:sp>
        <p:nvSpPr>
          <p:cNvPr id="46083" name="Line 3"/>
          <p:cNvSpPr>
            <a:spLocks noChangeShapeType="1"/>
          </p:cNvSpPr>
          <p:nvPr/>
        </p:nvSpPr>
        <p:spPr bwMode="auto">
          <a:xfrm>
            <a:off x="36576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541838" y="2066925"/>
            <a:ext cx="2460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46085" name="Line 5"/>
          <p:cNvSpPr>
            <a:spLocks noChangeShapeType="1"/>
          </p:cNvSpPr>
          <p:nvPr/>
        </p:nvSpPr>
        <p:spPr bwMode="auto">
          <a:xfrm>
            <a:off x="4876800" y="304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Freeform 6"/>
          <p:cNvSpPr>
            <a:spLocks/>
          </p:cNvSpPr>
          <p:nvPr/>
        </p:nvSpPr>
        <p:spPr bwMode="auto">
          <a:xfrm>
            <a:off x="2438400" y="2181225"/>
            <a:ext cx="2540000" cy="1704975"/>
          </a:xfrm>
          <a:custGeom>
            <a:avLst/>
            <a:gdLst>
              <a:gd name="T0" fmla="*/ 0 w 1200"/>
              <a:gd name="T1" fmla="*/ 1145411016 h 1432"/>
              <a:gd name="T2" fmla="*/ 1505373333 w 1200"/>
              <a:gd name="T3" fmla="*/ 124747734 h 1432"/>
              <a:gd name="T4" fmla="*/ 2147483647 w 1200"/>
              <a:gd name="T5" fmla="*/ 1893897422 h 1432"/>
              <a:gd name="T6" fmla="*/ 2147483647 w 1200"/>
              <a:gd name="T7" fmla="*/ 941278359 h 1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" h="1432">
                <a:moveTo>
                  <a:pt x="0" y="808"/>
                </a:moveTo>
                <a:cubicBezTo>
                  <a:pt x="104" y="404"/>
                  <a:pt x="208" y="0"/>
                  <a:pt x="336" y="88"/>
                </a:cubicBezTo>
                <a:cubicBezTo>
                  <a:pt x="464" y="176"/>
                  <a:pt x="624" y="1240"/>
                  <a:pt x="768" y="1336"/>
                </a:cubicBezTo>
                <a:cubicBezTo>
                  <a:pt x="912" y="1432"/>
                  <a:pt x="1056" y="1048"/>
                  <a:pt x="1200" y="664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>
            <a:off x="1828800" y="314325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2438400" y="182880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241925" y="3148013"/>
            <a:ext cx="152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MS PGothic" pitchFamily="34" charset="-128"/>
              </a:rPr>
              <a:t>time (sec)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382963" y="31956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703763" y="3195638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MS PGothic" pitchFamily="34" charset="-128"/>
              </a:rPr>
              <a:t>2</a:t>
            </a: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533400" y="4038600"/>
            <a:ext cx="48768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1 sec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 2 sec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 1 m/s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 2 m/s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Not enough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28600"/>
            <a:ext cx="8077200" cy="914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14 Looking at that same wave,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what is its speed?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l-GR" sz="2800" smtClean="0">
              <a:cs typeface="Arial" charset="0"/>
            </a:endParaRPr>
          </a:p>
        </p:txBody>
      </p:sp>
      <p:sp>
        <p:nvSpPr>
          <p:cNvPr id="47107" name="Line 3"/>
          <p:cNvSpPr>
            <a:spLocks noChangeShapeType="1"/>
          </p:cNvSpPr>
          <p:nvPr/>
        </p:nvSpPr>
        <p:spPr bwMode="auto">
          <a:xfrm>
            <a:off x="3759200" y="24003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Freeform 4"/>
          <p:cNvSpPr>
            <a:spLocks/>
          </p:cNvSpPr>
          <p:nvPr/>
        </p:nvSpPr>
        <p:spPr bwMode="auto">
          <a:xfrm>
            <a:off x="2540000" y="1552575"/>
            <a:ext cx="2540000" cy="1704975"/>
          </a:xfrm>
          <a:custGeom>
            <a:avLst/>
            <a:gdLst>
              <a:gd name="T0" fmla="*/ 0 w 1200"/>
              <a:gd name="T1" fmla="*/ 1145411016 h 1432"/>
              <a:gd name="T2" fmla="*/ 1505373333 w 1200"/>
              <a:gd name="T3" fmla="*/ 124747734 h 1432"/>
              <a:gd name="T4" fmla="*/ 2147483647 w 1200"/>
              <a:gd name="T5" fmla="*/ 1893897422 h 1432"/>
              <a:gd name="T6" fmla="*/ 2147483647 w 1200"/>
              <a:gd name="T7" fmla="*/ 941278359 h 14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00" h="1432">
                <a:moveTo>
                  <a:pt x="0" y="808"/>
                </a:moveTo>
                <a:cubicBezTo>
                  <a:pt x="104" y="404"/>
                  <a:pt x="208" y="0"/>
                  <a:pt x="336" y="88"/>
                </a:cubicBezTo>
                <a:cubicBezTo>
                  <a:pt x="464" y="176"/>
                  <a:pt x="624" y="1240"/>
                  <a:pt x="768" y="1336"/>
                </a:cubicBezTo>
                <a:cubicBezTo>
                  <a:pt x="912" y="1432"/>
                  <a:pt x="1056" y="1048"/>
                  <a:pt x="1200" y="664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1930400" y="2514600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540000" y="1200150"/>
            <a:ext cx="0" cy="2343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61000" y="2503488"/>
            <a:ext cx="21653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MS PGothic" pitchFamily="34" charset="-128"/>
              </a:rPr>
              <a:t>Time (sec)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470400" y="2003425"/>
            <a:ext cx="2460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4978400" y="24003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3454400" y="2517775"/>
            <a:ext cx="4714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775200" y="2517775"/>
            <a:ext cx="47148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MS PGothic" pitchFamily="34" charset="-128"/>
              </a:rPr>
              <a:t>2</a:t>
            </a:r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533400" y="3200400"/>
            <a:ext cx="82756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200">
              <a:latin typeface="Arial" charset="0"/>
              <a:cs typeface="Arial" charset="0"/>
            </a:endParaRPr>
          </a:p>
        </p:txBody>
      </p:sp>
      <p:sp>
        <p:nvSpPr>
          <p:cNvPr id="47117" name="Text Box 13"/>
          <p:cNvSpPr txBox="1">
            <a:spLocks noChangeArrowheads="1"/>
          </p:cNvSpPr>
          <p:nvPr/>
        </p:nvSpPr>
        <p:spPr bwMode="auto">
          <a:xfrm>
            <a:off x="762000" y="4038600"/>
            <a:ext cx="61722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1/2 m/s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2 m/s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5 m/s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20 m/s</a:t>
            </a:r>
          </a:p>
          <a:p>
            <a:pPr eaLnBrk="1" hangingPunct="1">
              <a:buFontTx/>
              <a:buAutoNum type="alphaUcPeriod"/>
            </a:pPr>
            <a:r>
              <a:rPr lang="en-US" sz="3200">
                <a:latin typeface="Arial" charset="0"/>
              </a:rPr>
              <a:t>Not enough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571500"/>
            <a:ext cx="7772400" cy="952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800" smtClean="0">
                <a:cs typeface="Arial" charset="0"/>
              </a:rPr>
              <a:t>15 The wavelength, </a:t>
            </a:r>
            <a:r>
              <a:rPr lang="el-GR" sz="2800" smtClean="0">
                <a:cs typeface="Arial" charset="0"/>
              </a:rPr>
              <a:t>λ</a:t>
            </a:r>
            <a:r>
              <a:rPr lang="en-US" sz="2800" smtClean="0">
                <a:cs typeface="Arial" charset="0"/>
              </a:rPr>
              <a:t>, is 10 m. What is the speed of this wave?</a:t>
            </a:r>
            <a:endParaRPr lang="el-GR" sz="2800" smtClean="0">
              <a:cs typeface="Arial" charset="0"/>
            </a:endParaRPr>
          </a:p>
          <a:p>
            <a:pPr marL="0" indent="0" eaLnBrk="1" hangingPunct="1">
              <a:buFontTx/>
              <a:buNone/>
            </a:pPr>
            <a:endParaRPr lang="en-US" sz="280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711200" y="171450"/>
            <a:ext cx="7772400" cy="304800"/>
          </a:xfrm>
        </p:spPr>
        <p:txBody>
          <a:bodyPr/>
          <a:lstStyle/>
          <a:p>
            <a:pPr eaLnBrk="1" hangingPunct="1"/>
            <a:r>
              <a:rPr lang="en-US" sz="1200" smtClean="0"/>
              <a:t>CT 2.1.10</a:t>
            </a:r>
          </a:p>
        </p:txBody>
      </p:sp>
      <p:sp>
        <p:nvSpPr>
          <p:cNvPr id="48132" name="Freeform 4"/>
          <p:cNvSpPr>
            <a:spLocks/>
          </p:cNvSpPr>
          <p:nvPr/>
        </p:nvSpPr>
        <p:spPr bwMode="auto">
          <a:xfrm>
            <a:off x="2032000" y="1771650"/>
            <a:ext cx="2868613" cy="1758950"/>
          </a:xfrm>
          <a:custGeom>
            <a:avLst/>
            <a:gdLst>
              <a:gd name="T0" fmla="*/ 0 w 960"/>
              <a:gd name="T1" fmla="*/ 2147483647 h 720"/>
              <a:gd name="T2" fmla="*/ 1714363809 w 960"/>
              <a:gd name="T3" fmla="*/ 286471880 h 720"/>
              <a:gd name="T4" fmla="*/ 2147483647 w 960"/>
              <a:gd name="T5" fmla="*/ 2147483647 h 720"/>
              <a:gd name="T6" fmla="*/ 2147483647 w 960"/>
              <a:gd name="T7" fmla="*/ 286471880 h 720"/>
              <a:gd name="T8" fmla="*/ 2147483647 w 960"/>
              <a:gd name="T9" fmla="*/ 2147483647 h 7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60" h="720">
                <a:moveTo>
                  <a:pt x="0" y="432"/>
                </a:moveTo>
                <a:cubicBezTo>
                  <a:pt x="56" y="216"/>
                  <a:pt x="112" y="0"/>
                  <a:pt x="192" y="48"/>
                </a:cubicBezTo>
                <a:cubicBezTo>
                  <a:pt x="272" y="96"/>
                  <a:pt x="392" y="720"/>
                  <a:pt x="480" y="720"/>
                </a:cubicBezTo>
                <a:cubicBezTo>
                  <a:pt x="568" y="720"/>
                  <a:pt x="640" y="88"/>
                  <a:pt x="720" y="48"/>
                </a:cubicBezTo>
                <a:cubicBezTo>
                  <a:pt x="800" y="8"/>
                  <a:pt x="920" y="408"/>
                  <a:pt x="960" y="480"/>
                </a:cubicBezTo>
              </a:path>
            </a:pathLst>
          </a:custGeom>
          <a:noFill/>
          <a:ln w="57150" cmpd="sng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1344613" y="2719388"/>
            <a:ext cx="4302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>
            <a:off x="2062163" y="1663700"/>
            <a:ext cx="0" cy="1993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500563" y="2816225"/>
            <a:ext cx="50958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 sz="2800">
                <a:latin typeface="Arial" charset="0"/>
                <a:ea typeface="MS PGothic" pitchFamily="34" charset="-128"/>
              </a:rPr>
              <a:t>1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5588000" y="2517775"/>
            <a:ext cx="21653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r>
              <a:rPr lang="en-US">
                <a:latin typeface="Arial" charset="0"/>
                <a:ea typeface="MS PGothic" pitchFamily="34" charset="-128"/>
              </a:rPr>
              <a:t>Time (sec)</a:t>
            </a:r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4775200" y="2628900"/>
            <a:ext cx="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04800" y="3733800"/>
            <a:ext cx="8610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Tx/>
              <a:buAutoNum type="alphaUcParenR"/>
            </a:pPr>
            <a:r>
              <a:rPr lang="en-US" sz="3200">
                <a:latin typeface="Arial" charset="0"/>
              </a:rPr>
              <a:t> 1 m/s         </a:t>
            </a:r>
          </a:p>
          <a:p>
            <a:pPr eaLnBrk="1" hangingPunct="1">
              <a:buFontTx/>
              <a:buAutoNum type="alphaUcParenR"/>
            </a:pPr>
            <a:r>
              <a:rPr lang="en-US" sz="3200">
                <a:latin typeface="Arial" charset="0"/>
              </a:rPr>
              <a:t>  just under 7 m/s</a:t>
            </a:r>
          </a:p>
          <a:p>
            <a:pPr eaLnBrk="1" hangingPunct="1"/>
            <a:r>
              <a:rPr lang="en-US" sz="3200">
                <a:latin typeface="Arial" charset="0"/>
              </a:rPr>
              <a:t>C) 10 m/s       </a:t>
            </a:r>
          </a:p>
          <a:p>
            <a:pPr eaLnBrk="1" hangingPunct="1"/>
            <a:r>
              <a:rPr lang="en-US" sz="3200">
                <a:latin typeface="Arial" charset="0"/>
              </a:rPr>
              <a:t>D) 15 m/s</a:t>
            </a:r>
          </a:p>
          <a:p>
            <a:pPr eaLnBrk="1" hangingPunct="1"/>
            <a:r>
              <a:rPr lang="en-US" sz="3200">
                <a:latin typeface="Arial" charset="0"/>
              </a:rPr>
              <a:t>E)  </a:t>
            </a:r>
            <a:r>
              <a:rPr lang="en-US" sz="3000">
                <a:latin typeface="Arial" charset="0"/>
              </a:rPr>
              <a:t>None of the above/not enough info/not 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81000"/>
            <a:ext cx="6553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17 What is the period of this wave?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 sz="2800" smtClean="0"/>
              <a:t>t</a:t>
            </a:r>
            <a:r>
              <a:rPr lang="en-US" sz="2800" baseline="-25000" smtClean="0"/>
              <a:t>1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 sz="2800" smtClean="0"/>
              <a:t>t</a:t>
            </a:r>
            <a:r>
              <a:rPr lang="en-US" sz="2800" baseline="-25000" smtClean="0"/>
              <a:t>2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 sz="2800" smtClean="0"/>
              <a:t>t</a:t>
            </a:r>
            <a:r>
              <a:rPr lang="en-US" sz="2800" baseline="-25000" smtClean="0"/>
              <a:t>2</a:t>
            </a:r>
            <a:r>
              <a:rPr lang="en-US" sz="2800" smtClean="0"/>
              <a:t>-t</a:t>
            </a:r>
            <a:r>
              <a:rPr lang="en-US" sz="2800" baseline="-25000" smtClean="0"/>
              <a:t>1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 sz="2800" smtClean="0"/>
              <a:t>t</a:t>
            </a:r>
            <a:r>
              <a:rPr lang="en-US" sz="2800" baseline="-25000" smtClean="0"/>
              <a:t>3</a:t>
            </a:r>
            <a:r>
              <a:rPr lang="en-US" sz="2800" smtClean="0"/>
              <a:t>-t</a:t>
            </a:r>
            <a:r>
              <a:rPr lang="en-US" sz="2800" baseline="-25000" smtClean="0"/>
              <a:t>1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LcParenR"/>
            </a:pPr>
            <a:r>
              <a:rPr lang="en-US" sz="2800" smtClean="0"/>
              <a:t>None of the above</a:t>
            </a:r>
          </a:p>
        </p:txBody>
      </p:sp>
      <p:sp>
        <p:nvSpPr>
          <p:cNvPr id="50179" name="Freeform 3"/>
          <p:cNvSpPr>
            <a:spLocks/>
          </p:cNvSpPr>
          <p:nvPr/>
        </p:nvSpPr>
        <p:spPr bwMode="auto">
          <a:xfrm>
            <a:off x="1957388" y="1677988"/>
            <a:ext cx="2057400" cy="1611312"/>
          </a:xfrm>
          <a:custGeom>
            <a:avLst/>
            <a:gdLst>
              <a:gd name="T0" fmla="*/ 0 w 1152"/>
              <a:gd name="T1" fmla="*/ 1108552594 h 1608"/>
              <a:gd name="T2" fmla="*/ 612397969 w 1152"/>
              <a:gd name="T3" fmla="*/ 96396139 h 1608"/>
              <a:gd name="T4" fmla="*/ 1377895430 w 1152"/>
              <a:gd name="T5" fmla="*/ 530177763 h 1608"/>
              <a:gd name="T6" fmla="*/ 1837193906 w 1152"/>
              <a:gd name="T7" fmla="*/ 337385485 h 1608"/>
              <a:gd name="T8" fmla="*/ 2147483647 w 1152"/>
              <a:gd name="T9" fmla="*/ 1494136149 h 1608"/>
              <a:gd name="T10" fmla="*/ 2147483647 w 1152"/>
              <a:gd name="T11" fmla="*/ 1060354525 h 1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52" h="1608">
                <a:moveTo>
                  <a:pt x="0" y="1104"/>
                </a:moveTo>
                <a:cubicBezTo>
                  <a:pt x="60" y="648"/>
                  <a:pt x="120" y="192"/>
                  <a:pt x="192" y="96"/>
                </a:cubicBezTo>
                <a:cubicBezTo>
                  <a:pt x="264" y="0"/>
                  <a:pt x="368" y="488"/>
                  <a:pt x="432" y="528"/>
                </a:cubicBezTo>
                <a:cubicBezTo>
                  <a:pt x="496" y="568"/>
                  <a:pt x="504" y="176"/>
                  <a:pt x="576" y="336"/>
                </a:cubicBezTo>
                <a:cubicBezTo>
                  <a:pt x="648" y="496"/>
                  <a:pt x="768" y="1368"/>
                  <a:pt x="864" y="1488"/>
                </a:cubicBezTo>
                <a:cubicBezTo>
                  <a:pt x="960" y="1608"/>
                  <a:pt x="1104" y="1128"/>
                  <a:pt x="1152" y="1056"/>
                </a:cubicBezTo>
              </a:path>
            </a:pathLst>
          </a:custGeom>
          <a:noFill/>
          <a:ln w="5715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0" name="Freeform 4"/>
          <p:cNvSpPr>
            <a:spLocks/>
          </p:cNvSpPr>
          <p:nvPr/>
        </p:nvSpPr>
        <p:spPr bwMode="auto">
          <a:xfrm>
            <a:off x="4014788" y="1630363"/>
            <a:ext cx="2055812" cy="1609725"/>
          </a:xfrm>
          <a:custGeom>
            <a:avLst/>
            <a:gdLst>
              <a:gd name="T0" fmla="*/ 0 w 1152"/>
              <a:gd name="T1" fmla="*/ 1106369599 h 1608"/>
              <a:gd name="T2" fmla="*/ 611452382 w 1152"/>
              <a:gd name="T3" fmla="*/ 96206096 h 1608"/>
              <a:gd name="T4" fmla="*/ 1375770091 w 1152"/>
              <a:gd name="T5" fmla="*/ 529133025 h 1608"/>
              <a:gd name="T6" fmla="*/ 1834358932 w 1152"/>
              <a:gd name="T7" fmla="*/ 336720834 h 1608"/>
              <a:gd name="T8" fmla="*/ 2147483647 w 1152"/>
              <a:gd name="T9" fmla="*/ 1491193981 h 1608"/>
              <a:gd name="T10" fmla="*/ 2147483647 w 1152"/>
              <a:gd name="T11" fmla="*/ 1058267051 h 1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52" h="1608">
                <a:moveTo>
                  <a:pt x="0" y="1104"/>
                </a:moveTo>
                <a:cubicBezTo>
                  <a:pt x="60" y="648"/>
                  <a:pt x="120" y="192"/>
                  <a:pt x="192" y="96"/>
                </a:cubicBezTo>
                <a:cubicBezTo>
                  <a:pt x="264" y="0"/>
                  <a:pt x="368" y="488"/>
                  <a:pt x="432" y="528"/>
                </a:cubicBezTo>
                <a:cubicBezTo>
                  <a:pt x="496" y="568"/>
                  <a:pt x="504" y="176"/>
                  <a:pt x="576" y="336"/>
                </a:cubicBezTo>
                <a:cubicBezTo>
                  <a:pt x="648" y="496"/>
                  <a:pt x="768" y="1368"/>
                  <a:pt x="864" y="1488"/>
                </a:cubicBezTo>
                <a:cubicBezTo>
                  <a:pt x="960" y="1608"/>
                  <a:pt x="1104" y="1128"/>
                  <a:pt x="1152" y="1056"/>
                </a:cubicBezTo>
              </a:path>
            </a:pathLst>
          </a:custGeom>
          <a:noFill/>
          <a:ln w="5715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1" name="Freeform 5"/>
          <p:cNvSpPr>
            <a:spLocks/>
          </p:cNvSpPr>
          <p:nvPr/>
        </p:nvSpPr>
        <p:spPr bwMode="auto">
          <a:xfrm>
            <a:off x="6070600" y="1582738"/>
            <a:ext cx="2057400" cy="1609725"/>
          </a:xfrm>
          <a:custGeom>
            <a:avLst/>
            <a:gdLst>
              <a:gd name="T0" fmla="*/ 0 w 1152"/>
              <a:gd name="T1" fmla="*/ 1106369599 h 1608"/>
              <a:gd name="T2" fmla="*/ 612397969 w 1152"/>
              <a:gd name="T3" fmla="*/ 96206096 h 1608"/>
              <a:gd name="T4" fmla="*/ 1377895430 w 1152"/>
              <a:gd name="T5" fmla="*/ 529133025 h 1608"/>
              <a:gd name="T6" fmla="*/ 1837193906 w 1152"/>
              <a:gd name="T7" fmla="*/ 336720834 h 1608"/>
              <a:gd name="T8" fmla="*/ 2147483647 w 1152"/>
              <a:gd name="T9" fmla="*/ 1491193981 h 1608"/>
              <a:gd name="T10" fmla="*/ 2147483647 w 1152"/>
              <a:gd name="T11" fmla="*/ 1058267051 h 1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52" h="1608">
                <a:moveTo>
                  <a:pt x="0" y="1104"/>
                </a:moveTo>
                <a:cubicBezTo>
                  <a:pt x="60" y="648"/>
                  <a:pt x="120" y="192"/>
                  <a:pt x="192" y="96"/>
                </a:cubicBezTo>
                <a:cubicBezTo>
                  <a:pt x="264" y="0"/>
                  <a:pt x="368" y="488"/>
                  <a:pt x="432" y="528"/>
                </a:cubicBezTo>
                <a:cubicBezTo>
                  <a:pt x="496" y="568"/>
                  <a:pt x="504" y="176"/>
                  <a:pt x="576" y="336"/>
                </a:cubicBezTo>
                <a:cubicBezTo>
                  <a:pt x="648" y="496"/>
                  <a:pt x="768" y="1368"/>
                  <a:pt x="864" y="1488"/>
                </a:cubicBezTo>
                <a:cubicBezTo>
                  <a:pt x="960" y="1608"/>
                  <a:pt x="1104" y="1128"/>
                  <a:pt x="1152" y="1056"/>
                </a:cubicBezTo>
              </a:path>
            </a:pathLst>
          </a:custGeom>
          <a:noFill/>
          <a:ln w="57150" cmpd="sng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1600200" y="17526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1271588" y="2446338"/>
            <a:ext cx="6342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1614488" y="2784475"/>
            <a:ext cx="342900" cy="384175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1982788" y="2338388"/>
            <a:ext cx="44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200">
                <a:latin typeface="Arial" charset="0"/>
                <a:ea typeface="MS PGothic" pitchFamily="34" charset="-128"/>
              </a:rPr>
              <a:t>t</a:t>
            </a:r>
            <a:r>
              <a:rPr lang="en-US" sz="3200" baseline="-25000">
                <a:latin typeface="Arial" charset="0"/>
                <a:ea typeface="MS PGothic" pitchFamily="34" charset="-128"/>
              </a:rPr>
              <a:t>1</a:t>
            </a:r>
            <a:endParaRPr lang="en-US" sz="3200">
              <a:latin typeface="Arial" charset="0"/>
              <a:ea typeface="MS PGothic" pitchFamily="34" charset="-128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819400" y="2338388"/>
            <a:ext cx="44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200">
                <a:latin typeface="Arial" charset="0"/>
                <a:ea typeface="MS PGothic" pitchFamily="34" charset="-128"/>
              </a:rPr>
              <a:t>t</a:t>
            </a:r>
            <a:r>
              <a:rPr lang="en-US" sz="3200" baseline="-25000">
                <a:latin typeface="Arial" charset="0"/>
                <a:ea typeface="MS PGothic" pitchFamily="34" charset="-128"/>
              </a:rPr>
              <a:t>2</a:t>
            </a:r>
            <a:endParaRPr lang="en-US" sz="3200">
              <a:latin typeface="Arial" charset="0"/>
              <a:ea typeface="MS PGothic" pitchFamily="34" charset="-128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084638" y="2338388"/>
            <a:ext cx="44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200">
                <a:latin typeface="Arial" charset="0"/>
                <a:ea typeface="MS PGothic" pitchFamily="34" charset="-128"/>
              </a:rPr>
              <a:t>t</a:t>
            </a:r>
            <a:r>
              <a:rPr lang="en-US" sz="3200" baseline="-25000">
                <a:latin typeface="Arial" charset="0"/>
                <a:ea typeface="MS PGothic" pitchFamily="34" charset="-128"/>
              </a:rPr>
              <a:t>3</a:t>
            </a:r>
            <a:endParaRPr lang="en-US" sz="3200">
              <a:latin typeface="Arial" charset="0"/>
              <a:ea typeface="MS PGothic" pitchFamily="34" charset="-128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219200" y="1066800"/>
            <a:ext cx="1019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200">
                <a:latin typeface="Arial" charset="0"/>
                <a:ea typeface="MS PGothic" pitchFamily="34" charset="-128"/>
              </a:rPr>
              <a:t>Amp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7543800" y="2057400"/>
            <a:ext cx="9509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200">
                <a:latin typeface="Arial" charset="0"/>
                <a:ea typeface="MS PGothic" pitchFamily="34" charset="-128"/>
              </a:rPr>
              <a:t>time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1447800" y="3124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  <a:ea typeface="MS PGothic" pitchFamily="34" charset="-128"/>
              </a:rPr>
              <a:t>0</a:t>
            </a:r>
            <a:endParaRPr lang="en-US" sz="1800">
              <a:latin typeface="Arial" charset="0"/>
              <a:ea typeface="MS PGothic" pitchFamily="34" charset="-128"/>
            </a:endParaRPr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>
            <a:off x="2038350" y="2311400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4114800" y="2286000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3167063" y="2293938"/>
            <a:ext cx="0" cy="300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5257800" y="2362200"/>
            <a:ext cx="0" cy="30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4953000" y="2338388"/>
            <a:ext cx="44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3200">
                <a:latin typeface="Arial" charset="0"/>
                <a:ea typeface="MS PGothic" pitchFamily="34" charset="-128"/>
              </a:rPr>
              <a:t>t</a:t>
            </a:r>
            <a:r>
              <a:rPr lang="en-US" sz="3200" baseline="-25000">
                <a:latin typeface="Arial" charset="0"/>
                <a:ea typeface="MS PGothic" pitchFamily="34" charset="-128"/>
              </a:rPr>
              <a:t>4</a:t>
            </a:r>
            <a:endParaRPr lang="en-US" sz="3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533400"/>
            <a:ext cx="8229600" cy="45259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" pitchFamily="1" charset="0"/>
              </a:rPr>
              <a:t>18 Which one of the following is most likely to be </a:t>
            </a:r>
            <a:r>
              <a:rPr lang="en-US" i="1" smtClean="0">
                <a:latin typeface="Times" pitchFamily="1" charset="0"/>
              </a:rPr>
              <a:t>impossible</a:t>
            </a:r>
            <a:r>
              <a:rPr lang="en-US" smtClean="0">
                <a:latin typeface="Times" pitchFamily="1" charset="0"/>
              </a:rPr>
              <a:t>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>
              <a:latin typeface="Times" pitchFamily="1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" pitchFamily="1" charset="0"/>
              </a:rPr>
              <a:t>A.  Transverse waves in a </a:t>
            </a:r>
            <a:r>
              <a:rPr lang="en-US" smtClean="0">
                <a:solidFill>
                  <a:srgbClr val="0033CC"/>
                </a:solidFill>
                <a:latin typeface="Times" pitchFamily="1" charset="0"/>
              </a:rPr>
              <a:t>gas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" pitchFamily="1" charset="0"/>
              </a:rPr>
              <a:t>B.  Longitudinal waves in a </a:t>
            </a:r>
            <a:r>
              <a:rPr lang="en-US" smtClean="0">
                <a:solidFill>
                  <a:srgbClr val="0033CC"/>
                </a:solidFill>
                <a:latin typeface="Times" pitchFamily="1" charset="0"/>
              </a:rPr>
              <a:t>gas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" pitchFamily="1" charset="0"/>
              </a:rPr>
              <a:t>C.  Transverse waves in a </a:t>
            </a:r>
            <a:r>
              <a:rPr lang="en-US" smtClean="0">
                <a:solidFill>
                  <a:srgbClr val="FF0000"/>
                </a:solidFill>
                <a:latin typeface="Times" pitchFamily="1" charset="0"/>
              </a:rPr>
              <a:t>solid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" pitchFamily="1" charset="0"/>
              </a:rPr>
              <a:t>D.  Longitudinal waves in a </a:t>
            </a:r>
            <a:r>
              <a:rPr lang="en-US" smtClean="0">
                <a:solidFill>
                  <a:srgbClr val="FF0000"/>
                </a:solidFill>
                <a:latin typeface="Times" pitchFamily="1" charset="0"/>
              </a:rPr>
              <a:t>solid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" pitchFamily="1" charset="0"/>
              </a:rPr>
              <a:t>E.  They all seem perfectly possible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Reflection and Lenses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Plane mirrors only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will the image appear?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981200"/>
            <a:ext cx="3505200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On the left, at the zero mark.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On the right, at the 150 mark.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On the right, at the 200 mark.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mtClean="0"/>
              <a:t>On the right, at the 300 mark.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endParaRPr lang="en-US" smtClean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381000" y="1905000"/>
          <a:ext cx="42799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Bitmap Image" r:id="rId4" imgW="3139712" imgH="3185436" progId="Paint.Picture">
                  <p:embed/>
                </p:oleObj>
              </mc:Choice>
              <mc:Fallback>
                <p:oleObj name="Bitmap Image" r:id="rId4" imgW="3139712" imgH="318543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42799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229600" cy="3200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mtClean="0"/>
              <a:t>2. If the person generates a new pulse like the first but more quickly, the pulse would be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same size		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 wider		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 narrower 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533400" y="457200"/>
            <a:ext cx="7772400" cy="2589213"/>
            <a:chOff x="480" y="960"/>
            <a:chExt cx="4896" cy="1631"/>
          </a:xfrm>
        </p:grpSpPr>
        <p:sp>
          <p:nvSpPr>
            <p:cNvPr id="6148" name="AutoShape 4"/>
            <p:cNvSpPr>
              <a:spLocks noChangeAspect="1" noChangeArrowheads="1"/>
            </p:cNvSpPr>
            <p:nvPr/>
          </p:nvSpPr>
          <p:spPr bwMode="auto">
            <a:xfrm>
              <a:off x="480" y="960"/>
              <a:ext cx="4896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23"/>
              <a:ext cx="8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1129" y="1983"/>
              <a:ext cx="121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289" y="969"/>
              <a:ext cx="1245" cy="1026"/>
            </a:xfrm>
            <a:custGeom>
              <a:avLst/>
              <a:gdLst>
                <a:gd name="T0" fmla="*/ 0 w 698"/>
                <a:gd name="T1" fmla="*/ 1809 h 575"/>
                <a:gd name="T2" fmla="*/ 524 w 698"/>
                <a:gd name="T3" fmla="*/ 1579 h 575"/>
                <a:gd name="T4" fmla="*/ 894 w 698"/>
                <a:gd name="T5" fmla="*/ 296 h 575"/>
                <a:gd name="T6" fmla="*/ 1259 w 698"/>
                <a:gd name="T7" fmla="*/ 20 h 575"/>
                <a:gd name="T8" fmla="*/ 1555 w 698"/>
                <a:gd name="T9" fmla="*/ 410 h 575"/>
                <a:gd name="T10" fmla="*/ 1762 w 698"/>
                <a:gd name="T11" fmla="*/ 1531 h 575"/>
                <a:gd name="T12" fmla="*/ 2221 w 698"/>
                <a:gd name="T13" fmla="*/ 1761 h 5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8" h="575">
                  <a:moveTo>
                    <a:pt x="0" y="568"/>
                  </a:moveTo>
                  <a:cubicBezTo>
                    <a:pt x="59" y="571"/>
                    <a:pt x="118" y="575"/>
                    <a:pt x="165" y="496"/>
                  </a:cubicBezTo>
                  <a:cubicBezTo>
                    <a:pt x="212" y="417"/>
                    <a:pt x="243" y="175"/>
                    <a:pt x="281" y="93"/>
                  </a:cubicBezTo>
                  <a:cubicBezTo>
                    <a:pt x="319" y="11"/>
                    <a:pt x="361" y="0"/>
                    <a:pt x="396" y="6"/>
                  </a:cubicBezTo>
                  <a:cubicBezTo>
                    <a:pt x="431" y="12"/>
                    <a:pt x="463" y="50"/>
                    <a:pt x="489" y="129"/>
                  </a:cubicBezTo>
                  <a:cubicBezTo>
                    <a:pt x="515" y="208"/>
                    <a:pt x="519" y="410"/>
                    <a:pt x="554" y="481"/>
                  </a:cubicBezTo>
                  <a:cubicBezTo>
                    <a:pt x="589" y="552"/>
                    <a:pt x="643" y="552"/>
                    <a:pt x="698" y="553"/>
                  </a:cubicBezTo>
                </a:path>
              </a:pathLst>
            </a:custGeom>
            <a:noFill/>
            <a:ln w="762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V="1">
              <a:off x="3526" y="1960"/>
              <a:ext cx="1759" cy="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3124" y="1224"/>
              <a:ext cx="100" cy="102"/>
            </a:xfrm>
            <a:prstGeom prst="ellipse">
              <a:avLst/>
            </a:prstGeom>
            <a:solidFill>
              <a:srgbClr val="000000"/>
            </a:solidFill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54" name="Text Box 10"/>
            <p:cNvSpPr txBox="1">
              <a:spLocks noChangeArrowheads="1"/>
            </p:cNvSpPr>
            <p:nvPr/>
          </p:nvSpPr>
          <p:spPr bwMode="auto">
            <a:xfrm>
              <a:off x="3147" y="960"/>
              <a:ext cx="37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6155" name="AutoShape 11"/>
            <p:cNvSpPr>
              <a:spLocks noChangeArrowheads="1"/>
            </p:cNvSpPr>
            <p:nvPr/>
          </p:nvSpPr>
          <p:spPr bwMode="auto">
            <a:xfrm>
              <a:off x="5260" y="1907"/>
              <a:ext cx="116" cy="101"/>
            </a:xfrm>
            <a:prstGeom prst="star4">
              <a:avLst>
                <a:gd name="adj" fmla="val 12500"/>
              </a:avLst>
            </a:prstGeom>
            <a:solidFill>
              <a:srgbClr val="BBE0E3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will the image look?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981200"/>
            <a:ext cx="34290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Same size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Smaller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Larger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Same size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Smaller</a:t>
            </a:r>
          </a:p>
          <a:p>
            <a:pPr marL="609600" indent="-609600" eaLnBrk="1" hangingPunct="1">
              <a:buFontTx/>
              <a:buAutoNum type="alphaUcPeriod"/>
            </a:pPr>
            <a:endParaRPr lang="en-US" sz="4000" smtClean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381000" y="1905000"/>
          <a:ext cx="42799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Bitmap Image" r:id="rId4" imgW="3139712" imgH="3185436" progId="Paint.Picture">
                  <p:embed/>
                </p:oleObj>
              </mc:Choice>
              <mc:Fallback>
                <p:oleObj name="Bitmap Image" r:id="rId4" imgW="3139712" imgH="318543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42799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7086600" y="1981200"/>
            <a:ext cx="1219200" cy="3657600"/>
            <a:chOff x="4464" y="1248"/>
            <a:chExt cx="768" cy="2304"/>
          </a:xfrm>
        </p:grpSpPr>
        <p:sp>
          <p:nvSpPr>
            <p:cNvPr id="54278" name="AutoShape 6"/>
            <p:cNvSpPr>
              <a:spLocks noChangeArrowheads="1"/>
            </p:cNvSpPr>
            <p:nvPr/>
          </p:nvSpPr>
          <p:spPr bwMode="auto">
            <a:xfrm>
              <a:off x="4992" y="1248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AutoShape 7"/>
            <p:cNvSpPr>
              <a:spLocks noChangeArrowheads="1"/>
            </p:cNvSpPr>
            <p:nvPr/>
          </p:nvSpPr>
          <p:spPr bwMode="auto">
            <a:xfrm>
              <a:off x="4656" y="1680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0" name="AutoShape 8"/>
            <p:cNvSpPr>
              <a:spLocks noChangeArrowheads="1"/>
            </p:cNvSpPr>
            <p:nvPr/>
          </p:nvSpPr>
          <p:spPr bwMode="auto">
            <a:xfrm flipV="1">
              <a:off x="4704" y="3216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AutoShape 9"/>
            <p:cNvSpPr>
              <a:spLocks noChangeArrowheads="1"/>
            </p:cNvSpPr>
            <p:nvPr/>
          </p:nvSpPr>
          <p:spPr bwMode="auto">
            <a:xfrm flipV="1">
              <a:off x="5040" y="2688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2" name="AutoShape 10"/>
            <p:cNvSpPr>
              <a:spLocks noChangeArrowheads="1"/>
            </p:cNvSpPr>
            <p:nvPr/>
          </p:nvSpPr>
          <p:spPr bwMode="auto">
            <a:xfrm>
              <a:off x="4464" y="2160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Simulation results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357188"/>
            <a:ext cx="8366125" cy="614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will the image appear if the lens were concave?</a:t>
            </a:r>
          </a:p>
        </p:txBody>
      </p:sp>
      <p:grpSp>
        <p:nvGrpSpPr>
          <p:cNvPr id="56323" name="Group 3"/>
          <p:cNvGrpSpPr>
            <a:grpSpLocks/>
          </p:cNvGrpSpPr>
          <p:nvPr/>
        </p:nvGrpSpPr>
        <p:grpSpPr bwMode="auto">
          <a:xfrm>
            <a:off x="457200" y="1905000"/>
            <a:ext cx="4572000" cy="4343400"/>
            <a:chOff x="288" y="1200"/>
            <a:chExt cx="2880" cy="2736"/>
          </a:xfrm>
        </p:grpSpPr>
        <p:graphicFrame>
          <p:nvGraphicFramePr>
            <p:cNvPr id="56325" name="Object 4"/>
            <p:cNvGraphicFramePr>
              <a:graphicFrameLocks noChangeAspect="1"/>
            </p:cNvGraphicFramePr>
            <p:nvPr/>
          </p:nvGraphicFramePr>
          <p:xfrm>
            <a:off x="288" y="1200"/>
            <a:ext cx="2696" cy="2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8" name="Bitmap Image" r:id="rId4" imgW="3139712" imgH="3185436" progId="Paint.Picture">
                    <p:embed/>
                  </p:oleObj>
                </mc:Choice>
                <mc:Fallback>
                  <p:oleObj name="Bitmap Image" r:id="rId4" imgW="3139712" imgH="3185436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200"/>
                          <a:ext cx="2696" cy="2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6" name="Object 5"/>
            <p:cNvGraphicFramePr>
              <a:graphicFrameLocks noChangeAspect="1"/>
            </p:cNvGraphicFramePr>
            <p:nvPr/>
          </p:nvGraphicFramePr>
          <p:xfrm>
            <a:off x="2448" y="1200"/>
            <a:ext cx="630" cy="2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29" name="Bitmap Image" r:id="rId6" imgW="1005927" imgH="2583404" progId="Paint.Picture">
                    <p:embed/>
                  </p:oleObj>
                </mc:Choice>
                <mc:Fallback>
                  <p:oleObj name="Bitmap Image" r:id="rId6" imgW="1005927" imgH="2583404" progId="Paint.Picture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200"/>
                          <a:ext cx="630" cy="2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327" name="Object 6"/>
            <p:cNvGraphicFramePr>
              <a:graphicFrameLocks noChangeAspect="1"/>
            </p:cNvGraphicFramePr>
            <p:nvPr/>
          </p:nvGraphicFramePr>
          <p:xfrm>
            <a:off x="720" y="2688"/>
            <a:ext cx="2448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330" name="Bitmap Image" r:id="rId8" imgW="2911092" imgH="365792" progId="Paint.Picture">
                    <p:embed/>
                  </p:oleObj>
                </mc:Choice>
                <mc:Fallback>
                  <p:oleObj name="Bitmap Image" r:id="rId8" imgW="2911092" imgH="365792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88"/>
                          <a:ext cx="2448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5029200" y="2057400"/>
            <a:ext cx="350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3200"/>
              <a:t>On the left, at the zero mark.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3200"/>
              <a:t>On the left, at the 67 mark.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3200"/>
              <a:t>On the left, at the 33 mark.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FontTx/>
              <a:buAutoNum type="alphaUcPeriod"/>
            </a:pPr>
            <a:r>
              <a:rPr lang="en-US" sz="3200"/>
              <a:t>On the right, at the 200 mark.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will the image look?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7086600" y="1981200"/>
            <a:ext cx="1219200" cy="3657600"/>
            <a:chOff x="4464" y="1248"/>
            <a:chExt cx="768" cy="2304"/>
          </a:xfrm>
        </p:grpSpPr>
        <p:sp>
          <p:nvSpPr>
            <p:cNvPr id="57353" name="AutoShape 4"/>
            <p:cNvSpPr>
              <a:spLocks noChangeArrowheads="1"/>
            </p:cNvSpPr>
            <p:nvPr/>
          </p:nvSpPr>
          <p:spPr bwMode="auto">
            <a:xfrm>
              <a:off x="4992" y="1248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4" name="AutoShape 5"/>
            <p:cNvSpPr>
              <a:spLocks noChangeArrowheads="1"/>
            </p:cNvSpPr>
            <p:nvPr/>
          </p:nvSpPr>
          <p:spPr bwMode="auto">
            <a:xfrm>
              <a:off x="4656" y="1680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5" name="AutoShape 6"/>
            <p:cNvSpPr>
              <a:spLocks noChangeArrowheads="1"/>
            </p:cNvSpPr>
            <p:nvPr/>
          </p:nvSpPr>
          <p:spPr bwMode="auto">
            <a:xfrm flipV="1">
              <a:off x="4704" y="3216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6" name="AutoShape 7"/>
            <p:cNvSpPr>
              <a:spLocks noChangeArrowheads="1"/>
            </p:cNvSpPr>
            <p:nvPr/>
          </p:nvSpPr>
          <p:spPr bwMode="auto">
            <a:xfrm flipV="1">
              <a:off x="5040" y="2688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AutoShape 8"/>
            <p:cNvSpPr>
              <a:spLocks noChangeArrowheads="1"/>
            </p:cNvSpPr>
            <p:nvPr/>
          </p:nvSpPr>
          <p:spPr bwMode="auto">
            <a:xfrm>
              <a:off x="4464" y="2160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34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5029200" y="1981200"/>
            <a:ext cx="3429000" cy="4114800"/>
          </a:xfrm>
          <a:noFill/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Same size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Smaller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Larger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Same size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4000" smtClean="0"/>
              <a:t>Smaller</a:t>
            </a:r>
          </a:p>
          <a:p>
            <a:pPr marL="609600" indent="-609600" eaLnBrk="1" hangingPunct="1">
              <a:buFontTx/>
              <a:buAutoNum type="alphaUcPeriod"/>
            </a:pPr>
            <a:endParaRPr lang="en-US" sz="4000" smtClean="0"/>
          </a:p>
        </p:txBody>
      </p:sp>
      <p:grpSp>
        <p:nvGrpSpPr>
          <p:cNvPr id="57349" name="Group 10"/>
          <p:cNvGrpSpPr>
            <a:grpSpLocks/>
          </p:cNvGrpSpPr>
          <p:nvPr/>
        </p:nvGrpSpPr>
        <p:grpSpPr bwMode="auto">
          <a:xfrm>
            <a:off x="457200" y="1905000"/>
            <a:ext cx="4572000" cy="4343400"/>
            <a:chOff x="288" y="1200"/>
            <a:chExt cx="2880" cy="2736"/>
          </a:xfrm>
        </p:grpSpPr>
        <p:graphicFrame>
          <p:nvGraphicFramePr>
            <p:cNvPr id="57350" name="Object 11"/>
            <p:cNvGraphicFramePr>
              <a:graphicFrameLocks noChangeAspect="1"/>
            </p:cNvGraphicFramePr>
            <p:nvPr/>
          </p:nvGraphicFramePr>
          <p:xfrm>
            <a:off x="288" y="1200"/>
            <a:ext cx="2696" cy="2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8" name="Bitmap Image" r:id="rId4" imgW="3139712" imgH="3185436" progId="Paint.Picture">
                    <p:embed/>
                  </p:oleObj>
                </mc:Choice>
                <mc:Fallback>
                  <p:oleObj name="Bitmap Image" r:id="rId4" imgW="3139712" imgH="3185436" progId="Paint.Picture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200"/>
                          <a:ext cx="2696" cy="2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51" name="Object 12"/>
            <p:cNvGraphicFramePr>
              <a:graphicFrameLocks noChangeAspect="1"/>
            </p:cNvGraphicFramePr>
            <p:nvPr/>
          </p:nvGraphicFramePr>
          <p:xfrm>
            <a:off x="2448" y="1200"/>
            <a:ext cx="630" cy="2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9" name="Bitmap Image" r:id="rId6" imgW="1005927" imgH="2583404" progId="Paint.Picture">
                    <p:embed/>
                  </p:oleObj>
                </mc:Choice>
                <mc:Fallback>
                  <p:oleObj name="Bitmap Image" r:id="rId6" imgW="1005927" imgH="2583404" progId="Paint.Picture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200"/>
                          <a:ext cx="630" cy="2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352" name="Object 13"/>
            <p:cNvGraphicFramePr>
              <a:graphicFrameLocks noChangeAspect="1"/>
            </p:cNvGraphicFramePr>
            <p:nvPr/>
          </p:nvGraphicFramePr>
          <p:xfrm>
            <a:off x="720" y="2688"/>
            <a:ext cx="2448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60" name="Bitmap Image" r:id="rId8" imgW="2911092" imgH="365792" progId="Paint.Picture">
                    <p:embed/>
                  </p:oleObj>
                </mc:Choice>
                <mc:Fallback>
                  <p:oleObj name="Bitmap Image" r:id="rId8" imgW="2911092" imgH="365792" progId="Paint.Picture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88"/>
                          <a:ext cx="2448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458200" cy="1143000"/>
          </a:xfrm>
        </p:spPr>
        <p:txBody>
          <a:bodyPr/>
          <a:lstStyle/>
          <a:p>
            <a:pPr algn="l" eaLnBrk="1" hangingPunct="1"/>
            <a:r>
              <a:rPr lang="en-US" smtClean="0"/>
              <a:t>If the lens is made fatter in the middle, how will the image change?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1981200"/>
            <a:ext cx="3657600" cy="36576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Larger, further away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Smaller, further away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Larger, closer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mtClean="0"/>
              <a:t>Smaller, closer</a:t>
            </a:r>
          </a:p>
          <a:p>
            <a:pPr marL="609600" indent="-609600" eaLnBrk="1" hangingPunct="1">
              <a:buFontTx/>
              <a:buAutoNum type="alphaUcPeriod"/>
            </a:pPr>
            <a:endParaRPr lang="en-US" smtClean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81000" y="1905000"/>
          <a:ext cx="42799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Bitmap Image" r:id="rId4" imgW="3139712" imgH="3185436" progId="Paint.Picture">
                  <p:embed/>
                </p:oleObj>
              </mc:Choice>
              <mc:Fallback>
                <p:oleObj name="Bitmap Image" r:id="rId4" imgW="3139712" imgH="318543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42799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Answer: closer and smaller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66125" cy="614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replace the lens with a mirror, the image will be </a:t>
            </a: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457200" y="1905000"/>
            <a:ext cx="4572000" cy="4343400"/>
            <a:chOff x="288" y="1200"/>
            <a:chExt cx="2880" cy="2736"/>
          </a:xfrm>
        </p:grpSpPr>
        <p:graphicFrame>
          <p:nvGraphicFramePr>
            <p:cNvPr id="60427" name="Object 4"/>
            <p:cNvGraphicFramePr>
              <a:graphicFrameLocks noChangeAspect="1"/>
            </p:cNvGraphicFramePr>
            <p:nvPr/>
          </p:nvGraphicFramePr>
          <p:xfrm>
            <a:off x="288" y="1200"/>
            <a:ext cx="2696" cy="2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0" name="Bitmap Image" r:id="rId4" imgW="3139712" imgH="3185436" progId="Paint.Picture">
                    <p:embed/>
                  </p:oleObj>
                </mc:Choice>
                <mc:Fallback>
                  <p:oleObj name="Bitmap Image" r:id="rId4" imgW="3139712" imgH="3185436" progId="Paint.Picture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200"/>
                          <a:ext cx="2696" cy="2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28" name="Rectangle 5"/>
            <p:cNvSpPr>
              <a:spLocks noChangeArrowheads="1"/>
            </p:cNvSpPr>
            <p:nvPr/>
          </p:nvSpPr>
          <p:spPr bwMode="auto">
            <a:xfrm>
              <a:off x="2688" y="1200"/>
              <a:ext cx="336" cy="27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0429" name="Object 6"/>
            <p:cNvGraphicFramePr>
              <a:graphicFrameLocks noChangeAspect="1"/>
            </p:cNvGraphicFramePr>
            <p:nvPr/>
          </p:nvGraphicFramePr>
          <p:xfrm>
            <a:off x="720" y="2688"/>
            <a:ext cx="2448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31" name="Bitmap Image" r:id="rId6" imgW="2911092" imgH="365792" progId="Paint.Picture">
                    <p:embed/>
                  </p:oleObj>
                </mc:Choice>
                <mc:Fallback>
                  <p:oleObj name="Bitmap Image" r:id="rId6" imgW="2911092" imgH="365792" progId="Paint.Picture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88"/>
                          <a:ext cx="2448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20" name="Rectangle 7"/>
          <p:cNvSpPr>
            <a:spLocks noChangeArrowheads="1"/>
          </p:cNvSpPr>
          <p:nvPr/>
        </p:nvSpPr>
        <p:spPr bwMode="auto">
          <a:xfrm>
            <a:off x="5029200" y="19812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Same size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Smaller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Larger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Same size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Smaller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endParaRPr lang="en-US" sz="4000"/>
          </a:p>
        </p:txBody>
      </p:sp>
      <p:grpSp>
        <p:nvGrpSpPr>
          <p:cNvPr id="60421" name="Group 8"/>
          <p:cNvGrpSpPr>
            <a:grpSpLocks/>
          </p:cNvGrpSpPr>
          <p:nvPr/>
        </p:nvGrpSpPr>
        <p:grpSpPr bwMode="auto">
          <a:xfrm>
            <a:off x="7239000" y="1981200"/>
            <a:ext cx="1219200" cy="3657600"/>
            <a:chOff x="4464" y="1248"/>
            <a:chExt cx="768" cy="2304"/>
          </a:xfrm>
        </p:grpSpPr>
        <p:sp>
          <p:nvSpPr>
            <p:cNvPr id="60422" name="AutoShape 9"/>
            <p:cNvSpPr>
              <a:spLocks noChangeArrowheads="1"/>
            </p:cNvSpPr>
            <p:nvPr/>
          </p:nvSpPr>
          <p:spPr bwMode="auto">
            <a:xfrm>
              <a:off x="4992" y="1248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3" name="AutoShape 10"/>
            <p:cNvSpPr>
              <a:spLocks noChangeArrowheads="1"/>
            </p:cNvSpPr>
            <p:nvPr/>
          </p:nvSpPr>
          <p:spPr bwMode="auto">
            <a:xfrm>
              <a:off x="4656" y="1680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4" name="AutoShape 11"/>
            <p:cNvSpPr>
              <a:spLocks noChangeArrowheads="1"/>
            </p:cNvSpPr>
            <p:nvPr/>
          </p:nvSpPr>
          <p:spPr bwMode="auto">
            <a:xfrm flipV="1">
              <a:off x="4704" y="3216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AutoShape 12"/>
            <p:cNvSpPr>
              <a:spLocks noChangeArrowheads="1"/>
            </p:cNvSpPr>
            <p:nvPr/>
          </p:nvSpPr>
          <p:spPr bwMode="auto">
            <a:xfrm flipV="1">
              <a:off x="5040" y="2688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6" name="AutoShape 13"/>
            <p:cNvSpPr>
              <a:spLocks noChangeArrowheads="1"/>
            </p:cNvSpPr>
            <p:nvPr/>
          </p:nvSpPr>
          <p:spPr bwMode="auto">
            <a:xfrm>
              <a:off x="4464" y="2160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you move the arrow towards the mirror, the image will be</a:t>
            </a:r>
          </a:p>
        </p:txBody>
      </p:sp>
      <p:grpSp>
        <p:nvGrpSpPr>
          <p:cNvPr id="61443" name="Group 3"/>
          <p:cNvGrpSpPr>
            <a:grpSpLocks/>
          </p:cNvGrpSpPr>
          <p:nvPr/>
        </p:nvGrpSpPr>
        <p:grpSpPr bwMode="auto">
          <a:xfrm>
            <a:off x="7086600" y="1981200"/>
            <a:ext cx="1219200" cy="3657600"/>
            <a:chOff x="4464" y="1248"/>
            <a:chExt cx="768" cy="2304"/>
          </a:xfrm>
        </p:grpSpPr>
        <p:sp>
          <p:nvSpPr>
            <p:cNvPr id="61449" name="AutoShape 4"/>
            <p:cNvSpPr>
              <a:spLocks noChangeArrowheads="1"/>
            </p:cNvSpPr>
            <p:nvPr/>
          </p:nvSpPr>
          <p:spPr bwMode="auto">
            <a:xfrm>
              <a:off x="4992" y="1248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0" name="AutoShape 5"/>
            <p:cNvSpPr>
              <a:spLocks noChangeArrowheads="1"/>
            </p:cNvSpPr>
            <p:nvPr/>
          </p:nvSpPr>
          <p:spPr bwMode="auto">
            <a:xfrm>
              <a:off x="4656" y="1680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1" name="AutoShape 6"/>
            <p:cNvSpPr>
              <a:spLocks noChangeArrowheads="1"/>
            </p:cNvSpPr>
            <p:nvPr/>
          </p:nvSpPr>
          <p:spPr bwMode="auto">
            <a:xfrm flipV="1">
              <a:off x="4704" y="3216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AutoShape 7"/>
            <p:cNvSpPr>
              <a:spLocks noChangeArrowheads="1"/>
            </p:cNvSpPr>
            <p:nvPr/>
          </p:nvSpPr>
          <p:spPr bwMode="auto">
            <a:xfrm flipV="1">
              <a:off x="5040" y="2688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3" name="AutoShape 8"/>
            <p:cNvSpPr>
              <a:spLocks noChangeArrowheads="1"/>
            </p:cNvSpPr>
            <p:nvPr/>
          </p:nvSpPr>
          <p:spPr bwMode="auto">
            <a:xfrm>
              <a:off x="4464" y="2160"/>
              <a:ext cx="192" cy="336"/>
            </a:xfrm>
            <a:prstGeom prst="up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44" name="Group 9"/>
          <p:cNvGrpSpPr>
            <a:grpSpLocks/>
          </p:cNvGrpSpPr>
          <p:nvPr/>
        </p:nvGrpSpPr>
        <p:grpSpPr bwMode="auto">
          <a:xfrm>
            <a:off x="457200" y="1905000"/>
            <a:ext cx="4572000" cy="4343400"/>
            <a:chOff x="288" y="1200"/>
            <a:chExt cx="2880" cy="2736"/>
          </a:xfrm>
        </p:grpSpPr>
        <p:graphicFrame>
          <p:nvGraphicFramePr>
            <p:cNvPr id="61446" name="Object 10"/>
            <p:cNvGraphicFramePr>
              <a:graphicFrameLocks noChangeAspect="1"/>
            </p:cNvGraphicFramePr>
            <p:nvPr/>
          </p:nvGraphicFramePr>
          <p:xfrm>
            <a:off x="288" y="1200"/>
            <a:ext cx="2696" cy="27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4" name="Bitmap Image" r:id="rId4" imgW="3139712" imgH="3185436" progId="Paint.Picture">
                    <p:embed/>
                  </p:oleObj>
                </mc:Choice>
                <mc:Fallback>
                  <p:oleObj name="Bitmap Image" r:id="rId4" imgW="3139712" imgH="3185436" progId="Paint.Picture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200"/>
                          <a:ext cx="2696" cy="27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47" name="Rectangle 11"/>
            <p:cNvSpPr>
              <a:spLocks noChangeArrowheads="1"/>
            </p:cNvSpPr>
            <p:nvPr/>
          </p:nvSpPr>
          <p:spPr bwMode="auto">
            <a:xfrm>
              <a:off x="2688" y="1200"/>
              <a:ext cx="336" cy="27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48" name="Object 12"/>
            <p:cNvGraphicFramePr>
              <a:graphicFrameLocks noChangeAspect="1"/>
            </p:cNvGraphicFramePr>
            <p:nvPr/>
          </p:nvGraphicFramePr>
          <p:xfrm>
            <a:off x="720" y="2688"/>
            <a:ext cx="2448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5" name="Bitmap Image" r:id="rId6" imgW="2911092" imgH="365792" progId="Paint.Picture">
                    <p:embed/>
                  </p:oleObj>
                </mc:Choice>
                <mc:Fallback>
                  <p:oleObj name="Bitmap Image" r:id="rId6" imgW="2911092" imgH="365792" progId="Paint.Picture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688"/>
                          <a:ext cx="2448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45" name="Rectangle 13"/>
          <p:cNvSpPr>
            <a:spLocks noChangeArrowheads="1"/>
          </p:cNvSpPr>
          <p:nvPr/>
        </p:nvSpPr>
        <p:spPr bwMode="auto">
          <a:xfrm>
            <a:off x="5029200" y="19812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Same size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Smaller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Larger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Same size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Smaller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endParaRPr lang="en-US" sz="40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If the lens had a lower index of refraction, the image be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457200" y="2362200"/>
          <a:ext cx="4953000" cy="295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Bitmap Image" r:id="rId4" imgW="4465707" imgH="2666667" progId="Paint.Picture">
                  <p:embed/>
                </p:oleObj>
              </mc:Choice>
              <mc:Fallback>
                <p:oleObj name="Bitmap Image" r:id="rId4" imgW="4465707" imgH="266666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4953000" cy="295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410200" y="1981200"/>
            <a:ext cx="3429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Same size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Smaller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Larger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Same size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r>
              <a:rPr lang="en-US" sz="4000"/>
              <a:t>Smaller</a:t>
            </a:r>
          </a:p>
          <a:p>
            <a:pPr marL="609600" indent="-609600">
              <a:spcBef>
                <a:spcPct val="20000"/>
              </a:spcBef>
              <a:buFontTx/>
              <a:buAutoNum type="alphaUcPeriod"/>
            </a:pPr>
            <a:endParaRPr lang="en-US" sz="4000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8305800" y="1828800"/>
            <a:ext cx="6096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7924800" y="2590800"/>
            <a:ext cx="6096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 flipV="1">
            <a:off x="7924800" y="3429000"/>
            <a:ext cx="6096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 flipV="1">
            <a:off x="8305800" y="4114800"/>
            <a:ext cx="6096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 flipV="1">
            <a:off x="8001000" y="4953000"/>
            <a:ext cx="609600" cy="685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answer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52400"/>
            <a:ext cx="6164262" cy="359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1825"/>
            <a:ext cx="6324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228975"/>
            <a:ext cx="7772400" cy="26320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3. If the person generates another pulse like the first but he moves his hand further, the pulse would be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z="2800" smtClean="0"/>
              <a:t>same size 		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z="2800" smtClean="0"/>
              <a:t> taller		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</a:pPr>
            <a:r>
              <a:rPr lang="en-US" sz="2800" smtClean="0"/>
              <a:t> shorter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685800" y="304800"/>
            <a:ext cx="7772400" cy="2589213"/>
            <a:chOff x="480" y="960"/>
            <a:chExt cx="4896" cy="1631"/>
          </a:xfrm>
        </p:grpSpPr>
        <p:sp>
          <p:nvSpPr>
            <p:cNvPr id="7172" name="AutoShape 4"/>
            <p:cNvSpPr>
              <a:spLocks noChangeAspect="1" noChangeArrowheads="1"/>
            </p:cNvSpPr>
            <p:nvPr/>
          </p:nvSpPr>
          <p:spPr bwMode="auto">
            <a:xfrm>
              <a:off x="480" y="960"/>
              <a:ext cx="4896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23"/>
              <a:ext cx="8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1129" y="1983"/>
              <a:ext cx="121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2289" y="969"/>
              <a:ext cx="1245" cy="1026"/>
            </a:xfrm>
            <a:custGeom>
              <a:avLst/>
              <a:gdLst>
                <a:gd name="T0" fmla="*/ 0 w 698"/>
                <a:gd name="T1" fmla="*/ 1809 h 575"/>
                <a:gd name="T2" fmla="*/ 524 w 698"/>
                <a:gd name="T3" fmla="*/ 1579 h 575"/>
                <a:gd name="T4" fmla="*/ 894 w 698"/>
                <a:gd name="T5" fmla="*/ 296 h 575"/>
                <a:gd name="T6" fmla="*/ 1259 w 698"/>
                <a:gd name="T7" fmla="*/ 20 h 575"/>
                <a:gd name="T8" fmla="*/ 1555 w 698"/>
                <a:gd name="T9" fmla="*/ 410 h 575"/>
                <a:gd name="T10" fmla="*/ 1762 w 698"/>
                <a:gd name="T11" fmla="*/ 1531 h 575"/>
                <a:gd name="T12" fmla="*/ 2221 w 698"/>
                <a:gd name="T13" fmla="*/ 1761 h 5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8" h="575">
                  <a:moveTo>
                    <a:pt x="0" y="568"/>
                  </a:moveTo>
                  <a:cubicBezTo>
                    <a:pt x="59" y="571"/>
                    <a:pt x="118" y="575"/>
                    <a:pt x="165" y="496"/>
                  </a:cubicBezTo>
                  <a:cubicBezTo>
                    <a:pt x="212" y="417"/>
                    <a:pt x="243" y="175"/>
                    <a:pt x="281" y="93"/>
                  </a:cubicBezTo>
                  <a:cubicBezTo>
                    <a:pt x="319" y="11"/>
                    <a:pt x="361" y="0"/>
                    <a:pt x="396" y="6"/>
                  </a:cubicBezTo>
                  <a:cubicBezTo>
                    <a:pt x="431" y="12"/>
                    <a:pt x="463" y="50"/>
                    <a:pt x="489" y="129"/>
                  </a:cubicBezTo>
                  <a:cubicBezTo>
                    <a:pt x="515" y="208"/>
                    <a:pt x="519" y="410"/>
                    <a:pt x="554" y="481"/>
                  </a:cubicBezTo>
                  <a:cubicBezTo>
                    <a:pt x="589" y="552"/>
                    <a:pt x="643" y="552"/>
                    <a:pt x="698" y="553"/>
                  </a:cubicBezTo>
                </a:path>
              </a:pathLst>
            </a:custGeom>
            <a:noFill/>
            <a:ln w="762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V="1">
              <a:off x="3526" y="1960"/>
              <a:ext cx="1759" cy="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3124" y="1224"/>
              <a:ext cx="100" cy="102"/>
            </a:xfrm>
            <a:prstGeom prst="ellipse">
              <a:avLst/>
            </a:prstGeom>
            <a:solidFill>
              <a:srgbClr val="000000"/>
            </a:solidFill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3147" y="960"/>
              <a:ext cx="37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79" name="AutoShape 11"/>
            <p:cNvSpPr>
              <a:spLocks noChangeArrowheads="1"/>
            </p:cNvSpPr>
            <p:nvPr/>
          </p:nvSpPr>
          <p:spPr bwMode="auto">
            <a:xfrm>
              <a:off x="5260" y="1907"/>
              <a:ext cx="116" cy="101"/>
            </a:xfrm>
            <a:prstGeom prst="star4">
              <a:avLst>
                <a:gd name="adj" fmla="val 12500"/>
              </a:avLst>
            </a:prstGeom>
            <a:solidFill>
              <a:srgbClr val="BBE0E3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hlinkClick r:id="rId2"/>
              </a:rPr>
              <a:t>Resonance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Clicker questions </a:t>
            </a:r>
            <a:br>
              <a:rPr lang="en-US" dirty="0" smtClean="0"/>
            </a:br>
            <a:r>
              <a:rPr lang="en-US" sz="3100" dirty="0" smtClean="0"/>
              <a:t>by Trish Loeblein and Mike </a:t>
            </a:r>
            <a:r>
              <a:rPr lang="en-US" sz="3100" dirty="0" err="1" smtClean="0"/>
              <a:t>Dubson</a:t>
            </a:r>
            <a:r>
              <a:rPr lang="en-US" sz="3100" dirty="0" smtClean="0"/>
              <a:t> 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86000"/>
            <a:ext cx="7696200" cy="4038600"/>
          </a:xfrm>
        </p:spPr>
        <p:txBody>
          <a:bodyPr>
            <a:normAutofit fontScale="55000" lnSpcReduction="20000"/>
          </a:bodyPr>
          <a:lstStyle/>
          <a:p>
            <a:pPr algn="l" eaLnBrk="1" hangingPunct="1">
              <a:defRPr/>
            </a:pPr>
            <a:r>
              <a:rPr lang="en-US" sz="5900" b="1" dirty="0"/>
              <a:t>Learning Goals:</a:t>
            </a:r>
            <a:r>
              <a:rPr lang="en-US" sz="5900" dirty="0"/>
              <a:t>  Students will be able to: </a:t>
            </a:r>
          </a:p>
          <a:p>
            <a:pPr marL="511175" indent="-511175" algn="l" eaLnBrk="1" hangingPunct="1">
              <a:buFont typeface="+mj-lt"/>
              <a:buAutoNum type="arabicPeriod"/>
              <a:defRPr/>
            </a:pPr>
            <a:r>
              <a:rPr lang="en-GB" sz="5100" dirty="0">
                <a:solidFill>
                  <a:srgbClr val="7030A0"/>
                </a:solidFill>
              </a:rPr>
              <a:t>Describe what resonance means for a simple system of a mass on a spring.  </a:t>
            </a:r>
            <a:endParaRPr lang="en-US" sz="5100" dirty="0">
              <a:solidFill>
                <a:srgbClr val="7030A0"/>
              </a:solidFill>
            </a:endParaRPr>
          </a:p>
          <a:p>
            <a:pPr marL="511175" indent="-511175" algn="l" eaLnBrk="1" hangingPunct="1">
              <a:buFont typeface="+mj-lt"/>
              <a:buAutoNum type="arabicPeriod"/>
              <a:defRPr/>
            </a:pPr>
            <a:r>
              <a:rPr lang="en-GB" sz="5100" dirty="0">
                <a:solidFill>
                  <a:srgbClr val="7030A0"/>
                </a:solidFill>
              </a:rPr>
              <a:t>Identify, through experimentation, cause and effect relationships that affect natural resonance of these systems.</a:t>
            </a:r>
            <a:endParaRPr lang="en-US" sz="5100" dirty="0">
              <a:solidFill>
                <a:srgbClr val="7030A0"/>
              </a:solidFill>
            </a:endParaRPr>
          </a:p>
          <a:p>
            <a:pPr marL="511175" indent="-511175" algn="l" eaLnBrk="1" hangingPunct="1">
              <a:buFont typeface="+mj-lt"/>
              <a:buAutoNum type="arabicPeriod"/>
              <a:defRPr/>
            </a:pPr>
            <a:r>
              <a:rPr lang="en-GB" sz="5100" dirty="0">
                <a:solidFill>
                  <a:srgbClr val="7030A0"/>
                </a:solidFill>
              </a:rPr>
              <a:t>Give examples of real-world systems to which the understanding of resonance should be applied and explain why. </a:t>
            </a:r>
            <a:r>
              <a:rPr lang="en-GB" sz="5100" dirty="0" smtClean="0">
                <a:solidFill>
                  <a:srgbClr val="7030A0"/>
                </a:solidFill>
              </a:rPr>
              <a:t>(</a:t>
            </a:r>
            <a:r>
              <a:rPr lang="en-GB" sz="5100" smtClean="0">
                <a:solidFill>
                  <a:srgbClr val="7030A0"/>
                </a:solidFill>
              </a:rPr>
              <a:t>not addressed in CQs)</a:t>
            </a:r>
            <a:endParaRPr lang="en-US" sz="5100" dirty="0">
              <a:solidFill>
                <a:srgbClr val="7030A0"/>
              </a:solidFill>
            </a:endParaRPr>
          </a:p>
          <a:p>
            <a:pPr algn="l" eaLnBrk="1" hangingPunct="1">
              <a:defRPr/>
            </a:pPr>
            <a:r>
              <a:rPr lang="en-GB" sz="5900" dirty="0" smtClean="0"/>
              <a:t> </a:t>
            </a:r>
            <a:endParaRPr lang="en-US" sz="5900" dirty="0"/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8963"/>
            <a:ext cx="65532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 smtClean="0"/>
              <a:t>1. </a:t>
            </a:r>
            <a:r>
              <a:rPr lang="en-US" b="1" dirty="0" smtClean="0"/>
              <a:t>Which system will have the lower resonant frequency?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64175" y="2640013"/>
          <a:ext cx="3198813" cy="231643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65277"/>
                <a:gridCol w="908036"/>
                <a:gridCol w="825500"/>
              </a:tblGrid>
              <a:tr h="94474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Mass (kg)</a:t>
                      </a:r>
                      <a:endParaRPr lang="en-US" sz="2800" dirty="0"/>
                    </a:p>
                  </a:txBody>
                  <a:tcPr marL="91465" marR="91465" marT="45708" marB="457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2.5 </a:t>
                      </a:r>
                      <a:endParaRPr lang="en-US" sz="2800" dirty="0"/>
                    </a:p>
                  </a:txBody>
                  <a:tcPr marL="91465" marR="91465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3138" algn="l"/>
                        </a:tabLst>
                        <a:defRPr/>
                      </a:pPr>
                      <a:r>
                        <a:rPr lang="en-US" sz="2800" dirty="0" smtClean="0"/>
                        <a:t>5.0 </a:t>
                      </a:r>
                    </a:p>
                  </a:txBody>
                  <a:tcPr marL="91465" marR="91465" marT="45708" marB="45708"/>
                </a:tc>
              </a:tr>
              <a:tr h="1371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Spring constant (N/m)</a:t>
                      </a:r>
                    </a:p>
                  </a:txBody>
                  <a:tcPr marL="91465" marR="91465" marT="45708" marB="45708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100</a:t>
                      </a:r>
                      <a:endParaRPr lang="en-US" sz="2800" b="1" dirty="0"/>
                    </a:p>
                  </a:txBody>
                  <a:tcPr marL="91465" marR="91465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100</a:t>
                      </a:r>
                    </a:p>
                  </a:txBody>
                  <a:tcPr marL="91465" marR="91465" marT="45708" marB="45708"/>
                </a:tc>
              </a:tr>
            </a:tbl>
          </a:graphicData>
        </a:graphic>
      </p:graphicFrame>
      <p:pic>
        <p:nvPicPr>
          <p:cNvPr id="655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88900"/>
            <a:ext cx="167640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54" name="TextBox 5"/>
          <p:cNvSpPr txBox="1">
            <a:spLocks noChangeArrowheads="1"/>
          </p:cNvSpPr>
          <p:nvPr/>
        </p:nvSpPr>
        <p:spPr bwMode="auto">
          <a:xfrm>
            <a:off x="381000" y="55626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7030A0"/>
                </a:solidFill>
              </a:rPr>
              <a:t>A) 1   B) 2  C) Same frequency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8963"/>
            <a:ext cx="65532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b="1" dirty="0" smtClean="0"/>
              <a:t>Which system will have the lower </a:t>
            </a:r>
            <a:r>
              <a:rPr lang="en-US" b="1" dirty="0" err="1" smtClean="0"/>
              <a:t>resonany</a:t>
            </a:r>
            <a:r>
              <a:rPr lang="en-US" b="1" dirty="0" smtClean="0"/>
              <a:t> frequency?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64175" y="2640013"/>
          <a:ext cx="3198813" cy="231643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65277"/>
                <a:gridCol w="908036"/>
                <a:gridCol w="825500"/>
              </a:tblGrid>
              <a:tr h="94474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Mass (kg)</a:t>
                      </a:r>
                      <a:endParaRPr lang="en-US" sz="2800" dirty="0"/>
                    </a:p>
                  </a:txBody>
                  <a:tcPr marL="91465" marR="91465" marT="45708" marB="45708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5.0 </a:t>
                      </a:r>
                      <a:endParaRPr lang="en-US" sz="2800" dirty="0"/>
                    </a:p>
                  </a:txBody>
                  <a:tcPr marL="91465" marR="91465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3138" algn="l"/>
                        </a:tabLst>
                        <a:defRPr/>
                      </a:pPr>
                      <a:r>
                        <a:rPr lang="en-US" sz="2800" dirty="0" smtClean="0"/>
                        <a:t>5.0 </a:t>
                      </a:r>
                    </a:p>
                  </a:txBody>
                  <a:tcPr marL="91465" marR="91465" marT="45708" marB="45708"/>
                </a:tc>
              </a:tr>
              <a:tr h="1371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Spring constant (N/m)</a:t>
                      </a:r>
                    </a:p>
                  </a:txBody>
                  <a:tcPr marL="91465" marR="91465" marT="45708" marB="45708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200</a:t>
                      </a:r>
                      <a:endParaRPr lang="en-US" sz="2800" b="1" dirty="0"/>
                    </a:p>
                  </a:txBody>
                  <a:tcPr marL="91465" marR="91465"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100</a:t>
                      </a:r>
                    </a:p>
                  </a:txBody>
                  <a:tcPr marL="91465" marR="91465" marT="45708" marB="45708"/>
                </a:tc>
              </a:tr>
            </a:tbl>
          </a:graphicData>
        </a:graphic>
      </p:graphicFrame>
      <p:sp>
        <p:nvSpPr>
          <p:cNvPr id="66577" name="TextBox 5"/>
          <p:cNvSpPr txBox="1">
            <a:spLocks noChangeArrowheads="1"/>
          </p:cNvSpPr>
          <p:nvPr/>
        </p:nvSpPr>
        <p:spPr bwMode="auto">
          <a:xfrm>
            <a:off x="381000" y="55626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7030A0"/>
                </a:solidFill>
              </a:rPr>
              <a:t>A) 1   B) 2  C) Same frequency.</a:t>
            </a:r>
          </a:p>
        </p:txBody>
      </p:sp>
      <p:pic>
        <p:nvPicPr>
          <p:cNvPr id="66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104775"/>
            <a:ext cx="16764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8963"/>
            <a:ext cx="65532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b="1" dirty="0" smtClean="0"/>
              <a:t>Which system will have the lower resonance frequency?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484813" y="2438400"/>
          <a:ext cx="3506788" cy="32612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3394"/>
                <a:gridCol w="838917"/>
                <a:gridCol w="914477"/>
              </a:tblGrid>
              <a:tr h="5180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Mass (kg)</a:t>
                      </a:r>
                      <a:endParaRPr lang="en-US" sz="2800" dirty="0"/>
                    </a:p>
                  </a:txBody>
                  <a:tcPr marL="91448" marR="91448" marT="45703" marB="45703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3.0 </a:t>
                      </a:r>
                      <a:endParaRPr lang="en-US" sz="2800" dirty="0"/>
                    </a:p>
                  </a:txBody>
                  <a:tcPr marL="91448" marR="91448" marT="45703" marB="457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3.0 </a:t>
                      </a:r>
                      <a:endParaRPr lang="en-US" sz="2800" dirty="0"/>
                    </a:p>
                  </a:txBody>
                  <a:tcPr marL="91448" marR="91448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Spring constant (N/m)</a:t>
                      </a:r>
                    </a:p>
                  </a:txBody>
                  <a:tcPr marL="91448" marR="91448" marT="45703" marB="457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400</a:t>
                      </a:r>
                      <a:endParaRPr lang="en-US" sz="2800" b="1" dirty="0"/>
                    </a:p>
                  </a:txBody>
                  <a:tcPr marL="91448" marR="91448" marT="45703" marB="457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400</a:t>
                      </a:r>
                      <a:endParaRPr lang="en-US" sz="2800" b="1" dirty="0"/>
                    </a:p>
                  </a:txBody>
                  <a:tcPr marL="91448" marR="91448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Driver Amplitude (cm)</a:t>
                      </a:r>
                    </a:p>
                  </a:txBody>
                  <a:tcPr marL="91448" marR="91448" marT="45703" marB="457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0.5</a:t>
                      </a:r>
                      <a:endParaRPr lang="en-US" sz="2800" b="1" dirty="0"/>
                    </a:p>
                  </a:txBody>
                  <a:tcPr marL="91448" marR="91448" marT="45703" marB="457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1.5</a:t>
                      </a:r>
                      <a:endParaRPr lang="en-US" sz="2800" b="1" dirty="0"/>
                    </a:p>
                  </a:txBody>
                  <a:tcPr marL="91448" marR="91448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67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52388"/>
            <a:ext cx="16002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606" name="TextBox 6"/>
          <p:cNvSpPr txBox="1">
            <a:spLocks noChangeArrowheads="1"/>
          </p:cNvSpPr>
          <p:nvPr/>
        </p:nvSpPr>
        <p:spPr bwMode="auto">
          <a:xfrm>
            <a:off x="381000" y="5946775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7030A0"/>
                </a:solidFill>
              </a:rPr>
              <a:t>A) 1   B) 2  C) Same frequency.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6850"/>
            <a:ext cx="6934200" cy="155575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b="1" dirty="0" smtClean="0"/>
              <a:t>Which best describes </a:t>
            </a:r>
            <a:r>
              <a:rPr lang="en-US" b="1" dirty="0"/>
              <a:t>h</a:t>
            </a:r>
            <a:r>
              <a:rPr lang="en-US" b="1" dirty="0" smtClean="0"/>
              <a:t>ow the motion of the masses vary?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622925" y="2667000"/>
          <a:ext cx="3506788" cy="32612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53394"/>
                <a:gridCol w="838917"/>
                <a:gridCol w="914477"/>
              </a:tblGrid>
              <a:tr h="51805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Mass (kg)</a:t>
                      </a:r>
                      <a:endParaRPr lang="en-US" sz="2800" dirty="0"/>
                    </a:p>
                  </a:txBody>
                  <a:tcPr marL="91448" marR="91448" marT="45703" marB="45703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3.0 </a:t>
                      </a:r>
                      <a:endParaRPr lang="en-US" sz="2800" dirty="0"/>
                    </a:p>
                  </a:txBody>
                  <a:tcPr marL="91448" marR="91448" marT="45703" marB="457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3.0 </a:t>
                      </a:r>
                      <a:endParaRPr lang="en-US" sz="2800" dirty="0"/>
                    </a:p>
                  </a:txBody>
                  <a:tcPr marL="91448" marR="91448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71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Spring constant (N/m)</a:t>
                      </a:r>
                    </a:p>
                  </a:txBody>
                  <a:tcPr marL="91448" marR="91448" marT="45703" marB="45703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400</a:t>
                      </a:r>
                      <a:endParaRPr lang="en-US" sz="2800" b="1" dirty="0"/>
                    </a:p>
                  </a:txBody>
                  <a:tcPr marL="91448" marR="91448" marT="45703" marB="457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400</a:t>
                      </a:r>
                      <a:endParaRPr lang="en-US" sz="2800" b="1" dirty="0"/>
                    </a:p>
                  </a:txBody>
                  <a:tcPr marL="91448" marR="91448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Driver Amplitude (cm)</a:t>
                      </a:r>
                    </a:p>
                  </a:txBody>
                  <a:tcPr marL="91448" marR="91448" marT="45703" marB="4570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0.5</a:t>
                      </a:r>
                      <a:endParaRPr lang="en-US" sz="2800" b="1" dirty="0"/>
                    </a:p>
                  </a:txBody>
                  <a:tcPr marL="91448" marR="91448" marT="45703" marB="45703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1.5</a:t>
                      </a:r>
                      <a:endParaRPr lang="en-US" sz="2800" b="1" dirty="0"/>
                    </a:p>
                  </a:txBody>
                  <a:tcPr marL="91448" marR="91448"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8629" name="TextBox 2"/>
          <p:cNvSpPr txBox="1">
            <a:spLocks noChangeArrowheads="1"/>
          </p:cNvSpPr>
          <p:nvPr/>
        </p:nvSpPr>
        <p:spPr bwMode="auto">
          <a:xfrm>
            <a:off x="304800" y="1600200"/>
            <a:ext cx="510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buFont typeface="Times New Roman" charset="0"/>
              <a:buAutoNum type="alphaUcPeriod"/>
            </a:pPr>
            <a:r>
              <a:rPr lang="en-US" sz="3600" b="1">
                <a:solidFill>
                  <a:srgbClr val="7030A0"/>
                </a:solidFill>
              </a:rPr>
              <a:t> </a:t>
            </a:r>
            <a:r>
              <a:rPr lang="en-US" sz="2800" b="1">
                <a:solidFill>
                  <a:srgbClr val="7030A0"/>
                </a:solidFill>
              </a:rPr>
              <a:t>Less driver amplitude results in greater max height &amp; faster oscillation</a:t>
            </a:r>
          </a:p>
          <a:p>
            <a:pPr eaLnBrk="1" hangingPunct="1">
              <a:buFont typeface="Times New Roman" charset="0"/>
              <a:buAutoNum type="alphaUcPeriod"/>
            </a:pPr>
            <a:r>
              <a:rPr lang="en-US" sz="2800" b="1">
                <a:solidFill>
                  <a:srgbClr val="7030A0"/>
                </a:solidFill>
              </a:rPr>
              <a:t> More driver amplitude results in greater max height &amp; faster oscillation</a:t>
            </a:r>
          </a:p>
          <a:p>
            <a:pPr eaLnBrk="1" hangingPunct="1">
              <a:buFont typeface="Times New Roman" charset="0"/>
              <a:buAutoNum type="alphaUcPeriod"/>
            </a:pPr>
            <a:r>
              <a:rPr lang="en-US" sz="2800" b="1">
                <a:solidFill>
                  <a:srgbClr val="7030A0"/>
                </a:solidFill>
              </a:rPr>
              <a:t>Less driver amplitude results in greater max height </a:t>
            </a:r>
          </a:p>
          <a:p>
            <a:pPr eaLnBrk="1" hangingPunct="1">
              <a:buFont typeface="Times New Roman" charset="0"/>
              <a:buAutoNum type="alphaUcPeriod"/>
            </a:pPr>
            <a:r>
              <a:rPr lang="en-US" sz="2800" b="1">
                <a:solidFill>
                  <a:srgbClr val="7030A0"/>
                </a:solidFill>
              </a:rPr>
              <a:t>More driver amplitude results in greater max height </a:t>
            </a:r>
          </a:p>
        </p:txBody>
      </p:sp>
      <p:pic>
        <p:nvPicPr>
          <p:cNvPr id="686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6"/>
          <a:stretch>
            <a:fillRect/>
          </a:stretch>
        </p:blipFill>
        <p:spPr bwMode="auto">
          <a:xfrm>
            <a:off x="7239000" y="31750"/>
            <a:ext cx="914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6"/>
          <a:stretch>
            <a:fillRect/>
          </a:stretch>
        </p:blipFill>
        <p:spPr bwMode="auto">
          <a:xfrm>
            <a:off x="8199438" y="31750"/>
            <a:ext cx="9144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25" y="3673475"/>
            <a:ext cx="932497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3200" b="1" dirty="0">
                <a:solidFill>
                  <a:srgbClr val="7030A0"/>
                </a:solidFill>
              </a:rPr>
              <a:t>The steady-state amplitude is ..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b="1" dirty="0">
                <a:solidFill>
                  <a:srgbClr val="7030A0"/>
                </a:solidFill>
              </a:rPr>
              <a:t> smallest at the highest driver f.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b="1" dirty="0">
                <a:solidFill>
                  <a:srgbClr val="7030A0"/>
                </a:solidFill>
              </a:rPr>
              <a:t> largest at the highest driver f.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b="1" dirty="0">
                <a:solidFill>
                  <a:srgbClr val="7030A0"/>
                </a:solidFill>
              </a:rPr>
              <a:t> is largest at driver f nearest the resonant frequency.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3200" b="1" dirty="0">
                <a:solidFill>
                  <a:srgbClr val="7030A0"/>
                </a:solidFill>
              </a:rPr>
              <a:t> is independent of  driver f.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" r="5992"/>
          <a:stretch>
            <a:fillRect/>
          </a:stretch>
        </p:blipFill>
        <p:spPr bwMode="auto">
          <a:xfrm>
            <a:off x="6775450" y="776288"/>
            <a:ext cx="21875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15251" r="7201" b="8170"/>
          <a:stretch>
            <a:fillRect/>
          </a:stretch>
        </p:blipFill>
        <p:spPr bwMode="auto">
          <a:xfrm>
            <a:off x="596900" y="1592263"/>
            <a:ext cx="1838325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0" t="8719" r="11530" b="9659"/>
          <a:stretch>
            <a:fillRect/>
          </a:stretch>
        </p:blipFill>
        <p:spPr bwMode="auto">
          <a:xfrm>
            <a:off x="2720975" y="1581150"/>
            <a:ext cx="175577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t="5682"/>
          <a:stretch>
            <a:fillRect/>
          </a:stretch>
        </p:blipFill>
        <p:spPr bwMode="auto">
          <a:xfrm>
            <a:off x="4659313" y="1592263"/>
            <a:ext cx="1817687" cy="20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Title 3"/>
          <p:cNvSpPr>
            <a:spLocks noGrp="1"/>
          </p:cNvSpPr>
          <p:nvPr>
            <p:ph type="title"/>
          </p:nvPr>
        </p:nvSpPr>
        <p:spPr>
          <a:xfrm>
            <a:off x="0" y="533400"/>
            <a:ext cx="7800975" cy="1143000"/>
          </a:xfrm>
        </p:spPr>
        <p:txBody>
          <a:bodyPr/>
          <a:lstStyle/>
          <a:p>
            <a:pPr algn="l" eaLnBrk="1" hangingPunct="1"/>
            <a:r>
              <a:rPr lang="en-US" sz="3200" smtClean="0"/>
              <a:t>4. </a:t>
            </a:r>
            <a:r>
              <a:rPr lang="en-US" sz="3200" b="1" smtClean="0"/>
              <a:t>If the frequency f of the driver is not the same as the resonant frequency, which statement is most accurate?</a:t>
            </a:r>
            <a:br>
              <a:rPr lang="en-US" sz="3200" b="1" smtClean="0"/>
            </a:br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297238"/>
            <a:ext cx="7772400" cy="27019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smtClean="0"/>
              <a:t>4. If the person generates another pulse like the first but the rope is tightened, the pulse will move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800" smtClean="0"/>
              <a:t>at the same rate 	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800" smtClean="0"/>
              <a:t> faster		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800" smtClean="0"/>
              <a:t> slower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685800" y="304800"/>
            <a:ext cx="7772400" cy="2589213"/>
            <a:chOff x="480" y="960"/>
            <a:chExt cx="4896" cy="1631"/>
          </a:xfrm>
        </p:grpSpPr>
        <p:sp>
          <p:nvSpPr>
            <p:cNvPr id="8196" name="AutoShape 4"/>
            <p:cNvSpPr>
              <a:spLocks noChangeAspect="1" noChangeArrowheads="1"/>
            </p:cNvSpPr>
            <p:nvPr/>
          </p:nvSpPr>
          <p:spPr bwMode="auto">
            <a:xfrm>
              <a:off x="480" y="960"/>
              <a:ext cx="4896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23"/>
              <a:ext cx="86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8" name="Line 6"/>
            <p:cNvSpPr>
              <a:spLocks noChangeShapeType="1"/>
            </p:cNvSpPr>
            <p:nvPr/>
          </p:nvSpPr>
          <p:spPr bwMode="auto">
            <a:xfrm>
              <a:off x="1129" y="1983"/>
              <a:ext cx="121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2289" y="969"/>
              <a:ext cx="1245" cy="1026"/>
            </a:xfrm>
            <a:custGeom>
              <a:avLst/>
              <a:gdLst>
                <a:gd name="T0" fmla="*/ 0 w 698"/>
                <a:gd name="T1" fmla="*/ 1809 h 575"/>
                <a:gd name="T2" fmla="*/ 524 w 698"/>
                <a:gd name="T3" fmla="*/ 1579 h 575"/>
                <a:gd name="T4" fmla="*/ 894 w 698"/>
                <a:gd name="T5" fmla="*/ 296 h 575"/>
                <a:gd name="T6" fmla="*/ 1259 w 698"/>
                <a:gd name="T7" fmla="*/ 20 h 575"/>
                <a:gd name="T8" fmla="*/ 1555 w 698"/>
                <a:gd name="T9" fmla="*/ 410 h 575"/>
                <a:gd name="T10" fmla="*/ 1762 w 698"/>
                <a:gd name="T11" fmla="*/ 1531 h 575"/>
                <a:gd name="T12" fmla="*/ 2221 w 698"/>
                <a:gd name="T13" fmla="*/ 1761 h 5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8" h="575">
                  <a:moveTo>
                    <a:pt x="0" y="568"/>
                  </a:moveTo>
                  <a:cubicBezTo>
                    <a:pt x="59" y="571"/>
                    <a:pt x="118" y="575"/>
                    <a:pt x="165" y="496"/>
                  </a:cubicBezTo>
                  <a:cubicBezTo>
                    <a:pt x="212" y="417"/>
                    <a:pt x="243" y="175"/>
                    <a:pt x="281" y="93"/>
                  </a:cubicBezTo>
                  <a:cubicBezTo>
                    <a:pt x="319" y="11"/>
                    <a:pt x="361" y="0"/>
                    <a:pt x="396" y="6"/>
                  </a:cubicBezTo>
                  <a:cubicBezTo>
                    <a:pt x="431" y="12"/>
                    <a:pt x="463" y="50"/>
                    <a:pt x="489" y="129"/>
                  </a:cubicBezTo>
                  <a:cubicBezTo>
                    <a:pt x="515" y="208"/>
                    <a:pt x="519" y="410"/>
                    <a:pt x="554" y="481"/>
                  </a:cubicBezTo>
                  <a:cubicBezTo>
                    <a:pt x="589" y="552"/>
                    <a:pt x="643" y="552"/>
                    <a:pt x="698" y="553"/>
                  </a:cubicBezTo>
                </a:path>
              </a:pathLst>
            </a:custGeom>
            <a:noFill/>
            <a:ln w="7620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V="1">
              <a:off x="3526" y="1960"/>
              <a:ext cx="1759" cy="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3124" y="1224"/>
              <a:ext cx="100" cy="102"/>
            </a:xfrm>
            <a:prstGeom prst="ellipse">
              <a:avLst/>
            </a:prstGeom>
            <a:solidFill>
              <a:srgbClr val="000000"/>
            </a:solidFill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3147" y="960"/>
              <a:ext cx="379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203" name="AutoShape 11"/>
            <p:cNvSpPr>
              <a:spLocks noChangeArrowheads="1"/>
            </p:cNvSpPr>
            <p:nvPr/>
          </p:nvSpPr>
          <p:spPr bwMode="auto">
            <a:xfrm>
              <a:off x="5260" y="1907"/>
              <a:ext cx="116" cy="101"/>
            </a:xfrm>
            <a:prstGeom prst="star4">
              <a:avLst>
                <a:gd name="adj" fmla="val 12500"/>
              </a:avLst>
            </a:prstGeom>
            <a:solidFill>
              <a:srgbClr val="BBE0E3"/>
            </a:solidFill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295400" y="990600"/>
            <a:ext cx="5867400" cy="2667000"/>
            <a:chOff x="2520" y="7395"/>
            <a:chExt cx="6480" cy="1965"/>
          </a:xfrm>
        </p:grpSpPr>
        <p:pic>
          <p:nvPicPr>
            <p:cNvPr id="92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7395"/>
              <a:ext cx="6480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Text Box 4"/>
            <p:cNvSpPr txBox="1">
              <a:spLocks noChangeArrowheads="1"/>
            </p:cNvSpPr>
            <p:nvPr/>
          </p:nvSpPr>
          <p:spPr bwMode="auto">
            <a:xfrm>
              <a:off x="4500" y="7740"/>
              <a:ext cx="5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1200"/>
                <a:t>A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>
          <a:xfrm>
            <a:off x="9144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1200" smtClean="0"/>
              <a:t>Intro slide for following 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tx1"/>
                </a:solidFill>
              </a:rPr>
              <a:t>5. If you advance the movie one frame, the knot at point A would be</a:t>
            </a:r>
            <a:br>
              <a:rPr lang="en-US" sz="3200" smtClean="0">
                <a:solidFill>
                  <a:schemeClr val="tx1"/>
                </a:solidFill>
              </a:rPr>
            </a:b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3962400"/>
            <a:ext cx="7772400" cy="24241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mtClean="0"/>
              <a:t>in the same place 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mtClean="0"/>
              <a:t> higher 	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mtClean="0"/>
              <a:t> lower  	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mtClean="0"/>
              <a:t>  to the right	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r>
              <a:rPr lang="en-US" smtClean="0"/>
              <a:t> to the left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1828800" y="685800"/>
            <a:ext cx="5257800" cy="2057400"/>
            <a:chOff x="2520" y="7395"/>
            <a:chExt cx="6480" cy="1965"/>
          </a:xfrm>
        </p:grpSpPr>
        <p:pic>
          <p:nvPicPr>
            <p:cNvPr id="1024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7395"/>
              <a:ext cx="6480" cy="1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5"/>
            <p:cNvSpPr txBox="1">
              <a:spLocks noChangeArrowheads="1"/>
            </p:cNvSpPr>
            <p:nvPr/>
          </p:nvSpPr>
          <p:spPr bwMode="auto">
            <a:xfrm>
              <a:off x="4500" y="7740"/>
              <a:ext cx="540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r>
                <a:rPr lang="en-US" sz="1200"/>
                <a:t>A</a:t>
              </a:r>
              <a:endParaRPr lang="en-US" sz="1800"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2623</Words>
  <Application>Microsoft Office PowerPoint</Application>
  <PresentationFormat>On-screen Show (4:3)</PresentationFormat>
  <Paragraphs>526</Paragraphs>
  <Slides>65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Times New Roman</vt:lpstr>
      <vt:lpstr>Arial</vt:lpstr>
      <vt:lpstr>Times</vt:lpstr>
      <vt:lpstr>Symbol</vt:lpstr>
      <vt:lpstr>MS PGothic</vt:lpstr>
      <vt:lpstr>Default Design</vt:lpstr>
      <vt:lpstr>Bitmap Image</vt:lpstr>
      <vt:lpstr>Microsoft Word Picture</vt:lpstr>
      <vt:lpstr>Clicker Questions for Wave unit</vt:lpstr>
      <vt:lpstr>Waves on a String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 slide for following questions</vt:lpstr>
      <vt:lpstr>5. If you advance the movie one frame, the knot at point A would be </vt:lpstr>
      <vt:lpstr>PowerPoint Presentation</vt:lpstr>
      <vt:lpstr>PowerPoint Presentation</vt:lpstr>
      <vt:lpstr>8.If you lower the frequency of a wave on a string you will</vt:lpstr>
      <vt:lpstr>Fourier clicker questions</vt:lpstr>
      <vt:lpstr>1. What will this wave look like after it reflects?</vt:lpstr>
      <vt:lpstr>2. What will this wave look like after it reflects?</vt:lpstr>
      <vt:lpstr>11 Wave addition simple pulse</vt:lpstr>
      <vt:lpstr>Rest of question</vt:lpstr>
      <vt:lpstr>answer</vt:lpstr>
      <vt:lpstr>After interacting</vt:lpstr>
      <vt:lpstr>4. If these two waves were moving through water at the same time, what would the water look like?  </vt:lpstr>
      <vt:lpstr>Wave Interference</vt:lpstr>
      <vt:lpstr>1. What will this wave look like after it reflects?</vt:lpstr>
      <vt:lpstr>2. What will this wave look like after it reflects?</vt:lpstr>
      <vt:lpstr>Draw what you think this wave will look like after reflecting off the barrier.</vt:lpstr>
      <vt:lpstr>3. Which one is the reflection pattern?</vt:lpstr>
      <vt:lpstr>“Sound waves are three dimensional.”</vt:lpstr>
      <vt:lpstr>Sketch what you think the pattern will look like</vt:lpstr>
      <vt:lpstr>Measurements </vt:lpstr>
      <vt:lpstr>Paused clips</vt:lpstr>
      <vt:lpstr>Sound activity</vt:lpstr>
      <vt:lpstr>1. A student started the speaker by clicking on the stopwatch. How many sound waves are there is this trial?</vt:lpstr>
      <vt:lpstr>2. What is the speed of the sound waves shown here?</vt:lpstr>
      <vt:lpstr>3. What is the frequency of the sound waves shown here?</vt:lpstr>
      <vt:lpstr>4. What is the period of the sound waves shown here?</vt:lpstr>
      <vt:lpstr>5. What is the wavelength of the sound waves shown here?</vt:lpstr>
      <vt:lpstr>6. If your lab partner moved the frequency slider to the left so that it changed from 500 to 250  the period would be</vt:lpstr>
      <vt:lpstr>7. If you moved the slider to the far right, doubling the amplitude,  the period would be… </vt:lpstr>
      <vt:lpstr>8. If the speaker vibrates back and forth at  200 Hz how much time passes between each time it produces a maximum in pressure?</vt:lpstr>
      <vt:lpstr>PowerPoint Presentation</vt:lpstr>
      <vt:lpstr>PowerPoint Presentation</vt:lpstr>
      <vt:lpstr>Fundamentals of waves</vt:lpstr>
      <vt:lpstr>PowerPoint Presentation</vt:lpstr>
      <vt:lpstr>PowerPoint Presentation</vt:lpstr>
      <vt:lpstr>PowerPoint Presentation</vt:lpstr>
      <vt:lpstr>CT 2.1.10</vt:lpstr>
      <vt:lpstr>PowerPoint Presentation</vt:lpstr>
      <vt:lpstr>PowerPoint Presentation</vt:lpstr>
      <vt:lpstr>Reflection and Lenses</vt:lpstr>
      <vt:lpstr>Where will the image appear?</vt:lpstr>
      <vt:lpstr>How will the image look?</vt:lpstr>
      <vt:lpstr>Simulation results</vt:lpstr>
      <vt:lpstr>Where will the image appear if the lens were concave?</vt:lpstr>
      <vt:lpstr>How will the image look?</vt:lpstr>
      <vt:lpstr>If the lens is made fatter in the middle, how will the image change?</vt:lpstr>
      <vt:lpstr>Answer: closer and smaller</vt:lpstr>
      <vt:lpstr>If you replace the lens with a mirror, the image will be </vt:lpstr>
      <vt:lpstr>If you move the arrow towards the mirror, the image will be</vt:lpstr>
      <vt:lpstr>If the lens had a lower index of refraction, the image be</vt:lpstr>
      <vt:lpstr>answer</vt:lpstr>
      <vt:lpstr>Resonance Clicker questions  by Trish Loeblein and Mike Dubson </vt:lpstr>
      <vt:lpstr>1. Which system will have the lower resonant frequency?</vt:lpstr>
      <vt:lpstr>2. Which system will have the lower resonany frequency?</vt:lpstr>
      <vt:lpstr>3. Which system will have the lower resonance frequency?</vt:lpstr>
      <vt:lpstr>4. Which best describes how the motion of the masses vary?</vt:lpstr>
      <vt:lpstr>4. If the frequency f of the driver is not the same as the resonant frequency, which statement is most accurate? </vt:lpstr>
    </vt:vector>
  </TitlesOfParts>
  <Company>PHET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Clicker Questions for Wave unit</dc:title>
  <dc:creator>TL</dc:creator>
  <cp:lastModifiedBy>Trish</cp:lastModifiedBy>
  <cp:revision>9</cp:revision>
  <dcterms:created xsi:type="dcterms:W3CDTF">2008-01-31T19:54:35Z</dcterms:created>
  <dcterms:modified xsi:type="dcterms:W3CDTF">2013-07-07T00:08:10Z</dcterms:modified>
</cp:coreProperties>
</file>